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5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456" r:id="rId10"/>
    <p:sldId id="426" r:id="rId11"/>
    <p:sldId id="272" r:id="rId12"/>
    <p:sldId id="425" r:id="rId13"/>
    <p:sldId id="380" r:id="rId14"/>
    <p:sldId id="381" r:id="rId15"/>
    <p:sldId id="506" r:id="rId16"/>
    <p:sldId id="375" r:id="rId17"/>
    <p:sldId id="475" r:id="rId18"/>
    <p:sldId id="469" r:id="rId19"/>
    <p:sldId id="473" r:id="rId20"/>
    <p:sldId id="499" r:id="rId21"/>
    <p:sldId id="482" r:id="rId22"/>
    <p:sldId id="501" r:id="rId23"/>
    <p:sldId id="484" r:id="rId24"/>
    <p:sldId id="502" r:id="rId25"/>
    <p:sldId id="485" r:id="rId26"/>
    <p:sldId id="490" r:id="rId27"/>
    <p:sldId id="488" r:id="rId28"/>
    <p:sldId id="504" r:id="rId29"/>
    <p:sldId id="489" r:id="rId30"/>
    <p:sldId id="494" r:id="rId31"/>
    <p:sldId id="505" r:id="rId32"/>
    <p:sldId id="503" r:id="rId33"/>
    <p:sldId id="500" r:id="rId34"/>
    <p:sldId id="471" r:id="rId35"/>
    <p:sldId id="468" r:id="rId36"/>
    <p:sldId id="483" r:id="rId37"/>
    <p:sldId id="476" r:id="rId38"/>
    <p:sldId id="477" r:id="rId39"/>
    <p:sldId id="478" r:id="rId40"/>
    <p:sldId id="479" r:id="rId41"/>
    <p:sldId id="480" r:id="rId42"/>
    <p:sldId id="455" r:id="rId43"/>
    <p:sldId id="470" r:id="rId44"/>
    <p:sldId id="474" r:id="rId45"/>
    <p:sldId id="257" r:id="rId46"/>
    <p:sldId id="496" r:id="rId47"/>
    <p:sldId id="495" r:id="rId48"/>
    <p:sldId id="498" r:id="rId49"/>
    <p:sldId id="47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9"/>
    <p:restoredTop sz="94684"/>
  </p:normalViewPr>
  <p:slideViewPr>
    <p:cSldViewPr snapToGrid="0" snapToObjects="1">
      <p:cViewPr varScale="1">
        <p:scale>
          <a:sx n="108" d="100"/>
          <a:sy n="108" d="100"/>
        </p:scale>
        <p:origin x="19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1147e1729cfea07/Documents/Foothill/2020-1850_STCO_IncCities%20(1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Santa Clara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Sheet1!$B$3:$L$3</c:f>
              <c:strCache>
                <c:ptCount val="11"/>
                <c:pt idx="0">
                  <c:v>
1860</c:v>
                </c:pt>
                <c:pt idx="1">
                  <c:v>
1880</c:v>
                </c:pt>
                <c:pt idx="2">
                  <c:v>
1900</c:v>
                </c:pt>
                <c:pt idx="3">
                  <c:v>
1920</c:v>
                </c:pt>
                <c:pt idx="4">
                  <c:v>
1940</c:v>
                </c:pt>
                <c:pt idx="5">
                  <c:v>
1960</c:v>
                </c:pt>
                <c:pt idx="6">
                  <c:v>
1980</c:v>
                </c:pt>
                <c:pt idx="7">
                  <c:v>
2000</c:v>
                </c:pt>
                <c:pt idx="8">
                  <c:v>
2020</c:v>
                </c:pt>
                <c:pt idx="9">
                  <c:v>2040</c:v>
                </c:pt>
                <c:pt idx="10">
                  <c:v>2060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11912</c:v>
                </c:pt>
                <c:pt idx="1">
                  <c:v>35039</c:v>
                </c:pt>
                <c:pt idx="2">
                  <c:v>60216</c:v>
                </c:pt>
                <c:pt idx="3">
                  <c:v>100676</c:v>
                </c:pt>
                <c:pt idx="4">
                  <c:v>174949</c:v>
                </c:pt>
                <c:pt idx="5">
                  <c:v>642315</c:v>
                </c:pt>
                <c:pt idx="6">
                  <c:v>1295071</c:v>
                </c:pt>
                <c:pt idx="7">
                  <c:v>1682585</c:v>
                </c:pt>
                <c:pt idx="8">
                  <c:v>1936259</c:v>
                </c:pt>
                <c:pt idx="9">
                  <c:v>1981424</c:v>
                </c:pt>
                <c:pt idx="10">
                  <c:v>1914096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3-42A7-9926-E98EF3A1EAA9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San Mateo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Sheet1!$B$3:$L$3</c:f>
              <c:strCache>
                <c:ptCount val="11"/>
                <c:pt idx="0">
                  <c:v>
1860</c:v>
                </c:pt>
                <c:pt idx="1">
                  <c:v>
1880</c:v>
                </c:pt>
                <c:pt idx="2">
                  <c:v>
1900</c:v>
                </c:pt>
                <c:pt idx="3">
                  <c:v>
1920</c:v>
                </c:pt>
                <c:pt idx="4">
                  <c:v>
1940</c:v>
                </c:pt>
                <c:pt idx="5">
                  <c:v>
1960</c:v>
                </c:pt>
                <c:pt idx="6">
                  <c:v>
1980</c:v>
                </c:pt>
                <c:pt idx="7">
                  <c:v>
2000</c:v>
                </c:pt>
                <c:pt idx="8">
                  <c:v>
2020</c:v>
                </c:pt>
                <c:pt idx="9">
                  <c:v>2040</c:v>
                </c:pt>
                <c:pt idx="10">
                  <c:v>2060</c:v>
                </c:pt>
              </c:strCache>
            </c:strRef>
          </c:cat>
          <c:val>
            <c:numRef>
              <c:f>Sheet1!$B$5:$L$5</c:f>
              <c:numCache>
                <c:formatCode>#,##0</c:formatCode>
                <c:ptCount val="11"/>
                <c:pt idx="0">
                  <c:v>3214</c:v>
                </c:pt>
                <c:pt idx="1">
                  <c:v>8669</c:v>
                </c:pt>
                <c:pt idx="2">
                  <c:v>12094</c:v>
                </c:pt>
                <c:pt idx="3">
                  <c:v>36781</c:v>
                </c:pt>
                <c:pt idx="4">
                  <c:v>111782</c:v>
                </c:pt>
                <c:pt idx="5">
                  <c:v>444387</c:v>
                </c:pt>
                <c:pt idx="6">
                  <c:v>587329</c:v>
                </c:pt>
                <c:pt idx="7">
                  <c:v>707163</c:v>
                </c:pt>
                <c:pt idx="8">
                  <c:v>764442</c:v>
                </c:pt>
                <c:pt idx="9">
                  <c:v>762840</c:v>
                </c:pt>
                <c:pt idx="10">
                  <c:v>746345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3-42A7-9926-E98EF3A1E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887920"/>
        <c:axId val="525889360"/>
      </c:barChart>
      <c:catAx>
        <c:axId val="52588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25889360"/>
        <c:crosses val="autoZero"/>
        <c:auto val="1"/>
        <c:lblAlgn val="ctr"/>
        <c:lblOffset val="100"/>
        <c:noMultiLvlLbl val="0"/>
      </c:catAx>
      <c:valAx>
        <c:axId val="52588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2588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9670-6D03-4ACB-8DB9-0BC1F6914E0D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169B-02F6-412F-BF59-C9482005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3A53-B2C2-457C-AB4B-9547C2734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5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3A53-B2C2-457C-AB4B-9547C27349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3A53-B2C2-457C-AB4B-9547C2734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3A53-B2C2-457C-AB4B-9547C27349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3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5598581"/>
            <a:ext cx="579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2000" b="0" i="0" baseline="0" dirty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2000" b="1" i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86BC127-EDB0-AB48-B8ED-2120D58AE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7E73FF-B58A-2F49-9115-630395BE6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653756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6E1C678-4DBE-0E46-9EDC-C2B565C43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5335312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8EE7EEC-8883-B844-BACB-036619A53E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5982083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10985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EF6BE9-93AE-AA49-B2B7-95DE564ED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  <p:sldLayoutId id="2147486535" r:id="rId8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ccc.net/regional-pla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Digital-Innovation-and-Infrastructure/research-data-analytics/data-resourc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undationccc1.maps.arcgis.com/apps/webappviewer/index.html?id=d6865c064a6f45a9b2537feb817464e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f.ca.gov/forecasting/demographics/projections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liconvalleyindicators.org/data/people/talent-flows-diversity/racial-and-ethnic-composition/population-share-by-race-ethnicity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u-data-portal-cacensus.hub.arcgis.com/apps/eebcf24ac5e942c7b8ab7011173efdbe/explor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u-data-portal-cacensus.hub.arcgis.com/apps/eebcf24ac5e942c7b8ab7011173efdbe/explore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24/5/2024-educause-horizon-report-teaching-and-learning-edit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u-data-portal-cacensus.hub.arcgis.com/apps/be4ca529f74e4327816adfd7a8b788bc/explor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livingwage.mit.edu/counties/060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24/5/2024-educause-horizon-report-teaching-and-learning-edit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livingwage.mit.edu/counties/0608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livingwage.mit.edu/counties/0608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forbes.com/advisor/business/remote-work-statistics/#sources_secti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ru-data-portal-cacensus.hub.arcgis.com/maps/143c7c0980754a4fbbd3dcd4579ceb7e/explore?location=37.407600%2C-122.003740%2C9.6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24/5/2024-educause-horizon-report-teaching-and-learning-editi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24/5/2024-educause-horizon-report-teaching-and-learning-editi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24/5/2024-educause-horizon-report-teaching-and-learning-edi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ibrary.educause.edu/resources/2024/5/2024-educause-horizon-report-teaching-and-learning-edi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66B92-7341-3CB5-0335-177C10912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External Environmental Scan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7F3DB4-4C76-0942-9A27-0F98D119B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31, 2025</a:t>
            </a:r>
          </a:p>
        </p:txBody>
      </p:sp>
    </p:spTree>
    <p:extLst>
      <p:ext uri="{BB962C8B-B14F-4D97-AF65-F5344CB8AC3E}">
        <p14:creationId xmlns:p14="http://schemas.microsoft.com/office/powerpoint/2010/main" val="20635326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EDCC-5960-1D95-A4E4-78D50111F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4AEF-C6AE-1F40-356B-E4C57ED62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0062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07DD-8A4B-76CD-3EA3-026F0BC2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2813-C1AD-9868-BCB0-4D094023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D7F1F-EACA-2B5D-E30F-872428EE6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 Community Colleges Initiatives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for Success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Guided Pathways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Centered Funding Formula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Governor’s Roadmap for CCCs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2030</a:t>
            </a:r>
          </a:p>
        </p:txBody>
      </p:sp>
      <p:pic>
        <p:nvPicPr>
          <p:cNvPr id="1028" name="Picture 4" descr="Building for the Future Based on Where We've Been. Vision for Success Goals (2017-2022); Governor's Roadmap Goals (2021-2027);Vision 2030 (2023-2030)">
            <a:extLst>
              <a:ext uri="{FF2B5EF4-FFF2-40B4-BE49-F238E27FC236}">
                <a16:creationId xmlns:a16="http://schemas.microsoft.com/office/drawing/2014/main" id="{EB257629-2B43-79D7-09D8-2D738BC1A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5" b="10669"/>
          <a:stretch/>
        </p:blipFill>
        <p:spPr bwMode="auto">
          <a:xfrm>
            <a:off x="1252986" y="5008489"/>
            <a:ext cx="6638027" cy="11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B891C5-9BDB-FE5B-4165-95EC2C3D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06" y="3732628"/>
            <a:ext cx="25146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888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E7ED-5CD5-B69F-9CE4-A38F78C7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339517"/>
            <a:ext cx="8933688" cy="125266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Vision 2030: Meeting the Needs of Today and the Opportunities of Tomorrow</a:t>
            </a:r>
          </a:p>
        </p:txBody>
      </p:sp>
      <p:pic>
        <p:nvPicPr>
          <p:cNvPr id="5" name="Content Placeholder 3" descr="A diagram of a student&#10;&#10;Description automatically generated">
            <a:extLst>
              <a:ext uri="{FF2B5EF4-FFF2-40B4-BE49-F238E27FC236}">
                <a16:creationId xmlns:a16="http://schemas.microsoft.com/office/drawing/2014/main" id="{714163FB-F856-6F65-2564-A1499ECB2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37590" y="1871813"/>
            <a:ext cx="6868819" cy="43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59443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A84D-40D4-9797-EB9F-D67C60CB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Vision 2030: Goals and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A020F-3125-DFA6-65BC-8650CF4F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863" y="2357092"/>
            <a:ext cx="8112125" cy="3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992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3FDB-D954-39DD-69A6-3A93A4C4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9517"/>
            <a:ext cx="9043416" cy="12526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Vision 2030: </a:t>
            </a:r>
            <a:br>
              <a:rPr lang="en-US" dirty="0"/>
            </a:br>
            <a:r>
              <a:rPr lang="en-US" dirty="0"/>
              <a:t>New Pathways to Reach Future Learners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80779-BF57-24BB-37AE-0A7E96DBC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309" y="2243138"/>
            <a:ext cx="4473889" cy="4116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75668F-8342-6A13-88F9-A69BD4E6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16" y="5712534"/>
            <a:ext cx="1712336" cy="6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24C1C-FAB3-C37D-32D8-A0ED20B22033}"/>
              </a:ext>
            </a:extLst>
          </p:cNvPr>
          <p:cNvSpPr txBox="1"/>
          <p:nvPr/>
        </p:nvSpPr>
        <p:spPr>
          <a:xfrm>
            <a:off x="5158596" y="2970074"/>
            <a:ext cx="398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Directions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Equitable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Baccalaureate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Attainment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Equitable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Workforce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Economic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Generative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 Intelligence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Future of Learning</a:t>
            </a:r>
          </a:p>
        </p:txBody>
      </p:sp>
    </p:spTree>
    <p:extLst>
      <p:ext uri="{BB962C8B-B14F-4D97-AF65-F5344CB8AC3E}">
        <p14:creationId xmlns:p14="http://schemas.microsoft.com/office/powerpoint/2010/main" val="16082684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7C46-B7F5-F270-2D4D-8757900D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Neue"/>
              </a:rPr>
              <a:t>California State Plan for Career &amp; Technical Education,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C92F09-2C46-73D1-9879-7BA8224DA465}"/>
              </a:ext>
            </a:extLst>
          </p:cNvPr>
          <p:cNvSpPr txBox="1">
            <a:spLocks/>
          </p:cNvSpPr>
          <p:nvPr/>
        </p:nvSpPr>
        <p:spPr>
          <a:xfrm>
            <a:off x="995074" y="2341592"/>
            <a:ext cx="4330460" cy="3826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A61E2F"/>
              </a:buClr>
              <a:buSzPct val="70000"/>
              <a:buFont typeface="Arial" charset="0"/>
              <a:buChar char="•"/>
              <a:defRPr sz="4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61E2F"/>
              </a:buClr>
              <a:buSzPct val="70000"/>
              <a:buFont typeface="Arial" charset="0"/>
              <a:buChar char="•"/>
              <a:defRPr sz="36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61E2F"/>
              </a:buClr>
              <a:buSzPct val="70000"/>
              <a:buFont typeface="Arial" charset="0"/>
              <a:buChar char="•"/>
              <a:defRPr sz="36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61E2F"/>
              </a:buClr>
              <a:buSzPct val="70000"/>
              <a:buFont typeface="Arial" charset="0"/>
              <a:buChar char="•"/>
              <a:defRPr sz="36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61E2F"/>
              </a:buClr>
              <a:buSzPct val="70000"/>
              <a:buFont typeface="Arial" charset="0"/>
              <a:buChar char="•"/>
              <a:defRPr sz="36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data-informed decision-making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equity &amp;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work-based learning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all regions with a focus on equity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enrollment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all regions with a focus on equity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and plan to address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teacher &amp; faculty shortages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DDC26-F5F0-BAC9-B850-D2EA2B01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837" y="1924000"/>
            <a:ext cx="1972228" cy="18936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4705458-1A4D-8B88-F732-3AA329FA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7" y="4086527"/>
            <a:ext cx="1989018" cy="19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2911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2A4E6-D089-BE00-8624-BA1E6411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7F7B-D452-BC47-7063-FD56EA3F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339517"/>
            <a:ext cx="8933687" cy="1252667"/>
          </a:xfrm>
        </p:spPr>
        <p:txBody>
          <a:bodyPr/>
          <a:lstStyle/>
          <a:p>
            <a:pPr algn="ctr"/>
            <a:r>
              <a:rPr lang="en-US" dirty="0"/>
              <a:t>Student Centered Funding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7B51E-6E95-3420-17DE-A0F50432B2B3}"/>
              </a:ext>
            </a:extLst>
          </p:cNvPr>
          <p:cNvSpPr txBox="1"/>
          <p:nvPr/>
        </p:nvSpPr>
        <p:spPr>
          <a:xfrm>
            <a:off x="4765964" y="5071326"/>
            <a:ext cx="3501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Source: CCCCO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E5F5BD37-F628-D56B-A896-6A4B18F0D8DC}"/>
              </a:ext>
            </a:extLst>
          </p:cNvPr>
          <p:cNvSpPr txBox="1">
            <a:spLocks/>
          </p:cNvSpPr>
          <p:nvPr/>
        </p:nvSpPr>
        <p:spPr bwMode="auto">
          <a:xfrm>
            <a:off x="470962" y="2425665"/>
            <a:ext cx="3678476" cy="1846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Factored into Base Allocation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n-lt"/>
              </a:rPr>
              <a:t>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Inmates in       	Correctional Facilities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CDCP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Credit Special Admit Students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 u="sng" dirty="0"/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400" b="1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D7A4E-496E-0E24-1CE5-A6C6B1AF71E6}"/>
              </a:ext>
            </a:extLst>
          </p:cNvPr>
          <p:cNvSpPr txBox="1"/>
          <p:nvPr/>
        </p:nvSpPr>
        <p:spPr>
          <a:xfrm>
            <a:off x="4149437" y="2425665"/>
            <a:ext cx="476374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Success Allocation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Degree for Transfer (ADT)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Baccalaureate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to a Four-Year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Completion of Transfer Level Math and English in Year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Nine or More CTE Units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Attainment of Regional Living Wage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3C6B1-CB8D-DDBD-6546-4688DEB98980}"/>
              </a:ext>
            </a:extLst>
          </p:cNvPr>
          <p:cNvSpPr txBox="1"/>
          <p:nvPr/>
        </p:nvSpPr>
        <p:spPr>
          <a:xfrm>
            <a:off x="470961" y="4272325"/>
            <a:ext cx="367847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Supplemental Allocation Metrics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AB540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 Grant Recipients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Promise Grant Recipients </a:t>
            </a:r>
          </a:p>
        </p:txBody>
      </p:sp>
    </p:spTree>
    <p:extLst>
      <p:ext uri="{BB962C8B-B14F-4D97-AF65-F5344CB8AC3E}">
        <p14:creationId xmlns:p14="http://schemas.microsoft.com/office/powerpoint/2010/main" val="204620554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998C-935B-AB4A-1E6F-958065AA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39517"/>
            <a:ext cx="8400419" cy="1252667"/>
          </a:xfrm>
        </p:spPr>
        <p:txBody>
          <a:bodyPr/>
          <a:lstStyle/>
          <a:p>
            <a:r>
              <a:rPr lang="en-US" dirty="0"/>
              <a:t>Strong Workforce Priority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FC89-BCED-EC36-BDE0-1DDA6F54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75" y="2138902"/>
            <a:ext cx="6608037" cy="4115594"/>
          </a:xfrm>
        </p:spPr>
        <p:txBody>
          <a:bodyPr>
            <a:normAutofit lnSpcReduction="10000"/>
          </a:bodyPr>
          <a:lstStyle/>
          <a:p>
            <a:pPr marR="322580" indent="0" algn="l">
              <a:spcBef>
                <a:spcPts val="0"/>
              </a:spcBef>
              <a:buNone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Priority Sectors</a:t>
            </a:r>
            <a:endParaRPr lang="en-US" sz="18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Manufacturing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Transportation and Logistics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and Communication Technologies - Digital Media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Safety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22580" indent="0" algn="l">
              <a:spcBef>
                <a:spcPts val="0"/>
              </a:spcBef>
              <a:buNone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Sectors</a:t>
            </a:r>
            <a:endParaRPr lang="en-US" sz="18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Agriculture, Water, and Environmental Technologies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&amp; Entrepreneurship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&amp; Human Development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Construction &amp; Utilities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Trade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Sciences - Biotechnology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3225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Retail, Hospitality, &amp; Tourism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0C4173-02F9-550B-90EF-6F2EA581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12" y="4675690"/>
            <a:ext cx="2632543" cy="9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802C4-E41A-102C-D522-F9BA6C72824C}"/>
              </a:ext>
            </a:extLst>
          </p:cNvPr>
          <p:cNvSpPr txBox="1"/>
          <p:nvPr/>
        </p:nvSpPr>
        <p:spPr>
          <a:xfrm>
            <a:off x="402336" y="6254496"/>
            <a:ext cx="555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BACCC Regional </a:t>
            </a:r>
            <a:r>
              <a:rPr lang="en-US" sz="1400" i="1" dirty="0">
                <a:hlinkClick r:id="rId3"/>
              </a:rPr>
              <a:t>Plan</a:t>
            </a:r>
            <a:r>
              <a:rPr lang="en-US" sz="1400" i="1" dirty="0"/>
              <a:t> 2022-2024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8F48F-91AE-493C-9E98-414E45F6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83" y="2764382"/>
            <a:ext cx="2353003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2543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67BA-0FAC-B2D1-78CE-98003F99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BF67A-D292-70CF-382C-8A0DE331E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ACE8AB-E7AC-38F6-BB1F-A67873DD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4D5D75-CF22-B8BF-486E-01A3DB78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7124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EBE99-843A-4FF5-37A0-CC95B7FAC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Foothill College Service Area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28B9BB-84A7-103A-20F3-3BC7BBFC4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785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C4CB4-2C16-FD56-1DEA-99A19A79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10" y="1454046"/>
            <a:ext cx="8088059" cy="388605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National, State, Regional Data and Trends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39538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EC5F-F68E-595A-62E4-A892D9FF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and College Boundaries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60211-1A3E-E7F2-0424-C88729F4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424"/>
            <a:ext cx="4254366" cy="5023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89A58-7E7C-D350-C808-AB01B7485EC6}"/>
              </a:ext>
            </a:extLst>
          </p:cNvPr>
          <p:cNvSpPr txBox="1"/>
          <p:nvPr/>
        </p:nvSpPr>
        <p:spPr>
          <a:xfrm>
            <a:off x="4915626" y="2695072"/>
            <a:ext cx="404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Foothill College serves students from a broad region, there are four cities within the college boundaries: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Altos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Altos Hills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Mountain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Palo Alto</a:t>
            </a:r>
          </a:p>
        </p:txBody>
      </p:sp>
    </p:spTree>
    <p:extLst>
      <p:ext uri="{BB962C8B-B14F-4D97-AF65-F5344CB8AC3E}">
        <p14:creationId xmlns:p14="http://schemas.microsoft.com/office/powerpoint/2010/main" val="58055980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72DB-96BA-1A93-EC69-1928C363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Foothill College Students by ZIP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E4BE0A-2094-9BFA-4369-1F7352998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36569"/>
              </p:ext>
            </p:extLst>
          </p:nvPr>
        </p:nvGraphicFramePr>
        <p:xfrm>
          <a:off x="5370260" y="1768069"/>
          <a:ext cx="3511273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190">
                  <a:extLst>
                    <a:ext uri="{9D8B030D-6E8A-4147-A177-3AD203B41FA5}">
                      <a16:colId xmlns:a16="http://schemas.microsoft.com/office/drawing/2014/main" val="2081602222"/>
                    </a:ext>
                  </a:extLst>
                </a:gridCol>
                <a:gridCol w="1288083">
                  <a:extLst>
                    <a:ext uri="{9D8B030D-6E8A-4147-A177-3AD203B41FA5}">
                      <a16:colId xmlns:a16="http://schemas.microsoft.com/office/drawing/2014/main" val="2935413094"/>
                    </a:ext>
                  </a:extLst>
                </a:gridCol>
              </a:tblGrid>
              <a:tr h="19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Students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958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Santa Clara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6254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Mateo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1881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Alameda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232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Contra Costa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401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Francisco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785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Benito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607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Santa Cruz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0140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Luis Obispo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954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Merced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734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Joaquin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017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AB6BE7-9B4B-5040-1BD3-9D2B05AF7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96758"/>
            <a:ext cx="4663440" cy="444065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0DCC33-6F44-D8BE-5C44-3692898D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18179"/>
              </p:ext>
            </p:extLst>
          </p:nvPr>
        </p:nvGraphicFramePr>
        <p:xfrm>
          <a:off x="5370260" y="4117086"/>
          <a:ext cx="3511273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6532">
                  <a:extLst>
                    <a:ext uri="{9D8B030D-6E8A-4147-A177-3AD203B41FA5}">
                      <a16:colId xmlns:a16="http://schemas.microsoft.com/office/drawing/2014/main" val="1489339151"/>
                    </a:ext>
                  </a:extLst>
                </a:gridCol>
                <a:gridCol w="1274741">
                  <a:extLst>
                    <a:ext uri="{9D8B030D-6E8A-4147-A177-3AD203B41FA5}">
                      <a16:colId xmlns:a16="http://schemas.microsoft.com/office/drawing/2014/main" val="58330250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Students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357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JOSE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9241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PALO ALTO 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1,378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191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MOUNTAIN VIEW 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70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SUNNYVALE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5245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 ALTOS 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6102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REDWOOD CITY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7811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SANTA CLARA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476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MENLO PARK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0721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FREMONT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6822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CUPERTINO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575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MILPITAS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75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SAN MATEO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79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1276E2-A385-4EDC-DCF3-6F4ACF104D2D}"/>
              </a:ext>
            </a:extLst>
          </p:cNvPr>
          <p:cNvSpPr txBox="1"/>
          <p:nvPr/>
        </p:nvSpPr>
        <p:spPr>
          <a:xfrm>
            <a:off x="137160" y="6337414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Calculated for all ZIP codes with 25+ enrollments in Fall 2023. Data Source: </a:t>
            </a:r>
            <a:r>
              <a:rPr lang="en-US" sz="1400" i="1" dirty="0">
                <a:hlinkClick r:id="rId3"/>
              </a:rPr>
              <a:t>CCCCO</a:t>
            </a:r>
            <a:r>
              <a:rPr lang="en-US" sz="1400" i="1" dirty="0"/>
              <a:t>. Map: </a:t>
            </a:r>
            <a:r>
              <a:rPr lang="en-US" sz="1400" i="1" dirty="0">
                <a:hlinkClick r:id="rId4"/>
              </a:rPr>
              <a:t>Foundation CCC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7645737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561A-B336-4D71-BF87-7816F7C5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not Foothill College,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5072-93C9-46BE-7039-6F70510BD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CCCs with enrollments of 30 or more in Fall 2023 where student ZIP code is from Los Altos, Los Altos Hills, Mountain View or Palo Alto (in Foothill Boundaries):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FBB57D-3B72-DFA1-1157-8E1F1B9C7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67498"/>
              </p:ext>
            </p:extLst>
          </p:nvPr>
        </p:nvGraphicFramePr>
        <p:xfrm>
          <a:off x="982133" y="3361267"/>
          <a:ext cx="3589867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155">
                  <a:extLst>
                    <a:ext uri="{9D8B030D-6E8A-4147-A177-3AD203B41FA5}">
                      <a16:colId xmlns:a16="http://schemas.microsoft.com/office/drawing/2014/main" val="152729539"/>
                    </a:ext>
                  </a:extLst>
                </a:gridCol>
                <a:gridCol w="1460712">
                  <a:extLst>
                    <a:ext uri="{9D8B030D-6E8A-4147-A177-3AD203B41FA5}">
                      <a16:colId xmlns:a16="http://schemas.microsoft.com/office/drawing/2014/main" val="4273600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39259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Foothill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48788"/>
                  </a:ext>
                </a:extLst>
              </a:tr>
              <a:tr h="265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4542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Cañada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73239"/>
                  </a:ext>
                </a:extLst>
              </a:tr>
              <a:tr h="2980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College of San Mateo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1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 Valley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46750"/>
                  </a:ext>
                </a:extLst>
              </a:tr>
              <a:tr h="265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Skyline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824070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 Jose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91348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Barbara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3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Evergreen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809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2EF604-8AEB-68DE-89D1-EADEF0119DAD}"/>
              </a:ext>
            </a:extLst>
          </p:cNvPr>
          <p:cNvSpPr txBox="1"/>
          <p:nvPr/>
        </p:nvSpPr>
        <p:spPr>
          <a:xfrm>
            <a:off x="5003800" y="3429000"/>
            <a:ext cx="35898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those who reside within Foothill’s boundaries and attend a community college, the vast majority choose Foothill. Other popular choices include: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Cañada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 Mateo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7732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D09442-B1E1-443E-FE48-D7FD03857120}"/>
              </a:ext>
            </a:extLst>
          </p:cNvPr>
          <p:cNvSpPr/>
          <p:nvPr/>
        </p:nvSpPr>
        <p:spPr>
          <a:xfrm>
            <a:off x="7941733" y="2497667"/>
            <a:ext cx="804334" cy="303106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8853E-D5E8-123E-BA87-A8201566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339517"/>
            <a:ext cx="9084733" cy="1252667"/>
          </a:xfrm>
        </p:spPr>
        <p:txBody>
          <a:bodyPr/>
          <a:lstStyle/>
          <a:p>
            <a:pPr algn="ctr"/>
            <a:r>
              <a:rPr lang="en-US" dirty="0"/>
              <a:t>Population of Santa Clara and San Mateo Counties, Historic and Projected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6F54C0-7C02-B155-DC67-DEE455A58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409716"/>
              </p:ext>
            </p:extLst>
          </p:nvPr>
        </p:nvGraphicFramePr>
        <p:xfrm>
          <a:off x="3403600" y="2294465"/>
          <a:ext cx="5445125" cy="379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FD0EB1-F475-64EC-C363-C73DD498DD83}"/>
              </a:ext>
            </a:extLst>
          </p:cNvPr>
          <p:cNvSpPr txBox="1"/>
          <p:nvPr/>
        </p:nvSpPr>
        <p:spPr>
          <a:xfrm>
            <a:off x="7852040" y="2198357"/>
            <a:ext cx="98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Projected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68D65-D6EC-4889-4B08-7265D3548C45}"/>
              </a:ext>
            </a:extLst>
          </p:cNvPr>
          <p:cNvSpPr txBox="1"/>
          <p:nvPr/>
        </p:nvSpPr>
        <p:spPr>
          <a:xfrm>
            <a:off x="584200" y="2853267"/>
            <a:ext cx="2599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Santa Clara and San Mateo Counties grew rapidly in the past century, but is projected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coming decades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57551-EF49-41E0-992F-7D537201D394}"/>
              </a:ext>
            </a:extLst>
          </p:cNvPr>
          <p:cNvSpPr txBox="1"/>
          <p:nvPr/>
        </p:nvSpPr>
        <p:spPr>
          <a:xfrm>
            <a:off x="457200" y="6197600"/>
            <a:ext cx="421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CA Department of Finance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209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E2DB-C78E-2E60-2104-5C33E890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339517"/>
            <a:ext cx="8517466" cy="1252667"/>
          </a:xfrm>
        </p:spPr>
        <p:txBody>
          <a:bodyPr/>
          <a:lstStyle/>
          <a:p>
            <a:pPr algn="ctr"/>
            <a:r>
              <a:rPr lang="en-US" dirty="0"/>
              <a:t>Population of Santa Clara and San Mateo Counties, by Ethnicity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CD25B-BEA3-C389-FF1F-FF295B4F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2" y="1931181"/>
            <a:ext cx="5556490" cy="4428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79394-502A-F89A-B82F-E564CC63B705}"/>
              </a:ext>
            </a:extLst>
          </p:cNvPr>
          <p:cNvSpPr txBox="1"/>
          <p:nvPr/>
        </p:nvSpPr>
        <p:spPr>
          <a:xfrm>
            <a:off x="6062134" y="3090664"/>
            <a:ext cx="3081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no ethnic majority group in Santa Clara and San Mateo Counties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BFA24-38A4-9BFA-9964-0878356BA4E7}"/>
              </a:ext>
            </a:extLst>
          </p:cNvPr>
          <p:cNvSpPr txBox="1"/>
          <p:nvPr/>
        </p:nvSpPr>
        <p:spPr>
          <a:xfrm>
            <a:off x="5917592" y="5715000"/>
            <a:ext cx="296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dirty="0">
                <a:hlinkClick r:id="rId3"/>
              </a:rPr>
              <a:t>Silicon Valley Indicators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2826289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A4CA-7413-AC47-2F81-8FB7B7D5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Projections by Age, 2020-2070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FA09-6752-31A8-2BAE-51830C8E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" y="2557296"/>
            <a:ext cx="4393918" cy="2565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57A37-86BF-C0BC-126A-18404F11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557295"/>
            <a:ext cx="4448007" cy="2565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09FBC-F772-A396-F783-064A67D07CA9}"/>
              </a:ext>
            </a:extLst>
          </p:cNvPr>
          <p:cNvSpPr txBox="1"/>
          <p:nvPr/>
        </p:nvSpPr>
        <p:spPr>
          <a:xfrm>
            <a:off x="162475" y="2159000"/>
            <a:ext cx="439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Santa Clara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EF3D3-D216-A2F6-8D50-740F33ED041B}"/>
              </a:ext>
            </a:extLst>
          </p:cNvPr>
          <p:cNvSpPr txBox="1"/>
          <p:nvPr/>
        </p:nvSpPr>
        <p:spPr>
          <a:xfrm>
            <a:off x="4587609" y="2159000"/>
            <a:ext cx="443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San Mateo County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11FF1-051B-6836-5598-F488FAD5A3B8}"/>
              </a:ext>
            </a:extLst>
          </p:cNvPr>
          <p:cNvSpPr txBox="1"/>
          <p:nvPr/>
        </p:nvSpPr>
        <p:spPr>
          <a:xfrm>
            <a:off x="482600" y="5232400"/>
            <a:ext cx="811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same time the overall population is projected to decrease slightly, the proportion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 and prime working aged adults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projected to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the next decades, while the proportion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citizens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projected to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3C784-C197-D45D-BD19-2FA75CD0E2C0}"/>
              </a:ext>
            </a:extLst>
          </p:cNvPr>
          <p:cNvSpPr txBox="1"/>
          <p:nvPr/>
        </p:nvSpPr>
        <p:spPr>
          <a:xfrm>
            <a:off x="162475" y="6409267"/>
            <a:ext cx="729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CA Department of Finance, </a:t>
            </a:r>
            <a:r>
              <a:rPr lang="en-US" sz="1400" i="1" dirty="0">
                <a:hlinkClick r:id="rId4"/>
              </a:rPr>
              <a:t>Population Projections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3328904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FEEA8-C56B-8758-966C-E8E9AEDE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597" y="2007311"/>
            <a:ext cx="4608389" cy="1594434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Clara, San Mateo, Santa Cruz, and San Francisco Counties are expected to shrink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Counties to the east and south are projected to grow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33CED-4E6C-59AE-3E6C-526015456D8B}"/>
              </a:ext>
            </a:extLst>
          </p:cNvPr>
          <p:cNvSpPr txBox="1">
            <a:spLocks/>
          </p:cNvSpPr>
          <p:nvPr/>
        </p:nvSpPr>
        <p:spPr>
          <a:xfrm>
            <a:off x="4114800" y="96253"/>
            <a:ext cx="4934674" cy="1594435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Projected Population Change, 2020-2070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86C9-C87B-B56E-3A58-1AB3A485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" y="631211"/>
            <a:ext cx="3934374" cy="5887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90094-55DA-8298-7B3E-4DAEB713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" r="4398" b="6595"/>
          <a:stretch/>
        </p:blipFill>
        <p:spPr>
          <a:xfrm>
            <a:off x="4054597" y="3726313"/>
            <a:ext cx="2527540" cy="27642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83FFE0-CBFC-9C2A-CB7D-4BA397AA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17" y="4053715"/>
            <a:ext cx="2202404" cy="11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4152B-5ED1-A235-4D7E-A39CF0E39133}"/>
              </a:ext>
            </a:extLst>
          </p:cNvPr>
          <p:cNvSpPr txBox="1"/>
          <p:nvPr/>
        </p:nvSpPr>
        <p:spPr>
          <a:xfrm>
            <a:off x="6657917" y="5330876"/>
            <a:ext cx="2584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CA Department of Finance, Population Projections 2024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59684766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8E82-64AF-46BF-5E23-16ADFE03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Foothill Area Cities, Compared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A92CC-5EAB-1961-4D03-E13282757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33426"/>
              </p:ext>
            </p:extLst>
          </p:nvPr>
        </p:nvGraphicFramePr>
        <p:xfrm>
          <a:off x="451380" y="2232290"/>
          <a:ext cx="8241240" cy="2910840"/>
        </p:xfrm>
        <a:graphic>
          <a:graphicData uri="http://schemas.openxmlformats.org/drawingml/2006/table">
            <a:tbl>
              <a:tblPr/>
              <a:tblGrid>
                <a:gridCol w="3904721">
                  <a:extLst>
                    <a:ext uri="{9D8B030D-6E8A-4147-A177-3AD203B41FA5}">
                      <a16:colId xmlns:a16="http://schemas.microsoft.com/office/drawing/2014/main" val="793307301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805532708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12401145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667897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880956689"/>
                    </a:ext>
                  </a:extLst>
                </a:gridCol>
                <a:gridCol w="958319">
                  <a:extLst>
                    <a:ext uri="{9D8B030D-6E8A-4147-A177-3AD203B41FA5}">
                      <a16:colId xmlns:a16="http://schemas.microsoft.com/office/drawing/2014/main" val="370464911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Los Altos Hills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Los Altos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Palo Alto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Mountain View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Santa Clara Co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605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estimates 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1,877,592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113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Population, % change 2020-2023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353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5717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51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173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Foreign-born persons, percent, 2019-2023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086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other than English spoken at home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1116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Bachelor's degree or higher, % of persons age 25+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608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 income in past 12 months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$173,837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$142,907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$121,565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$106,510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$77,018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584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 in poverty, percent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561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gross rent, 2019-2023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$3,500+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$3,500+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$3,328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$2,975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$2,814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1272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E6E129-1B6A-614E-6D32-EC749CE5B90E}"/>
              </a:ext>
            </a:extLst>
          </p:cNvPr>
          <p:cNvSpPr txBox="1"/>
          <p:nvPr/>
        </p:nvSpPr>
        <p:spPr>
          <a:xfrm>
            <a:off x="451380" y="5232400"/>
            <a:ext cx="824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demographics of Los Altos Hills, Los Altos, Palo Alto and, to a lesser extent, Mountain View are remarkably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comparison, the county as a whole shows relatively lower affluence, a higher proportion of Whites, and fewer Latinos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0C113-2B84-8240-53AC-785BB14E08EF}"/>
              </a:ext>
            </a:extLst>
          </p:cNvPr>
          <p:cNvSpPr txBox="1"/>
          <p:nvPr/>
        </p:nvSpPr>
        <p:spPr>
          <a:xfrm>
            <a:off x="296333" y="6432729"/>
            <a:ext cx="584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US Census Quickfacts</a:t>
            </a:r>
          </a:p>
        </p:txBody>
      </p:sp>
    </p:spTree>
    <p:extLst>
      <p:ext uri="{BB962C8B-B14F-4D97-AF65-F5344CB8AC3E}">
        <p14:creationId xmlns:p14="http://schemas.microsoft.com/office/powerpoint/2010/main" val="105113737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3C5A-3B43-EB46-3700-45ADF346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Demographics of Service Area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46C433-1D96-C957-4AD9-C53C122A1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715591"/>
              </p:ext>
            </p:extLst>
          </p:nvPr>
        </p:nvGraphicFramePr>
        <p:xfrm>
          <a:off x="626533" y="2465123"/>
          <a:ext cx="7874002" cy="2471420"/>
        </p:xfrm>
        <a:graphic>
          <a:graphicData uri="http://schemas.openxmlformats.org/drawingml/2006/table">
            <a:tbl>
              <a:tblPr/>
              <a:tblGrid>
                <a:gridCol w="3816654">
                  <a:extLst>
                    <a:ext uri="{9D8B030D-6E8A-4147-A177-3AD203B41FA5}">
                      <a16:colId xmlns:a16="http://schemas.microsoft.com/office/drawing/2014/main" val="1953700533"/>
                    </a:ext>
                  </a:extLst>
                </a:gridCol>
                <a:gridCol w="1014337">
                  <a:extLst>
                    <a:ext uri="{9D8B030D-6E8A-4147-A177-3AD203B41FA5}">
                      <a16:colId xmlns:a16="http://schemas.microsoft.com/office/drawing/2014/main" val="1906928073"/>
                    </a:ext>
                  </a:extLst>
                </a:gridCol>
                <a:gridCol w="1014337">
                  <a:extLst>
                    <a:ext uri="{9D8B030D-6E8A-4147-A177-3AD203B41FA5}">
                      <a16:colId xmlns:a16="http://schemas.microsoft.com/office/drawing/2014/main" val="54256722"/>
                    </a:ext>
                  </a:extLst>
                </a:gridCol>
                <a:gridCol w="1014337">
                  <a:extLst>
                    <a:ext uri="{9D8B030D-6E8A-4147-A177-3AD203B41FA5}">
                      <a16:colId xmlns:a16="http://schemas.microsoft.com/office/drawing/2014/main" val="1695264590"/>
                    </a:ext>
                  </a:extLst>
                </a:gridCol>
                <a:gridCol w="1014337">
                  <a:extLst>
                    <a:ext uri="{9D8B030D-6E8A-4147-A177-3AD203B41FA5}">
                      <a16:colId xmlns:a16="http://schemas.microsoft.com/office/drawing/2014/main" val="116149308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 Mateo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Santa Clara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000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estimates, 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726,353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1,877,592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38,965,193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334,914,895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7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Population, percent change - 2020-2023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129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8439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and Alaska Native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68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6479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Hawaiian/Pacific Islander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104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 Races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135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337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518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F17C5A-5346-9EC5-F618-DB36376E68BD}"/>
              </a:ext>
            </a:extLst>
          </p:cNvPr>
          <p:cNvSpPr txBox="1"/>
          <p:nvPr/>
        </p:nvSpPr>
        <p:spPr>
          <a:xfrm>
            <a:off x="474133" y="5003800"/>
            <a:ext cx="818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in the service area is decreasing at a higher rate than the state or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 Mateo and Santa Clara Counties have a higher proportion of Asians than the state or 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9B9E7-C991-75B8-4067-BF0D20B28A59}"/>
              </a:ext>
            </a:extLst>
          </p:cNvPr>
          <p:cNvSpPr txBox="1"/>
          <p:nvPr/>
        </p:nvSpPr>
        <p:spPr>
          <a:xfrm>
            <a:off x="296333" y="6432729"/>
            <a:ext cx="584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US Census Quickfacts</a:t>
            </a:r>
          </a:p>
        </p:txBody>
      </p:sp>
    </p:spTree>
    <p:extLst>
      <p:ext uri="{BB962C8B-B14F-4D97-AF65-F5344CB8AC3E}">
        <p14:creationId xmlns:p14="http://schemas.microsoft.com/office/powerpoint/2010/main" val="207352165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4A83-E153-64E6-9384-6242284F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Demographics of Service Area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071BFA-AEFE-8492-692C-DA71BE31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51312"/>
              </p:ext>
            </p:extLst>
          </p:nvPr>
        </p:nvGraphicFramePr>
        <p:xfrm>
          <a:off x="660400" y="2413000"/>
          <a:ext cx="7806267" cy="2209803"/>
        </p:xfrm>
        <a:graphic>
          <a:graphicData uri="http://schemas.openxmlformats.org/drawingml/2006/table">
            <a:tbl>
              <a:tblPr/>
              <a:tblGrid>
                <a:gridCol w="3783823">
                  <a:extLst>
                    <a:ext uri="{9D8B030D-6E8A-4147-A177-3AD203B41FA5}">
                      <a16:colId xmlns:a16="http://schemas.microsoft.com/office/drawing/2014/main" val="2585077538"/>
                    </a:ext>
                  </a:extLst>
                </a:gridCol>
                <a:gridCol w="1005611">
                  <a:extLst>
                    <a:ext uri="{9D8B030D-6E8A-4147-A177-3AD203B41FA5}">
                      <a16:colId xmlns:a16="http://schemas.microsoft.com/office/drawing/2014/main" val="3456057311"/>
                    </a:ext>
                  </a:extLst>
                </a:gridCol>
                <a:gridCol w="1005611">
                  <a:extLst>
                    <a:ext uri="{9D8B030D-6E8A-4147-A177-3AD203B41FA5}">
                      <a16:colId xmlns:a16="http://schemas.microsoft.com/office/drawing/2014/main" val="1658570473"/>
                    </a:ext>
                  </a:extLst>
                </a:gridCol>
                <a:gridCol w="1005611">
                  <a:extLst>
                    <a:ext uri="{9D8B030D-6E8A-4147-A177-3AD203B41FA5}">
                      <a16:colId xmlns:a16="http://schemas.microsoft.com/office/drawing/2014/main" val="4141541751"/>
                    </a:ext>
                  </a:extLst>
                </a:gridCol>
                <a:gridCol w="1005611">
                  <a:extLst>
                    <a:ext uri="{9D8B030D-6E8A-4147-A177-3AD203B41FA5}">
                      <a16:colId xmlns:a16="http://schemas.microsoft.com/office/drawing/2014/main" val="376589624"/>
                    </a:ext>
                  </a:extLst>
                </a:gridCol>
              </a:tblGrid>
              <a:tr h="537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 Mateo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Santa Clara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5718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 under 18 years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75467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Foreign-born persons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50136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other than English spoken at home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76269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Bachelor's degree or higher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97049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a disability, under age 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226068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 with a computer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88590"/>
                  </a:ext>
                </a:extLst>
              </a:tr>
              <a:tr h="238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 with broadband Internet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2240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1235DF0-E1E2-74A8-6B2F-8145C53476C7}"/>
              </a:ext>
            </a:extLst>
          </p:cNvPr>
          <p:cNvSpPr txBox="1"/>
          <p:nvPr/>
        </p:nvSpPr>
        <p:spPr>
          <a:xfrm>
            <a:off x="474133" y="4622800"/>
            <a:ext cx="8112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Clara and San Mateo County have fewer youth and more foreign-born persons than the state or nation, and higher educational attainment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state and nation have lower proportions of households with computers and broadband internet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183FD-62DB-9763-251F-B2E94F3E2A09}"/>
              </a:ext>
            </a:extLst>
          </p:cNvPr>
          <p:cNvSpPr txBox="1"/>
          <p:nvPr/>
        </p:nvSpPr>
        <p:spPr>
          <a:xfrm>
            <a:off x="296333" y="6432729"/>
            <a:ext cx="584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US Census Quickfacts</a:t>
            </a:r>
          </a:p>
        </p:txBody>
      </p:sp>
    </p:spTree>
    <p:extLst>
      <p:ext uri="{BB962C8B-B14F-4D97-AF65-F5344CB8AC3E}">
        <p14:creationId xmlns:p14="http://schemas.microsoft.com/office/powerpoint/2010/main" val="38513270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30628-08DC-1F43-2CBB-DF8C5A14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pic>
        <p:nvPicPr>
          <p:cNvPr id="6" name="Picture 2" descr="Free People Girls photo and picture">
            <a:extLst>
              <a:ext uri="{FF2B5EF4-FFF2-40B4-BE49-F238E27FC236}">
                <a16:creationId xmlns:a16="http://schemas.microsoft.com/office/drawing/2014/main" id="{046951F0-C35E-1C93-D8E2-16F3309D7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736" y="2852928"/>
            <a:ext cx="3930612" cy="26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66E273-A033-E884-920F-121BB63401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9768" y="2441448"/>
            <a:ext cx="3776472" cy="3127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perception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value of higher education is declining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changing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are increasingly demanding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learning anytime, anywhere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53692-901A-4D5B-35CD-99721F45678E}"/>
              </a:ext>
            </a:extLst>
          </p:cNvPr>
          <p:cNvSpPr txBox="1"/>
          <p:nvPr/>
        </p:nvSpPr>
        <p:spPr>
          <a:xfrm>
            <a:off x="267082" y="5940459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243993679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D55A-C78F-C249-027A-24495824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39517"/>
            <a:ext cx="8672362" cy="1252667"/>
          </a:xfrm>
        </p:spPr>
        <p:txBody>
          <a:bodyPr/>
          <a:lstStyle/>
          <a:p>
            <a:r>
              <a:rPr lang="en-US" dirty="0"/>
              <a:t>Educational Attainment, Aged 25+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562F2A-3524-0F7A-3FD1-3294DF715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92" t="28647" r="2823" b="4934"/>
          <a:stretch/>
        </p:blipFill>
        <p:spPr>
          <a:xfrm>
            <a:off x="308008" y="2100712"/>
            <a:ext cx="8564545" cy="29621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5064E-FBB7-3173-5890-9C014192491A}"/>
              </a:ext>
            </a:extLst>
          </p:cNvPr>
          <p:cNvSpPr txBox="1"/>
          <p:nvPr/>
        </p:nvSpPr>
        <p:spPr>
          <a:xfrm>
            <a:off x="231007" y="6256873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</a:t>
            </a:r>
          </a:p>
          <a:p>
            <a:r>
              <a:rPr lang="en-US" sz="1400" i="1" dirty="0"/>
              <a:t>Region: Santa Clara and San Mateo Counties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F098F-B2B9-5141-02BE-F3DBBB39B604}"/>
              </a:ext>
            </a:extLst>
          </p:cNvPr>
          <p:cNvSpPr txBox="1"/>
          <p:nvPr/>
        </p:nvSpPr>
        <p:spPr>
          <a:xfrm>
            <a:off x="308008" y="5245768"/>
            <a:ext cx="856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38.5% </a:t>
            </a:r>
            <a:r>
              <a:rPr lang="en-US" dirty="0">
                <a:solidFill>
                  <a:srgbClr val="C00000"/>
                </a:solidFill>
              </a:rPr>
              <a:t>of adults in Santa Clara and San Mateo Counties have </a:t>
            </a:r>
            <a:r>
              <a:rPr lang="en-US" b="1" i="1" dirty="0">
                <a:solidFill>
                  <a:srgbClr val="C00000"/>
                </a:solidFill>
              </a:rPr>
              <a:t>less than an Associate Degree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EEABB-2E08-7628-F694-81D977DA4EBE}"/>
              </a:ext>
            </a:extLst>
          </p:cNvPr>
          <p:cNvSpPr/>
          <p:nvPr/>
        </p:nvSpPr>
        <p:spPr>
          <a:xfrm>
            <a:off x="2624667" y="2015068"/>
            <a:ext cx="6358466" cy="1955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255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16C7-169D-6E68-861E-95293B39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Other Than English Spoken at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A3985-31FB-6FAB-A322-7F489BE9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4" t="9916" r="5392" b="6070"/>
          <a:stretch/>
        </p:blipFill>
        <p:spPr>
          <a:xfrm>
            <a:off x="200881" y="2581935"/>
            <a:ext cx="4519696" cy="2980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074CD-5967-BD62-DC47-6CDED6A9A997}"/>
              </a:ext>
            </a:extLst>
          </p:cNvPr>
          <p:cNvSpPr txBox="1"/>
          <p:nvPr/>
        </p:nvSpPr>
        <p:spPr>
          <a:xfrm>
            <a:off x="484926" y="2120270"/>
            <a:ext cx="41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Santa Clara County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503E7-0384-EB70-0934-F94C6F33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46" t="5856" r="5302" b="5464"/>
          <a:stretch/>
        </p:blipFill>
        <p:spPr>
          <a:xfrm>
            <a:off x="4555857" y="2581935"/>
            <a:ext cx="4458103" cy="2980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825BCE-5AC2-3149-6D8F-D2B50CF85626}"/>
              </a:ext>
            </a:extLst>
          </p:cNvPr>
          <p:cNvSpPr txBox="1"/>
          <p:nvPr/>
        </p:nvSpPr>
        <p:spPr>
          <a:xfrm>
            <a:off x="4436532" y="2120269"/>
            <a:ext cx="41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San Mateo County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36AE7-B038-EEB1-744A-24DA97BEF014}"/>
              </a:ext>
            </a:extLst>
          </p:cNvPr>
          <p:cNvSpPr txBox="1"/>
          <p:nvPr/>
        </p:nvSpPr>
        <p:spPr>
          <a:xfrm>
            <a:off x="200881" y="6024461"/>
            <a:ext cx="8595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CA Department of Finance,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Language Microdata</a:t>
            </a: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5BC03-39E0-856B-7EFD-620F90CDDE20}"/>
              </a:ext>
            </a:extLst>
          </p:cNvPr>
          <p:cNvSpPr/>
          <p:nvPr/>
        </p:nvSpPr>
        <p:spPr>
          <a:xfrm>
            <a:off x="4555857" y="2581935"/>
            <a:ext cx="4458103" cy="2980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EF0F5-2809-205E-5FC3-D9395EEEA3EB}"/>
              </a:ext>
            </a:extLst>
          </p:cNvPr>
          <p:cNvSpPr/>
          <p:nvPr/>
        </p:nvSpPr>
        <p:spPr>
          <a:xfrm>
            <a:off x="200881" y="2573069"/>
            <a:ext cx="4371119" cy="2980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7778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FBB0-CA2D-8095-EF37-5FCC9ABF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Area Demographics, Compared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CB0B91-E73B-A584-196D-9581BE1A6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286082"/>
              </p:ext>
            </p:extLst>
          </p:nvPr>
        </p:nvGraphicFramePr>
        <p:xfrm>
          <a:off x="719667" y="2455333"/>
          <a:ext cx="7814733" cy="2177258"/>
        </p:xfrm>
        <a:graphic>
          <a:graphicData uri="http://schemas.openxmlformats.org/drawingml/2006/table">
            <a:tbl>
              <a:tblPr/>
              <a:tblGrid>
                <a:gridCol w="3787929">
                  <a:extLst>
                    <a:ext uri="{9D8B030D-6E8A-4147-A177-3AD203B41FA5}">
                      <a16:colId xmlns:a16="http://schemas.microsoft.com/office/drawing/2014/main" val="202792648"/>
                    </a:ext>
                  </a:extLst>
                </a:gridCol>
                <a:gridCol w="1006701">
                  <a:extLst>
                    <a:ext uri="{9D8B030D-6E8A-4147-A177-3AD203B41FA5}">
                      <a16:colId xmlns:a16="http://schemas.microsoft.com/office/drawing/2014/main" val="1698509986"/>
                    </a:ext>
                  </a:extLst>
                </a:gridCol>
                <a:gridCol w="1006701">
                  <a:extLst>
                    <a:ext uri="{9D8B030D-6E8A-4147-A177-3AD203B41FA5}">
                      <a16:colId xmlns:a16="http://schemas.microsoft.com/office/drawing/2014/main" val="561262777"/>
                    </a:ext>
                  </a:extLst>
                </a:gridCol>
                <a:gridCol w="1006701">
                  <a:extLst>
                    <a:ext uri="{9D8B030D-6E8A-4147-A177-3AD203B41FA5}">
                      <a16:colId xmlns:a16="http://schemas.microsoft.com/office/drawing/2014/main" val="1831723662"/>
                    </a:ext>
                  </a:extLst>
                </a:gridCol>
                <a:gridCol w="1006701">
                  <a:extLst>
                    <a:ext uri="{9D8B030D-6E8A-4147-A177-3AD203B41FA5}">
                      <a16:colId xmlns:a16="http://schemas.microsoft.com/office/drawing/2014/main" val="3299791926"/>
                    </a:ext>
                  </a:extLst>
                </a:gridCol>
              </a:tblGrid>
              <a:tr h="529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 Mateo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Santa Clara 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79227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household income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$156,000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$159,674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$96,334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$78,538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703711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 income in past 12 months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$81,980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$77,018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$47,977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$43,289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76377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 in poverty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682743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per square mile, 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89480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value of owner-occupied housing units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$1,494,500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$1,382,800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$695,400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$303,400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030164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gross rent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$2,893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$2,814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$1,348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11715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travel time to work (minutes)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2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50D8DC-403B-70BD-1EF8-868A2C2198E3}"/>
              </a:ext>
            </a:extLst>
          </p:cNvPr>
          <p:cNvSpPr txBox="1"/>
          <p:nvPr/>
        </p:nvSpPr>
        <p:spPr>
          <a:xfrm>
            <a:off x="296333" y="6432729"/>
            <a:ext cx="584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US Census Quickfacts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F6BC8-E6CC-F9D5-B6B6-DE77905068EC}"/>
              </a:ext>
            </a:extLst>
          </p:cNvPr>
          <p:cNvSpPr txBox="1"/>
          <p:nvPr/>
        </p:nvSpPr>
        <p:spPr>
          <a:xfrm>
            <a:off x="618067" y="4749800"/>
            <a:ext cx="804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Clara and San Mateo Counties are relatively more affluent than the state or the nation, with much higher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81630996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1F7-C57D-CB1F-E57D-320C9791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10 Regional</a:t>
            </a:r>
            <a:br>
              <a:rPr lang="en-US" dirty="0"/>
            </a:br>
            <a:r>
              <a:rPr lang="en-US" dirty="0"/>
              <a:t>Postsecondary Institutions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81875-30DC-EC5F-98C9-15DADBB6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526" r="18009"/>
          <a:stretch/>
        </p:blipFill>
        <p:spPr>
          <a:xfrm>
            <a:off x="1575762" y="1915428"/>
            <a:ext cx="5992476" cy="44729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2F0CC-0BD7-0033-8F61-0306FB8BAAC6}"/>
              </a:ext>
            </a:extLst>
          </p:cNvPr>
          <p:cNvSpPr txBox="1"/>
          <p:nvPr/>
        </p:nvSpPr>
        <p:spPr>
          <a:xfrm>
            <a:off x="231007" y="6256873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</a:t>
            </a:r>
          </a:p>
          <a:p>
            <a:r>
              <a:rPr lang="en-US" sz="1400" i="1" dirty="0"/>
              <a:t>Region: Santa Clara and San Mateo Counties</a:t>
            </a:r>
          </a:p>
        </p:txBody>
      </p:sp>
    </p:spTree>
    <p:extLst>
      <p:ext uri="{BB962C8B-B14F-4D97-AF65-F5344CB8AC3E}">
        <p14:creationId xmlns:p14="http://schemas.microsoft.com/office/powerpoint/2010/main" val="265661885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76E00-2796-EF85-1D28-EB7032390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616E-7FD1-7241-8BD0-F1A067E86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1209A3-150C-095C-E860-6C9BF72D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EBC3B-BF98-E422-6952-1D85D321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639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A25FA-419E-C8A9-1892-B22CA8459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A9E4-D201-39BC-1B3E-C9141694D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Labor Market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5F000-7F03-1B55-AD71-57783A66D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245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B02D-1846-EB0E-FA09-7E4382AF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Industries, Santa Clara and San Mateo Counties,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6F826-14A4-A226-B27C-FEC1CA3A0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55" t="9109" r="2617" b="3674"/>
          <a:stretch/>
        </p:blipFill>
        <p:spPr>
          <a:xfrm>
            <a:off x="1315977" y="1824352"/>
            <a:ext cx="6512046" cy="4489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706F2-6997-D947-402A-53C33B802EB6}"/>
              </a:ext>
            </a:extLst>
          </p:cNvPr>
          <p:cNvSpPr txBox="1"/>
          <p:nvPr/>
        </p:nvSpPr>
        <p:spPr>
          <a:xfrm>
            <a:off x="231007" y="6256873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</a:t>
            </a:r>
          </a:p>
          <a:p>
            <a:r>
              <a:rPr lang="en-US" sz="1400" i="1" dirty="0"/>
              <a:t>Region: Santa Clara and San Mateo Counties</a:t>
            </a:r>
          </a:p>
        </p:txBody>
      </p:sp>
    </p:spTree>
    <p:extLst>
      <p:ext uri="{BB962C8B-B14F-4D97-AF65-F5344CB8AC3E}">
        <p14:creationId xmlns:p14="http://schemas.microsoft.com/office/powerpoint/2010/main" val="185110908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999A-60FD-CAE9-7EFC-88CD1039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Occupations, Santa Clara and San Mateo Counties ,2023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9112B-4623-C53D-D050-88FA13C07173}"/>
              </a:ext>
            </a:extLst>
          </p:cNvPr>
          <p:cNvSpPr txBox="1"/>
          <p:nvPr/>
        </p:nvSpPr>
        <p:spPr>
          <a:xfrm>
            <a:off x="231007" y="6256873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</a:t>
            </a:r>
          </a:p>
          <a:p>
            <a:r>
              <a:rPr lang="en-US" sz="1400" i="1" dirty="0"/>
              <a:t>Region: Santa Clara and San Mateo Counties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B58A7-421D-9CEB-8BC8-649D7FBC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3" r="1959" b="1934"/>
          <a:stretch/>
        </p:blipFill>
        <p:spPr>
          <a:xfrm>
            <a:off x="1828800" y="1839500"/>
            <a:ext cx="5698067" cy="46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563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88D3-5415-77DB-BC7B-5F1A144C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 Postings Data, 2024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5F5E2-8C8B-73E3-E941-63A3AA413A97}"/>
              </a:ext>
            </a:extLst>
          </p:cNvPr>
          <p:cNvSpPr txBox="1"/>
          <p:nvPr/>
        </p:nvSpPr>
        <p:spPr>
          <a:xfrm>
            <a:off x="308008" y="1848051"/>
            <a:ext cx="392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10 Employers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7DC91-E889-2C8B-EEB5-C64DD15B34B8}"/>
              </a:ext>
            </a:extLst>
          </p:cNvPr>
          <p:cNvSpPr txBox="1"/>
          <p:nvPr/>
        </p:nvSpPr>
        <p:spPr>
          <a:xfrm>
            <a:off x="4572000" y="1848051"/>
            <a:ext cx="44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10 Occupations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616BD-435E-3A34-B397-7426D1667621}"/>
              </a:ext>
            </a:extLst>
          </p:cNvPr>
          <p:cNvSpPr txBox="1"/>
          <p:nvPr/>
        </p:nvSpPr>
        <p:spPr>
          <a:xfrm>
            <a:off x="115504" y="6104426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Region: Santa Clara and San Mateo Counties</a:t>
            </a:r>
          </a:p>
          <a:p>
            <a:r>
              <a:rPr lang="en-US" sz="1400" i="1" dirty="0"/>
              <a:t>Data for all job postings that do not require Bachelor degree or higher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9D6568-3E22-5074-883B-F81419D3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2" t="12555" r="37503" b="6096"/>
          <a:stretch/>
        </p:blipFill>
        <p:spPr>
          <a:xfrm>
            <a:off x="4572000" y="2309717"/>
            <a:ext cx="4494999" cy="3794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4B2CF5-D837-EA8B-5181-956B1637A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0" t="12915" r="37608" b="7406"/>
          <a:stretch/>
        </p:blipFill>
        <p:spPr>
          <a:xfrm>
            <a:off x="115505" y="2309715"/>
            <a:ext cx="4379494" cy="37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775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5022-8B22-87EC-A20C-851B6798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10 Labor Market Gaps, Associate Degree Earners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B36A6E-D64F-39C7-0AC0-3DA440F4F3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578" y="2011680"/>
          <a:ext cx="8712843" cy="389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061">
                  <a:extLst>
                    <a:ext uri="{9D8B030D-6E8A-4147-A177-3AD203B41FA5}">
                      <a16:colId xmlns:a16="http://schemas.microsoft.com/office/drawing/2014/main" val="3195065860"/>
                    </a:ext>
                  </a:extLst>
                </a:gridCol>
                <a:gridCol w="552816">
                  <a:extLst>
                    <a:ext uri="{9D8B030D-6E8A-4147-A177-3AD203B41FA5}">
                      <a16:colId xmlns:a16="http://schemas.microsoft.com/office/drawing/2014/main" val="1551932597"/>
                    </a:ext>
                  </a:extLst>
                </a:gridCol>
                <a:gridCol w="758166">
                  <a:extLst>
                    <a:ext uri="{9D8B030D-6E8A-4147-A177-3AD203B41FA5}">
                      <a16:colId xmlns:a16="http://schemas.microsoft.com/office/drawing/2014/main" val="3259395759"/>
                    </a:ext>
                  </a:extLst>
                </a:gridCol>
                <a:gridCol w="741685">
                  <a:extLst>
                    <a:ext uri="{9D8B030D-6E8A-4147-A177-3AD203B41FA5}">
                      <a16:colId xmlns:a16="http://schemas.microsoft.com/office/drawing/2014/main" val="3319502519"/>
                    </a:ext>
                  </a:extLst>
                </a:gridCol>
                <a:gridCol w="982848">
                  <a:extLst>
                    <a:ext uri="{9D8B030D-6E8A-4147-A177-3AD203B41FA5}">
                      <a16:colId xmlns:a16="http://schemas.microsoft.com/office/drawing/2014/main" val="3558552915"/>
                    </a:ext>
                  </a:extLst>
                </a:gridCol>
                <a:gridCol w="599412">
                  <a:extLst>
                    <a:ext uri="{9D8B030D-6E8A-4147-A177-3AD203B41FA5}">
                      <a16:colId xmlns:a16="http://schemas.microsoft.com/office/drawing/2014/main" val="1561455102"/>
                    </a:ext>
                  </a:extLst>
                </a:gridCol>
                <a:gridCol w="1071324">
                  <a:extLst>
                    <a:ext uri="{9D8B030D-6E8A-4147-A177-3AD203B41FA5}">
                      <a16:colId xmlns:a16="http://schemas.microsoft.com/office/drawing/2014/main" val="1265573725"/>
                    </a:ext>
                  </a:extLst>
                </a:gridCol>
                <a:gridCol w="1309531">
                  <a:extLst>
                    <a:ext uri="{9D8B030D-6E8A-4147-A177-3AD203B41FA5}">
                      <a16:colId xmlns:a16="http://schemas.microsoft.com/office/drawing/2014/main" val="15260375"/>
                    </a:ext>
                  </a:extLst>
                </a:gridCol>
              </a:tblGrid>
              <a:tr h="455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Job Description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Jobs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2022 - 2023 % Change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Avg. Annual Openings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Regional Completions (2023)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Foothill College Completions (2023)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Hourly Earnings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157414"/>
                  </a:ext>
                </a:extLst>
              </a:tr>
              <a:tr h="149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Computer Network Support Specialists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1850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(1691)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$45.22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26086"/>
                  </a:ext>
                </a:extLst>
              </a:tr>
              <a:tr h="144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Resources Assistants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(1375)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$30.40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08010"/>
                  </a:ext>
                </a:extLst>
              </a:tr>
              <a:tr h="144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Environmental Science and Protection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(782)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$31.33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41952"/>
                  </a:ext>
                </a:extLst>
              </a:tr>
              <a:tr h="149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Life, Physical, and Social Science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1722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(541)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$40.67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71596"/>
                  </a:ext>
                </a:extLst>
              </a:tr>
              <a:tr h="149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Desktop Publishers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-4.9%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(425)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$38.10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732902"/>
                  </a:ext>
                </a:extLst>
              </a:tr>
              <a:tr h="149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Industrial Engineering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(380)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$37.43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410543"/>
                  </a:ext>
                </a:extLst>
              </a:tr>
              <a:tr h="144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Dietetic Technicians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(275)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$22.44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63844"/>
                  </a:ext>
                </a:extLst>
              </a:tr>
              <a:tr h="149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Aerospace Engineering and Operations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(274)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$47.72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450436"/>
                  </a:ext>
                </a:extLst>
              </a:tr>
              <a:tr h="144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Geological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(228)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$31.15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25643"/>
                  </a:ext>
                </a:extLst>
              </a:tr>
              <a:tr h="144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Hydrologic Technicians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36.5%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(209)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$27.97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411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70692A-7028-11C4-72FC-C9C6C96D2DAF}"/>
              </a:ext>
            </a:extLst>
          </p:cNvPr>
          <p:cNvSpPr txBox="1"/>
          <p:nvPr/>
        </p:nvSpPr>
        <p:spPr>
          <a:xfrm>
            <a:off x="115504" y="5986914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Region: Santa Clara and San Mateo Counties</a:t>
            </a:r>
          </a:p>
          <a:p>
            <a:r>
              <a:rPr lang="en-US" sz="1400" i="1" dirty="0">
                <a:solidFill>
                  <a:srgbClr val="00B050"/>
                </a:solidFill>
              </a:rPr>
              <a:t>Green</a:t>
            </a:r>
            <a:r>
              <a:rPr lang="en-US" sz="1400" i="1" dirty="0"/>
              <a:t> indicates above the Living Wage for Santa Clara County ($32.99) Source: </a:t>
            </a:r>
            <a:r>
              <a:rPr lang="en-US" sz="1400" i="1" dirty="0">
                <a:hlinkClick r:id="rId2"/>
              </a:rPr>
              <a:t>MIT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6066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6096-A1E5-340B-79D0-8156652D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AD55-D5CD-C7B7-7D6F-3788C97E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255" y="2636859"/>
            <a:ext cx="3956560" cy="36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 about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cybersecurity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privacy are increasing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analytics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continues to rise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divide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1B62D3-4C9B-FCCC-E511-0EFEB04A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2743285"/>
            <a:ext cx="4274923" cy="28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0FD6F-B97A-0470-A064-319E8FACF022}"/>
              </a:ext>
            </a:extLst>
          </p:cNvPr>
          <p:cNvSpPr txBox="1"/>
          <p:nvPr/>
        </p:nvSpPr>
        <p:spPr>
          <a:xfrm>
            <a:off x="508454" y="5786140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88839706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4AC1-C884-A62E-EDF8-C672E312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10 Labor Market Gaps, Certificate Earners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9B8BC7-3F58-89B5-B564-4A1D907CC8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6350" y="2144537"/>
          <a:ext cx="8631300" cy="3683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158">
                  <a:extLst>
                    <a:ext uri="{9D8B030D-6E8A-4147-A177-3AD203B41FA5}">
                      <a16:colId xmlns:a16="http://schemas.microsoft.com/office/drawing/2014/main" val="3335096238"/>
                    </a:ext>
                  </a:extLst>
                </a:gridCol>
                <a:gridCol w="516131">
                  <a:extLst>
                    <a:ext uri="{9D8B030D-6E8A-4147-A177-3AD203B41FA5}">
                      <a16:colId xmlns:a16="http://schemas.microsoft.com/office/drawing/2014/main" val="1851255663"/>
                    </a:ext>
                  </a:extLst>
                </a:gridCol>
                <a:gridCol w="722584">
                  <a:extLst>
                    <a:ext uri="{9D8B030D-6E8A-4147-A177-3AD203B41FA5}">
                      <a16:colId xmlns:a16="http://schemas.microsoft.com/office/drawing/2014/main" val="1945249321"/>
                    </a:ext>
                  </a:extLst>
                </a:gridCol>
                <a:gridCol w="739874">
                  <a:extLst>
                    <a:ext uri="{9D8B030D-6E8A-4147-A177-3AD203B41FA5}">
                      <a16:colId xmlns:a16="http://schemas.microsoft.com/office/drawing/2014/main" val="4256351546"/>
                    </a:ext>
                  </a:extLst>
                </a:gridCol>
                <a:gridCol w="965791">
                  <a:extLst>
                    <a:ext uri="{9D8B030D-6E8A-4147-A177-3AD203B41FA5}">
                      <a16:colId xmlns:a16="http://schemas.microsoft.com/office/drawing/2014/main" val="4092297774"/>
                    </a:ext>
                  </a:extLst>
                </a:gridCol>
                <a:gridCol w="586079">
                  <a:extLst>
                    <a:ext uri="{9D8B030D-6E8A-4147-A177-3AD203B41FA5}">
                      <a16:colId xmlns:a16="http://schemas.microsoft.com/office/drawing/2014/main" val="859697970"/>
                    </a:ext>
                  </a:extLst>
                </a:gridCol>
                <a:gridCol w="974045">
                  <a:extLst>
                    <a:ext uri="{9D8B030D-6E8A-4147-A177-3AD203B41FA5}">
                      <a16:colId xmlns:a16="http://schemas.microsoft.com/office/drawing/2014/main" val="662373595"/>
                    </a:ext>
                  </a:extLst>
                </a:gridCol>
                <a:gridCol w="994638">
                  <a:extLst>
                    <a:ext uri="{9D8B030D-6E8A-4147-A177-3AD203B41FA5}">
                      <a16:colId xmlns:a16="http://schemas.microsoft.com/office/drawing/2014/main" val="3252377141"/>
                    </a:ext>
                  </a:extLst>
                </a:gridCol>
              </a:tblGrid>
              <a:tr h="404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Job Description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Jobs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2022 - 2023 % Change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Avg. Annual Openings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Regional Completions (2023)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Foothill College Completions (2023)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Hourly Earnings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126686"/>
                  </a:ext>
                </a:extLst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Library Technicians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(822)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$26.59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09395"/>
                  </a:ext>
                </a:extLst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Techs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(501)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$34.00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438820"/>
                  </a:ext>
                </a:extLst>
              </a:tr>
              <a:tr h="25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Licensed Practical and Licensed Vocational Nurses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4789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(450)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$41.15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69976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Makeup Artists, Theatrical and Performance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(410)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$46.86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62359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Fire Inspectors and Investigators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(318)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$50.95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377601"/>
                  </a:ext>
                </a:extLst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Skincare Specialists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(267)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$25.69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589341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Sound Engineering Technicians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(252)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$42.79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788014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 Records Specialists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-8.8%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(249)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$35.80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519830"/>
                  </a:ext>
                </a:extLst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Motorcycle Mechanics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$28.34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81343"/>
                  </a:ext>
                </a:extLst>
              </a:tr>
              <a:tr h="25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and Electronics Installers and Repairers, Transportation Equipment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(201)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$67.20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4299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A15FEF-EC7C-D7C6-3968-AD0009D2A513}"/>
              </a:ext>
            </a:extLst>
          </p:cNvPr>
          <p:cNvSpPr txBox="1"/>
          <p:nvPr/>
        </p:nvSpPr>
        <p:spPr>
          <a:xfrm>
            <a:off x="365761" y="6248524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Region: Santa Clara and San Mateo Counties</a:t>
            </a:r>
          </a:p>
          <a:p>
            <a:r>
              <a:rPr lang="en-US" sz="1400" i="1" dirty="0">
                <a:solidFill>
                  <a:srgbClr val="00B050"/>
                </a:solidFill>
              </a:rPr>
              <a:t>Green</a:t>
            </a:r>
            <a:r>
              <a:rPr lang="en-US" sz="1400" i="1" dirty="0"/>
              <a:t> indicates above the Living Wage for Santa Clara County ($32.99) Source: </a:t>
            </a:r>
            <a:r>
              <a:rPr lang="en-US" sz="1400" i="1" dirty="0">
                <a:hlinkClick r:id="rId2"/>
              </a:rPr>
              <a:t>MIT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7062828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FF75-848F-BD4A-9917-377EB7EA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10 Labor Market Gaps, Bachelor Degree Earners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184E33-9946-6058-7B04-9DF8E6AE62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2131" y="2067578"/>
          <a:ext cx="8566484" cy="2829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843">
                  <a:extLst>
                    <a:ext uri="{9D8B030D-6E8A-4147-A177-3AD203B41FA5}">
                      <a16:colId xmlns:a16="http://schemas.microsoft.com/office/drawing/2014/main" val="316874445"/>
                    </a:ext>
                  </a:extLst>
                </a:gridCol>
                <a:gridCol w="713689">
                  <a:extLst>
                    <a:ext uri="{9D8B030D-6E8A-4147-A177-3AD203B41FA5}">
                      <a16:colId xmlns:a16="http://schemas.microsoft.com/office/drawing/2014/main" val="360153834"/>
                    </a:ext>
                  </a:extLst>
                </a:gridCol>
                <a:gridCol w="883585">
                  <a:extLst>
                    <a:ext uri="{9D8B030D-6E8A-4147-A177-3AD203B41FA5}">
                      <a16:colId xmlns:a16="http://schemas.microsoft.com/office/drawing/2014/main" val="2078010986"/>
                    </a:ext>
                  </a:extLst>
                </a:gridCol>
                <a:gridCol w="980566">
                  <a:extLst>
                    <a:ext uri="{9D8B030D-6E8A-4147-A177-3AD203B41FA5}">
                      <a16:colId xmlns:a16="http://schemas.microsoft.com/office/drawing/2014/main" val="4128870864"/>
                    </a:ext>
                  </a:extLst>
                </a:gridCol>
                <a:gridCol w="1217626">
                  <a:extLst>
                    <a:ext uri="{9D8B030D-6E8A-4147-A177-3AD203B41FA5}">
                      <a16:colId xmlns:a16="http://schemas.microsoft.com/office/drawing/2014/main" val="674336013"/>
                    </a:ext>
                  </a:extLst>
                </a:gridCol>
                <a:gridCol w="818934">
                  <a:extLst>
                    <a:ext uri="{9D8B030D-6E8A-4147-A177-3AD203B41FA5}">
                      <a16:colId xmlns:a16="http://schemas.microsoft.com/office/drawing/2014/main" val="1564473692"/>
                    </a:ext>
                  </a:extLst>
                </a:gridCol>
                <a:gridCol w="948241">
                  <a:extLst>
                    <a:ext uri="{9D8B030D-6E8A-4147-A177-3AD203B41FA5}">
                      <a16:colId xmlns:a16="http://schemas.microsoft.com/office/drawing/2014/main" val="2832927625"/>
                    </a:ext>
                  </a:extLst>
                </a:gridCol>
              </a:tblGrid>
              <a:tr h="404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Job Description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Jobs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2022 - 2023 % Change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Avg. Annual Openings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Regional Completions (2023)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Hourly Earnings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70938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Managers, All Other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34772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3757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14572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(10815)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$72.13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568669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Resources Specialists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11572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9037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(7999)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$49.65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47466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Chief Executives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8623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8805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(7994)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$89.62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09373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Financial Managers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15689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8498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(7286)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$96.21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182458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Managers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15236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8771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(7260)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$95.65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60182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Management Specialists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15749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8760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(7015)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$67.70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225020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and Operations Managers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27828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2287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8829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(6542)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$76.28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726404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Marketing Managers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12435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8066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(6504)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$101.48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7623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Operations Specialists, All Other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21688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2548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8972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(6424)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$57.51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16840"/>
                  </a:ext>
                </a:extLst>
              </a:tr>
              <a:tr h="1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Resources Managers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4065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5150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(4776)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$101.20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5" marR="5115" marT="51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09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1DB43B-D92F-EEBE-71A9-DAEA8E4ACDD7}"/>
              </a:ext>
            </a:extLst>
          </p:cNvPr>
          <p:cNvSpPr txBox="1"/>
          <p:nvPr/>
        </p:nvSpPr>
        <p:spPr>
          <a:xfrm>
            <a:off x="288759" y="5995263"/>
            <a:ext cx="74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Lightcast  Region=Santa Clara and San Mateo Counties</a:t>
            </a:r>
          </a:p>
          <a:p>
            <a:r>
              <a:rPr lang="en-US" sz="1400" i="1" dirty="0">
                <a:solidFill>
                  <a:srgbClr val="00B050"/>
                </a:solidFill>
              </a:rPr>
              <a:t>Green</a:t>
            </a:r>
            <a:r>
              <a:rPr lang="en-US" sz="1400" i="1" dirty="0"/>
              <a:t> indicates above the Living Wage for Santa Clara County ($32.99) Source: </a:t>
            </a:r>
            <a:r>
              <a:rPr lang="en-US" sz="1400" i="1" dirty="0">
                <a:hlinkClick r:id="rId2"/>
              </a:rPr>
              <a:t>MIT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74904746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A444BB-25CA-8307-9B12-CB81677ECF14}"/>
              </a:ext>
            </a:extLst>
          </p:cNvPr>
          <p:cNvSpPr txBox="1">
            <a:spLocks/>
          </p:cNvSpPr>
          <p:nvPr/>
        </p:nvSpPr>
        <p:spPr bwMode="auto">
          <a:xfrm>
            <a:off x="374904" y="1984248"/>
            <a:ext cx="5797295" cy="47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in five 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workers nationally is working remotely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16% 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companies are fully remote, operating without a physical office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highest percentage of remote workers are </a:t>
            </a: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aged 24 to 35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within this age group, </a:t>
            </a: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39% 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remotely full-time and 25% do so part time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top industries for remote work are </a:t>
            </a: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 &amp; IT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Accounting and Finance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Medical &amp; Health, Project Management, Customer Service, Sales, Administrative, HR &amp; Recruiting, and Operations.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top remote job titles are Accountant, Executive Assistant, Financial Analyst, Product Manager, Customer Service Rep, Software Engineer, Customer Success Manager, Accounting Manager, Product Designer, and Writer.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Source: US Census and other data quoted in </a:t>
            </a:r>
            <a:r>
              <a:rPr lang="en-US" sz="1600" i="1" dirty="0">
                <a:hlinkClick r:id="rId2"/>
              </a:rPr>
              <a:t>Forbes</a:t>
            </a:r>
            <a:endParaRPr lang="en-US" sz="16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90AB2-6925-C3F4-EFC3-45F66EA891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Remote Work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CB3228-D826-B376-2062-FD1DD833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33" y="3470713"/>
            <a:ext cx="2603939" cy="17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9804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4774-C897-B210-347A-8873309D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D1F27-E7ED-51E4-4FCA-1687409AD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1A771A-642E-9BF4-5F7E-8944D655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380EC-0CDE-1D41-B3C1-DE5803F8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1846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AC769-247C-D4BA-F302-64FA6C51D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K-12 Feeder Schools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891A1D-D975-974D-437E-0B3F0D172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499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 Schools within Foothill College Boundary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5518-AD92-8F39-1031-21ACF355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7" y="1934172"/>
            <a:ext cx="5897082" cy="49238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17BCD5-854D-81B9-5FEA-8433E9BA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725" y="5469193"/>
            <a:ext cx="2137058" cy="897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CA Department of Finance:  Population Density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Map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5E4F7-43B4-8511-102F-883D039BAB71}"/>
              </a:ext>
            </a:extLst>
          </p:cNvPr>
          <p:cNvSpPr txBox="1"/>
          <p:nvPr/>
        </p:nvSpPr>
        <p:spPr>
          <a:xfrm>
            <a:off x="6530250" y="2402178"/>
            <a:ext cx="2389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Mountain View/Los Altos UHSD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Mountain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Los Altos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Alta Vista</a:t>
            </a:r>
          </a:p>
          <a:p>
            <a:endParaRPr lang="en-US" sz="1800" dirty="0"/>
          </a:p>
          <a:p>
            <a:r>
              <a:rPr lang="en-US" sz="2000" dirty="0"/>
              <a:t>Palo Alto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Henry M. Gunn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Palo Alto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212508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8ACE-8A1B-9009-C419-F6A79CAD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Enrollment, Santa Clara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3464F-E0E7-D2D7-72DF-3825D271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1963014"/>
            <a:ext cx="6608381" cy="48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415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EA9F-67DC-AB4D-735E-A0F1CAF2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Enrollment, San Mateo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C9F8-E10E-3E5B-427C-7220F6B3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2" y="1913467"/>
            <a:ext cx="6297788" cy="48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447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7A4CA-2B83-1672-9D28-11744509D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CD66-2C09-0A3E-2E67-3485B914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Area High Schools, Compared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9CD0B5-EDA1-6032-7B9B-02F4D1EF0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67561"/>
              </p:ext>
            </p:extLst>
          </p:nvPr>
        </p:nvGraphicFramePr>
        <p:xfrm>
          <a:off x="504559" y="2014005"/>
          <a:ext cx="82042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086">
                  <a:extLst>
                    <a:ext uri="{9D8B030D-6E8A-4147-A177-3AD203B41FA5}">
                      <a16:colId xmlns:a16="http://schemas.microsoft.com/office/drawing/2014/main" val="4215443400"/>
                    </a:ext>
                  </a:extLst>
                </a:gridCol>
                <a:gridCol w="1323336">
                  <a:extLst>
                    <a:ext uri="{9D8B030D-6E8A-4147-A177-3AD203B41FA5}">
                      <a16:colId xmlns:a16="http://schemas.microsoft.com/office/drawing/2014/main" val="1996067149"/>
                    </a:ext>
                  </a:extLst>
                </a:gridCol>
                <a:gridCol w="1175677">
                  <a:extLst>
                    <a:ext uri="{9D8B030D-6E8A-4147-A177-3AD203B41FA5}">
                      <a16:colId xmlns:a16="http://schemas.microsoft.com/office/drawing/2014/main" val="1739694202"/>
                    </a:ext>
                  </a:extLst>
                </a:gridCol>
                <a:gridCol w="1367367">
                  <a:extLst>
                    <a:ext uri="{9D8B030D-6E8A-4147-A177-3AD203B41FA5}">
                      <a16:colId xmlns:a16="http://schemas.microsoft.com/office/drawing/2014/main" val="2962482030"/>
                    </a:ext>
                  </a:extLst>
                </a:gridCol>
                <a:gridCol w="1367367">
                  <a:extLst>
                    <a:ext uri="{9D8B030D-6E8A-4147-A177-3AD203B41FA5}">
                      <a16:colId xmlns:a16="http://schemas.microsoft.com/office/drawing/2014/main" val="2615309370"/>
                    </a:ext>
                  </a:extLst>
                </a:gridCol>
                <a:gridCol w="1367367">
                  <a:extLst>
                    <a:ext uri="{9D8B030D-6E8A-4147-A177-3AD203B41FA5}">
                      <a16:colId xmlns:a16="http://schemas.microsoft.com/office/drawing/2014/main" val="3849016157"/>
                    </a:ext>
                  </a:extLst>
                </a:gridCol>
              </a:tblGrid>
              <a:tr h="69139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2021-2022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Twelfth Grade Cohort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Cohort Grad Rate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Meeting UC/CSU Requirements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Overall College Going Rate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of Grads going to college choosing a CCC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10354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Alta Vista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11578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 Altos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6860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Mountain View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79926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Henry M. Gunn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69721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Palo Alto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66479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Clara Co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92.3%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64.1%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75.8%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42.2%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99317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 Mateo CO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6,711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64.4%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77.2%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45.2%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93464"/>
                  </a:ext>
                </a:extLst>
              </a:tr>
              <a:tr h="296825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427,386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992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7F3197-AB72-D249-9DDB-3CA98050C39F}"/>
              </a:ext>
            </a:extLst>
          </p:cNvPr>
          <p:cNvSpPr txBox="1"/>
          <p:nvPr/>
        </p:nvSpPr>
        <p:spPr>
          <a:xfrm>
            <a:off x="372533" y="6375400"/>
            <a:ext cx="4944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CDE DataQuest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5BADF-A9DD-5C34-D302-B23814DBF537}"/>
              </a:ext>
            </a:extLst>
          </p:cNvPr>
          <p:cNvSpPr txBox="1"/>
          <p:nvPr/>
        </p:nvSpPr>
        <p:spPr>
          <a:xfrm>
            <a:off x="372533" y="5222445"/>
            <a:ext cx="860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Clara and San Mateo have higher graduation and college going rates, and a higher % of students meeting UC/CSU requirements, than the state average – but – a lower proportion enrolling in a CCC.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differences are even more pronounced for highs schools in Foothill’s boundary</a:t>
            </a:r>
          </a:p>
        </p:txBody>
      </p:sp>
    </p:spTree>
    <p:extLst>
      <p:ext uri="{BB962C8B-B14F-4D97-AF65-F5344CB8AC3E}">
        <p14:creationId xmlns:p14="http://schemas.microsoft.com/office/powerpoint/2010/main" val="241454983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D95A-A074-DCAE-5DE9-6FA187FC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34CE-4DC4-2A0F-7F18-4A2C61BE0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634F20-CA83-B0AE-0AE0-81160848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408329-3FA5-9750-7926-CB771067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23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09E6F4-480D-DA6F-6189-7691627A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0AE3A-8732-1F32-74EB-50811F3B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243667"/>
            <a:ext cx="3783923" cy="371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demand for and focus on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workforce skills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growing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for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retention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growing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debt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increasingly impacting students’ enrollment decisions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A4DA98-F524-7D32-21FB-2A67BC15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3609"/>
            <a:ext cx="4453551" cy="26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06BAC-701A-AE3A-D13D-9B8A2BAFEC57}"/>
              </a:ext>
            </a:extLst>
          </p:cNvPr>
          <p:cNvSpPr txBox="1"/>
          <p:nvPr/>
        </p:nvSpPr>
        <p:spPr>
          <a:xfrm>
            <a:off x="681092" y="5700278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25838734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765F-E8A4-F9CC-2E02-833F8184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72F2-EFF1-14DB-DAEE-542DEDC2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8" y="2600283"/>
            <a:ext cx="3752658" cy="4149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ed institutions are increasing their commitment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 about the impact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data tools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environment are rising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demand for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skills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workforce is increasing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719713-8B10-43EE-7555-A70737F4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2980943"/>
            <a:ext cx="3995564" cy="26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64D2B-ABE4-BD69-657A-A3256F025C6D}"/>
              </a:ext>
            </a:extLst>
          </p:cNvPr>
          <p:cNvSpPr txBox="1"/>
          <p:nvPr/>
        </p:nvSpPr>
        <p:spPr>
          <a:xfrm>
            <a:off x="443346" y="5870427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415714547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8DFA-ECE8-CE2B-7377-5FC5736D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3F33-8447-BE26-5491-D9ABF10B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243667"/>
            <a:ext cx="3915807" cy="412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polarization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United States continues to impact higher education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increasingly influencing education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need is growing for policies that address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 technologies</a:t>
            </a:r>
          </a:p>
        </p:txBody>
      </p:sp>
      <p:pic>
        <p:nvPicPr>
          <p:cNvPr id="1026" name="Picture 2" descr="Youth in Politics: Why it's Important ...">
            <a:extLst>
              <a:ext uri="{FF2B5EF4-FFF2-40B4-BE49-F238E27FC236}">
                <a16:creationId xmlns:a16="http://schemas.microsoft.com/office/drawing/2014/main" id="{57120761-181E-E518-A3AE-1AB596E3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61" y="2810418"/>
            <a:ext cx="4125397" cy="23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81AD6-C8CF-8977-4639-FF9455CF8B7F}"/>
              </a:ext>
            </a:extLst>
          </p:cNvPr>
          <p:cNvSpPr txBox="1"/>
          <p:nvPr/>
        </p:nvSpPr>
        <p:spPr>
          <a:xfrm>
            <a:off x="4674604" y="5473888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</p:spTree>
    <p:extLst>
      <p:ext uri="{BB962C8B-B14F-4D97-AF65-F5344CB8AC3E}">
        <p14:creationId xmlns:p14="http://schemas.microsoft.com/office/powerpoint/2010/main" val="44971895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5697-F011-FF9C-5B7F-A3D66183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89DC-BDC3-7896-53FA-BF42C6A6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688" y="2421831"/>
            <a:ext cx="5623560" cy="3759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 Intelligence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Social: AI is changing the way we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Technological: AI tools have growing potential to reshape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experiences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Economic: AI is increasingly having an impact on the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workforce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Environmental: AI is increasingly being used to address climate change and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issues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Political: The potential for the use of AI in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growing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0EF06-A537-3565-D036-9CBAC1E654DE}"/>
              </a:ext>
            </a:extLst>
          </p:cNvPr>
          <p:cNvSpPr txBox="1"/>
          <p:nvPr/>
        </p:nvSpPr>
        <p:spPr>
          <a:xfrm>
            <a:off x="550333" y="6002933"/>
            <a:ext cx="41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Excerpted from 2024 EDUCAUSE Horizon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Report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Teaching and Learning Edition</a:t>
            </a:r>
          </a:p>
        </p:txBody>
      </p:sp>
      <p:pic>
        <p:nvPicPr>
          <p:cNvPr id="2056" name="Picture 8" descr="How AI Chatbots Are Revolutionizing Customer Support for Small Businesses -  The Ai Buddy">
            <a:extLst>
              <a:ext uri="{FF2B5EF4-FFF2-40B4-BE49-F238E27FC236}">
                <a16:creationId xmlns:a16="http://schemas.microsoft.com/office/drawing/2014/main" id="{992AFA57-2A5F-430F-9F0F-EB5511EAD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r="26169"/>
          <a:stretch/>
        </p:blipFill>
        <p:spPr bwMode="auto">
          <a:xfrm>
            <a:off x="481014" y="2700728"/>
            <a:ext cx="2389183" cy="30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2675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AC6CD3-0743-76D6-0629-7A74E831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87168B-843F-078A-25E8-9779364C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66" y="309448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542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10263</TotalTime>
  <Words>2833</Words>
  <Application>Microsoft Office PowerPoint</Application>
  <PresentationFormat>On-screen Show (4:3)</PresentationFormat>
  <Paragraphs>791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Century Gothic</vt:lpstr>
      <vt:lpstr>Helvetica Neue</vt:lpstr>
      <vt:lpstr>Helvetica Neue Medium</vt:lpstr>
      <vt:lpstr>Open Sans</vt:lpstr>
      <vt:lpstr>Symbol</vt:lpstr>
      <vt:lpstr>Wingdings 2</vt:lpstr>
      <vt:lpstr>Academic Fall2015</vt:lpstr>
      <vt:lpstr>External Environmental Scan</vt:lpstr>
      <vt:lpstr>  National, State, Regional Data and Trends  </vt:lpstr>
      <vt:lpstr>National Trends</vt:lpstr>
      <vt:lpstr>National Trends</vt:lpstr>
      <vt:lpstr>National Trends</vt:lpstr>
      <vt:lpstr>National Trends</vt:lpstr>
      <vt:lpstr>National Trends</vt:lpstr>
      <vt:lpstr>National Trends</vt:lpstr>
      <vt:lpstr>Thoughts?</vt:lpstr>
      <vt:lpstr>External Initiatives</vt:lpstr>
      <vt:lpstr>State Trends</vt:lpstr>
      <vt:lpstr>Vision 2030: Meeting the Needs of Today and the Opportunities of Tomorrow</vt:lpstr>
      <vt:lpstr>Vision 2030: Goals and Metrics</vt:lpstr>
      <vt:lpstr>Vision 2030:  New Pathways to Reach Future Learners</vt:lpstr>
      <vt:lpstr>California State Plan for Career &amp; Technical Education, 2023</vt:lpstr>
      <vt:lpstr>Student Centered Funding Formula</vt:lpstr>
      <vt:lpstr>Strong Workforce Priority Sectors</vt:lpstr>
      <vt:lpstr>Thoughts?</vt:lpstr>
      <vt:lpstr>Foothill College Service Area</vt:lpstr>
      <vt:lpstr>District and College Boundaries</vt:lpstr>
      <vt:lpstr>Foothill College Students by ZIP</vt:lpstr>
      <vt:lpstr>If not Foothill College, Where?</vt:lpstr>
      <vt:lpstr>Population of Santa Clara and San Mateo Counties, Historic and Projected</vt:lpstr>
      <vt:lpstr>Population of Santa Clara and San Mateo Counties, by Ethnicity</vt:lpstr>
      <vt:lpstr> Projections by Age, 2020-2070</vt:lpstr>
      <vt:lpstr>PowerPoint Presentation</vt:lpstr>
      <vt:lpstr>Foothill Area Cities, Compared</vt:lpstr>
      <vt:lpstr>Demographics of Service Area</vt:lpstr>
      <vt:lpstr>Demographics of Service Area</vt:lpstr>
      <vt:lpstr>Educational Attainment, Aged 25+</vt:lpstr>
      <vt:lpstr>Language Other Than English Spoken at Home</vt:lpstr>
      <vt:lpstr>Service Area Demographics, Compared</vt:lpstr>
      <vt:lpstr>Top 10 Regional Postsecondary Institutions</vt:lpstr>
      <vt:lpstr>Thoughts?</vt:lpstr>
      <vt:lpstr>Labor Market Information</vt:lpstr>
      <vt:lpstr>Top Industries, Santa Clara and San Mateo Counties, 2023</vt:lpstr>
      <vt:lpstr>Top Occupations, Santa Clara and San Mateo Counties ,2023</vt:lpstr>
      <vt:lpstr>Job Postings Data, 2024 </vt:lpstr>
      <vt:lpstr>Top 10 Labor Market Gaps, Associate Degree Earners</vt:lpstr>
      <vt:lpstr>Top 10 Labor Market Gaps, Certificate Earners</vt:lpstr>
      <vt:lpstr>Top 10 Labor Market Gaps, Bachelor Degree Earners</vt:lpstr>
      <vt:lpstr>Remote Work</vt:lpstr>
      <vt:lpstr>Thoughts?</vt:lpstr>
      <vt:lpstr>K-12 Feeder Schools</vt:lpstr>
      <vt:lpstr>High Schools within Foothill College Boundary</vt:lpstr>
      <vt:lpstr>Projected Enrollment, Santa Clara County</vt:lpstr>
      <vt:lpstr>Projected Enrollment, San Mateo County</vt:lpstr>
      <vt:lpstr>Service Area High Schools, Compared</vt:lpstr>
      <vt:lpstr>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Stacy Gleixner</cp:lastModifiedBy>
  <cp:revision>15</cp:revision>
  <dcterms:created xsi:type="dcterms:W3CDTF">2017-07-10T18:20:34Z</dcterms:created>
  <dcterms:modified xsi:type="dcterms:W3CDTF">2025-01-31T18:12:00Z</dcterms:modified>
</cp:coreProperties>
</file>