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90" r:id="rId1"/>
  </p:sldMasterIdLst>
  <p:notesMasterIdLst>
    <p:notesMasterId r:id="rId29"/>
  </p:notesMasterIdLst>
  <p:sldIdLst>
    <p:sldId id="256" r:id="rId2"/>
    <p:sldId id="299" r:id="rId3"/>
    <p:sldId id="267" r:id="rId4"/>
    <p:sldId id="294" r:id="rId5"/>
    <p:sldId id="295" r:id="rId6"/>
    <p:sldId id="301" r:id="rId7"/>
    <p:sldId id="302" r:id="rId8"/>
    <p:sldId id="303" r:id="rId9"/>
    <p:sldId id="304" r:id="rId10"/>
    <p:sldId id="306" r:id="rId11"/>
    <p:sldId id="308" r:id="rId12"/>
    <p:sldId id="307" r:id="rId13"/>
    <p:sldId id="297" r:id="rId14"/>
    <p:sldId id="309" r:id="rId15"/>
    <p:sldId id="284" r:id="rId16"/>
    <p:sldId id="296" r:id="rId17"/>
    <p:sldId id="298" r:id="rId18"/>
    <p:sldId id="273" r:id="rId19"/>
    <p:sldId id="281" r:id="rId20"/>
    <p:sldId id="282" r:id="rId21"/>
    <p:sldId id="283" r:id="rId22"/>
    <p:sldId id="292" r:id="rId23"/>
    <p:sldId id="293" r:id="rId24"/>
    <p:sldId id="286" r:id="rId25"/>
    <p:sldId id="287" r:id="rId26"/>
    <p:sldId id="290" r:id="rId27"/>
    <p:sldId id="27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37"/>
    <p:restoredTop sz="94643"/>
  </p:normalViewPr>
  <p:slideViewPr>
    <p:cSldViewPr>
      <p:cViewPr>
        <p:scale>
          <a:sx n="100" d="100"/>
          <a:sy n="100" d="100"/>
        </p:scale>
        <p:origin x="-56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D3AE8E92-22E7-834E-9967-9F0531F8F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D4C1430-8900-514E-965E-B5D03B3F0FA3}" type="slidenum">
              <a:rPr lang="en-US" sz="120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97575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26B0DD-7612-674A-B173-3B52EFFDBEED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97426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F7484A-05B7-AA47-9DB3-A14527C062EF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23620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70DD70-09CC-7B4B-A63D-B57101EE5796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81516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68EA09-6550-FF42-8DB2-49C375721878}" type="slidenum">
              <a:rPr lang="en-US" sz="120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41504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FA07CE-3387-9F43-B0C5-B47FEC31BFAB}" type="slidenum">
              <a:rPr lang="en-US" sz="1200"/>
              <a:pPr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18948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8D8EBA5-6DDF-E44D-A9B6-8A907FE890CB}" type="slidenum">
              <a:rPr lang="en-US" sz="1200"/>
              <a:pPr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050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B84792-B491-2044-947E-67D8A6496692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34438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B84792-B491-2044-947E-67D8A6496692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3537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B84792-B491-2044-947E-67D8A6496692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62411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B84792-B491-2044-947E-67D8A6496692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745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071F42-B06F-CB43-83EE-1C8313FC8645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64595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071F42-B06F-CB43-83EE-1C8313FC8645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381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AE4E2C-B802-D14E-8DD8-E2F07B54CB00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78721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244E34-5055-6B43-9770-72721C641867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6798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60A07-BC31-714B-9A09-21857D4C79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B1215-F73B-8F43-B4E8-9789957E3A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CE304-006E-8544-8F91-5D2E106BD5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A8A93-519F-2643-935D-0E2F3767C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3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6A417-E387-E94C-BE82-A9AE064056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FDBAC-DF81-2545-8C38-8BD2A3F9E8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A05AF-67E9-8249-B7A6-355631C85B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DE21A-B90E-B74D-B9D1-1BACF71B50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AAFF8-9657-E44A-99E5-C6E84DAF09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1D3B2-DFD0-064C-9BE7-6B4DB11290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CD670-A34B-7347-AE14-5B2EFD6D16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C3657-6576-0540-8093-0DD61436CE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6ECCA00-71DB-5943-9827-BEC3924FF8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robertsrules.org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oothill.edu/staff/Curriculum/documents/Resolution_Writing_Advice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hyperlink" Target="http://www.asccc.org/" TargetMode="External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543800" cy="3048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bg1"/>
                </a:solidFill>
                <a:latin typeface="Palatino Linotype" pitchFamily="18" charset="0"/>
              </a:rPr>
              <a:t>Intro to the Foothill</a:t>
            </a:r>
            <a:br>
              <a:rPr lang="en-US" sz="4800" dirty="0" smtClean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Palatino Linotype" pitchFamily="18" charset="0"/>
              </a:rPr>
              <a:t>College Academic Senate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10000"/>
            <a:ext cx="7543800" cy="1905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Palatino Linotype" pitchFamily="18" charset="0"/>
              </a:rPr>
              <a:t>President </a:t>
            </a:r>
            <a:r>
              <a:rPr lang="en-US" sz="2400" b="1" dirty="0" smtClean="0">
                <a:latin typeface="Palatino Linotype" pitchFamily="18" charset="0"/>
                <a:ea typeface="+mn-ea"/>
                <a:cs typeface="+mn-cs"/>
              </a:rPr>
              <a:t>Isaac </a:t>
            </a:r>
            <a:r>
              <a:rPr lang="en-US" sz="2400" b="1" dirty="0" err="1" smtClean="0">
                <a:latin typeface="Palatino Linotype" pitchFamily="18" charset="0"/>
                <a:ea typeface="+mn-ea"/>
                <a:cs typeface="+mn-cs"/>
              </a:rPr>
              <a:t>Escoto</a:t>
            </a:r>
            <a:endParaRPr lang="en-US" sz="2400" b="1" dirty="0" smtClean="0">
              <a:latin typeface="Palatino Linotype" pitchFamily="18" charset="0"/>
              <a:ea typeface="+mn-ea"/>
              <a:cs typeface="+mn-cs"/>
            </a:endParaRP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Palatino Linotype" pitchFamily="18" charset="0"/>
              </a:rPr>
              <a:t>Vice President/CCC Faculty Co-Chair </a:t>
            </a:r>
            <a:r>
              <a:rPr lang="en-US" sz="2400" b="1" dirty="0" smtClean="0">
                <a:latin typeface="Palatino Linotype" pitchFamily="18" charset="0"/>
              </a:rPr>
              <a:t>Rachelle Campbell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Palatino Linotype" pitchFamily="18" charset="0"/>
                <a:ea typeface="+mn-ea"/>
                <a:cs typeface="+mn-cs"/>
              </a:rPr>
              <a:t>Secretary/Treasurer </a:t>
            </a:r>
            <a:r>
              <a:rPr lang="en-US" sz="2400" b="1" dirty="0" smtClean="0">
                <a:latin typeface="Palatino Linotype" pitchFamily="18" charset="0"/>
                <a:ea typeface="+mn-ea"/>
                <a:cs typeface="+mn-cs"/>
              </a:rPr>
              <a:t>Katherine </a:t>
            </a:r>
            <a:r>
              <a:rPr lang="en-US" sz="2400" b="1" dirty="0" err="1" smtClean="0">
                <a:latin typeface="Palatino Linotype" pitchFamily="18" charset="0"/>
                <a:ea typeface="+mn-ea"/>
                <a:cs typeface="+mn-cs"/>
              </a:rPr>
              <a:t>Schaefers</a:t>
            </a:r>
            <a:endParaRPr lang="en-US" sz="2400" b="1" dirty="0" smtClean="0">
              <a:latin typeface="Palatino Linotype" pitchFamily="18" charset="0"/>
              <a:ea typeface="+mn-ea"/>
              <a:cs typeface="+mn-cs"/>
            </a:endParaRP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latin typeface="Palatino Linotype" pitchFamily="18" charset="0"/>
              <a:ea typeface="+mn-ea"/>
              <a:cs typeface="+mn-cs"/>
            </a:endParaRP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latin typeface="Palatino Linotyp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Autofit/>
          </a:bodyPr>
          <a:lstStyle/>
          <a:p>
            <a:r>
              <a:rPr lang="en-US" sz="4000" dirty="0"/>
              <a:t>87458(a) – Administrative Retreat </a:t>
            </a:r>
            <a:r>
              <a:rPr lang="en-US" sz="4000" dirty="0" smtClean="0"/>
              <a:t>Rights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7924800" cy="3886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If an administrator’s contract ends and they were not previously a tenured faculty member in the district, they may be able to become a first-year probationary faculty member if certain conditions apply. One of these is that they must meet min </a:t>
            </a:r>
            <a:r>
              <a:rPr lang="en-US" sz="2800" dirty="0" err="1" smtClean="0"/>
              <a:t>quals</a:t>
            </a:r>
            <a:r>
              <a:rPr lang="en-US" sz="2800" dirty="0" smtClean="0"/>
              <a:t>. The board has to rely primarily on the academic senate for this determination.</a:t>
            </a:r>
          </a:p>
        </p:txBody>
      </p:sp>
    </p:spTree>
    <p:extLst>
      <p:ext uri="{BB962C8B-B14F-4D97-AF65-F5344CB8AC3E}">
        <p14:creationId xmlns:p14="http://schemas.microsoft.com/office/powerpoint/2010/main" val="208458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4400"/>
              <a:t>87663(f) – Evaluation </a:t>
            </a:r>
            <a:r>
              <a:rPr lang="en-US" sz="4400" smtClean="0"/>
              <a:t>Procedures</a:t>
            </a:r>
            <a:endParaRPr lang="en-US" sz="4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time faculty are supposed to be evaluated at least once every three years (nine quarters)</a:t>
            </a:r>
          </a:p>
          <a:p>
            <a:r>
              <a:rPr lang="en-US" dirty="0" smtClean="0"/>
              <a:t>Our Faculty Association is on the hook to consult with the academic senate if/when engaging </a:t>
            </a:r>
            <a:r>
              <a:rPr lang="en-US" smtClean="0"/>
              <a:t>in collective bargaining about faculty evaluation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0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Autofit/>
          </a:bodyPr>
          <a:lstStyle/>
          <a:p>
            <a:r>
              <a:rPr lang="en-US" sz="4000" dirty="0"/>
              <a:t>87743.2 – Faculty Service </a:t>
            </a:r>
            <a:r>
              <a:rPr lang="en-US" sz="4000" dirty="0" smtClean="0"/>
              <a:t>Areas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7924800" cy="3886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Our Faculty Association needs to consult with the academic senate to propose/establish our official district Faculty Service Areas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270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4572000"/>
            <a:ext cx="7943279" cy="1600200"/>
          </a:xfrm>
        </p:spPr>
        <p:txBody>
          <a:bodyPr>
            <a:normAutofit/>
          </a:bodyPr>
          <a:lstStyle/>
          <a:p>
            <a:r>
              <a:rPr lang="en-US" sz="3600" smtClean="0"/>
              <a:t>Recommend via “Collegial </a:t>
            </a:r>
            <a:r>
              <a:rPr lang="en-US" sz="3600" dirty="0" smtClean="0"/>
              <a:t>Consultation”</a:t>
            </a:r>
            <a:endParaRPr lang="en-US" sz="36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3886200" cy="48006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Board of Trustees (</a:t>
            </a:r>
            <a:r>
              <a:rPr lang="en-US" sz="3200" dirty="0" smtClean="0"/>
              <a:t>or </a:t>
            </a:r>
            <a:r>
              <a:rPr lang="en-US" sz="3200" dirty="0"/>
              <a:t>designees – e.g. college </a:t>
            </a:r>
            <a:r>
              <a:rPr lang="en-US" sz="3200" dirty="0" smtClean="0"/>
              <a:t>administrators) </a:t>
            </a:r>
            <a:r>
              <a:rPr lang="en-US" sz="3200" dirty="0"/>
              <a:t>will consult collegially with the academic senate on policies/procedures re: academic and professional </a:t>
            </a:r>
            <a:r>
              <a:rPr lang="en-US" sz="3200" dirty="0" smtClean="0"/>
              <a:t>matters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640528" y="6488668"/>
            <a:ext cx="218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Title 5, section 53203</a:t>
            </a:r>
          </a:p>
        </p:txBody>
      </p:sp>
      <p:pic>
        <p:nvPicPr>
          <p:cNvPr id="2" name="Picture 1" descr="Group of men having a fist fight in a meeting" title="Fist fig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4114800" cy="3173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4114800"/>
            <a:ext cx="2914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(image from Creative Commons)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780706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4648200"/>
            <a:ext cx="4800600" cy="1600200"/>
          </a:xfrm>
        </p:spPr>
        <p:txBody>
          <a:bodyPr>
            <a:noAutofit/>
          </a:bodyPr>
          <a:lstStyle/>
          <a:p>
            <a:r>
              <a:rPr lang="en-US" sz="3600" dirty="0"/>
              <a:t>How do we </a:t>
            </a:r>
            <a:r>
              <a:rPr lang="en-US" sz="3600" dirty="0" smtClean="0"/>
              <a:t>“make recommendations” </a:t>
            </a:r>
            <a:r>
              <a:rPr lang="en-US" sz="3600" smtClean="0"/>
              <a:t>via collegial consultation? </a:t>
            </a:r>
            <a:endParaRPr lang="en-US" sz="36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7696200" cy="3589612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We appoint faculty to represent us </a:t>
            </a:r>
            <a:r>
              <a:rPr lang="en-US" sz="3200" dirty="0" smtClean="0">
                <a:solidFill>
                  <a:srgbClr val="AD0101"/>
                </a:solidFill>
              </a:rPr>
              <a:t>on </a:t>
            </a:r>
            <a:r>
              <a:rPr lang="en-US" sz="3200" dirty="0">
                <a:solidFill>
                  <a:srgbClr val="AD0101"/>
                </a:solidFill>
              </a:rPr>
              <a:t>shared governance </a:t>
            </a:r>
            <a:r>
              <a:rPr lang="en-US" sz="3200" dirty="0" smtClean="0">
                <a:solidFill>
                  <a:srgbClr val="AD0101"/>
                </a:solidFill>
              </a:rPr>
              <a:t>committees when charge concerns 10+1 matters</a:t>
            </a:r>
            <a:endParaRPr lang="en-US" sz="3000" dirty="0" smtClean="0">
              <a:solidFill>
                <a:srgbClr val="AD0101"/>
              </a:solidFill>
            </a:endParaRPr>
          </a:p>
          <a:p>
            <a:pPr lvl="2"/>
            <a:r>
              <a:rPr lang="en-US" sz="3000" dirty="0" smtClean="0"/>
              <a:t>Reps responsible for </a:t>
            </a:r>
            <a:r>
              <a:rPr lang="en-US" sz="3000" dirty="0"/>
              <a:t>p</a:t>
            </a:r>
            <a:r>
              <a:rPr lang="en-US" sz="3000" dirty="0" smtClean="0"/>
              <a:t>reparing for and </a:t>
            </a:r>
            <a:r>
              <a:rPr lang="en-US" sz="3000" b="1" dirty="0" smtClean="0">
                <a:solidFill>
                  <a:schemeClr val="accent1"/>
                </a:solidFill>
              </a:rPr>
              <a:t>reporting out </a:t>
            </a:r>
            <a:r>
              <a:rPr lang="en-US" sz="3000" dirty="0" smtClean="0"/>
              <a:t>from meetings; </a:t>
            </a:r>
          </a:p>
          <a:p>
            <a:pPr lvl="2"/>
            <a:r>
              <a:rPr lang="en-US" sz="3000" dirty="0" smtClean="0"/>
              <a:t>Imperative to have good communication with senate and faculty at large</a:t>
            </a:r>
            <a:endParaRPr lang="en-US" sz="3000" dirty="0"/>
          </a:p>
        </p:txBody>
      </p:sp>
      <p:sp>
        <p:nvSpPr>
          <p:cNvPr id="2" name="5-Point Star 1"/>
          <p:cNvSpPr/>
          <p:nvPr/>
        </p:nvSpPr>
        <p:spPr>
          <a:xfrm rot="5400000">
            <a:off x="7451831" y="625369"/>
            <a:ext cx="564938" cy="533400"/>
          </a:xfrm>
          <a:prstGeom prst="star5">
            <a:avLst/>
          </a:prstGeom>
          <a:ln>
            <a:noFill/>
          </a:ln>
          <a:effectLst>
            <a:glow rad="635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27812"/>
            <a:ext cx="3581400" cy="170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35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4648200"/>
            <a:ext cx="4648200" cy="1600200"/>
          </a:xfrm>
        </p:spPr>
        <p:txBody>
          <a:bodyPr>
            <a:noAutofit/>
          </a:bodyPr>
          <a:lstStyle/>
          <a:p>
            <a:r>
              <a:rPr lang="en-US" sz="4000" dirty="0"/>
              <a:t>How do </a:t>
            </a:r>
            <a:r>
              <a:rPr lang="en-US" sz="4000"/>
              <a:t>we </a:t>
            </a:r>
            <a:r>
              <a:rPr lang="en-US" sz="4000" smtClean="0"/>
              <a:t>“make recommendations”? </a:t>
            </a:r>
            <a:endParaRPr lang="en-US" sz="40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838200"/>
            <a:ext cx="7543800" cy="4191000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>
                <a:solidFill>
                  <a:schemeClr val="accent1"/>
                </a:solidFill>
              </a:rPr>
              <a:t>Formal resolutions </a:t>
            </a:r>
            <a:r>
              <a:rPr lang="en-US" sz="3200" dirty="0" smtClean="0"/>
              <a:t>calling for action and/or asserting a particular position</a:t>
            </a:r>
          </a:p>
          <a:p>
            <a:pPr lvl="1"/>
            <a:r>
              <a:rPr lang="en-US" sz="3200" dirty="0" smtClean="0"/>
              <a:t>Discussions with and presentations to the Board of Trustees</a:t>
            </a:r>
          </a:p>
          <a:p>
            <a:pPr lvl="1"/>
            <a:r>
              <a:rPr lang="en-US" sz="3200" dirty="0" smtClean="0"/>
              <a:t>Liaison with Faculty Association re: matters of joint interest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Academic Senates Powers: Primary Reliance vs. Mutual Agreement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19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For some matters, </a:t>
            </a:r>
            <a:r>
              <a:rPr lang="en-US" dirty="0" err="1" smtClean="0"/>
              <a:t>BoT</a:t>
            </a:r>
            <a:r>
              <a:rPr lang="en-US" dirty="0" smtClean="0"/>
              <a:t> relies </a:t>
            </a:r>
            <a:r>
              <a:rPr lang="en-US" b="1" dirty="0" smtClean="0"/>
              <a:t>primarily</a:t>
            </a:r>
            <a:r>
              <a:rPr lang="en-US" dirty="0" smtClean="0"/>
              <a:t> on </a:t>
            </a:r>
            <a:r>
              <a:rPr lang="en-US" dirty="0"/>
              <a:t>academic </a:t>
            </a:r>
            <a:r>
              <a:rPr lang="en-US" dirty="0" smtClean="0"/>
              <a:t>senate’s advice and judgment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senate recommendations normally accepted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senate recs rejected only in exceptional circumstances</a:t>
            </a:r>
            <a:r>
              <a:rPr lang="en-US" dirty="0"/>
              <a:t>;</a:t>
            </a:r>
            <a:r>
              <a:rPr lang="en-US" dirty="0" smtClean="0"/>
              <a:t> rationale must be communicated in writing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For remaining matters, </a:t>
            </a:r>
            <a:r>
              <a:rPr lang="en-US" dirty="0" err="1" smtClean="0"/>
              <a:t>BoT</a:t>
            </a:r>
            <a:r>
              <a:rPr lang="en-US" dirty="0" smtClean="0"/>
              <a:t> seeks </a:t>
            </a:r>
            <a:r>
              <a:rPr lang="en-US" b="1" dirty="0" smtClean="0"/>
              <a:t>mutual agreement </a:t>
            </a:r>
            <a:r>
              <a:rPr lang="en-US" dirty="0" smtClean="0"/>
              <a:t>with academic senate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if unable to reach after good faith effort, basically board can only act for compelling legal, fiscal or organizational reasons </a:t>
            </a:r>
            <a:r>
              <a:rPr lang="en-US" sz="1600" dirty="0" smtClean="0"/>
              <a:t>(see 53203 for exact language)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6324600"/>
            <a:ext cx="3479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(paraphrased from Title 5 §53203)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20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FHDA Board Policy 2223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488993"/>
              </p:ext>
            </p:extLst>
          </p:nvPr>
        </p:nvGraphicFramePr>
        <p:xfrm>
          <a:off x="381000" y="533403"/>
          <a:ext cx="8229600" cy="591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1676400"/>
                <a:gridCol w="1752600"/>
              </a:tblGrid>
              <a:tr h="656339">
                <a:tc>
                  <a:txBody>
                    <a:bodyPr/>
                    <a:lstStyle/>
                    <a:p>
                      <a:r>
                        <a:rPr lang="en-US" dirty="0" smtClean="0"/>
                        <a:t>Academic</a:t>
                      </a:r>
                      <a:r>
                        <a:rPr lang="en-US" baseline="0" dirty="0" smtClean="0"/>
                        <a:t> and Professional Matter </a:t>
                      </a:r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 Reliance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Joint</a:t>
                      </a:r>
                      <a:r>
                        <a:rPr lang="en-US" baseline="0" dirty="0" smtClean="0"/>
                        <a:t> Development*</a:t>
                      </a:r>
                      <a:endParaRPr lang="en-US" dirty="0"/>
                    </a:p>
                  </a:txBody>
                  <a:tcPr anchor="ctr"/>
                </a:tc>
              </a:tr>
              <a:tr h="38026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Curriculum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8026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dirty="0" smtClean="0"/>
                        <a:t>Degree/Certificate</a:t>
                      </a:r>
                      <a:r>
                        <a:rPr lang="en-US" baseline="0" dirty="0" smtClean="0"/>
                        <a:t> Requirements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80260">
                <a:tc>
                  <a:txBody>
                    <a:bodyPr/>
                    <a:lstStyle/>
                    <a:p>
                      <a:pPr marL="800100" lvl="1" indent="-342900">
                        <a:buFont typeface="Arial"/>
                        <a:buChar char="•"/>
                      </a:pPr>
                      <a:r>
                        <a:rPr lang="en-US" dirty="0" smtClean="0"/>
                        <a:t>Gen </a:t>
                      </a:r>
                      <a:r>
                        <a:rPr lang="en-US" dirty="0" err="1" smtClean="0"/>
                        <a:t>ed</a:t>
                      </a:r>
                      <a:r>
                        <a:rPr lang="en-US" dirty="0" smtClean="0"/>
                        <a:t>, program-specific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80260">
                <a:tc>
                  <a:txBody>
                    <a:bodyPr/>
                    <a:lstStyle/>
                    <a:p>
                      <a:pPr marL="800100" lvl="1" indent="-342900">
                        <a:buFont typeface="Arial"/>
                        <a:buChar char="•"/>
                      </a:pPr>
                      <a:r>
                        <a:rPr lang="en-US" dirty="0" smtClean="0"/>
                        <a:t>Units for 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8026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US" dirty="0" smtClean="0"/>
                        <a:t>Grading policies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8026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en-US" dirty="0" smtClean="0"/>
                        <a:t>Ed program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8026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en-US" dirty="0" smtClean="0"/>
                        <a:t>Standards re: student prep</a:t>
                      </a:r>
                      <a:r>
                        <a:rPr lang="en-US" baseline="0" dirty="0" smtClean="0"/>
                        <a:t> and success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1563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en-US" dirty="0" smtClean="0"/>
                        <a:t>Governance structures as r/t faculty roles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8026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7"/>
                      </a:pPr>
                      <a:r>
                        <a:rPr lang="en-US" dirty="0" smtClean="0"/>
                        <a:t>Faculty involvement in accreditation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8026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lang="en-US" dirty="0" smtClean="0"/>
                        <a:t>Policies for faculty professional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8026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9"/>
                      </a:pPr>
                      <a:r>
                        <a:rPr lang="en-US" dirty="0" smtClean="0"/>
                        <a:t>Policies for program 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8026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10"/>
                      </a:pPr>
                      <a:r>
                        <a:rPr lang="en-US" dirty="0" smtClean="0"/>
                        <a:t>Processes for planning</a:t>
                      </a:r>
                      <a:r>
                        <a:rPr lang="en-US" baseline="0" dirty="0" smtClean="0"/>
                        <a:t> &amp; 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65633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11"/>
                      </a:pPr>
                      <a:r>
                        <a:rPr lang="en-US" dirty="0" smtClean="0"/>
                        <a:t>Other stuff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determined on individual basis by board or designee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10400" y="6488668"/>
            <a:ext cx="196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*mutual agreement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 rot="20652827">
            <a:off x="5015497" y="443497"/>
            <a:ext cx="533400" cy="533400"/>
          </a:xfrm>
          <a:prstGeom prst="star5">
            <a:avLst/>
          </a:prstGeom>
          <a:solidFill>
            <a:srgbClr val="FFFF26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outerShdw blurRad="381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75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228600"/>
            <a:ext cx="7756525" cy="1395413"/>
          </a:xfrm>
        </p:spPr>
        <p:txBody>
          <a:bodyPr/>
          <a:lstStyle/>
          <a:p>
            <a:pPr eaLnBrk="1" hangingPunct="1"/>
            <a:r>
              <a:rPr lang="en-US" sz="4000">
                <a:latin typeface="Palatino Linotype" charset="0"/>
              </a:rPr>
              <a:t>Areas where FA always consults with the Academic Senate</a:t>
            </a:r>
            <a:r>
              <a:rPr lang="en-US" sz="4000">
                <a:latin typeface="Book Antiqua" charset="0"/>
              </a:rPr>
              <a:t> </a:t>
            </a:r>
          </a:p>
        </p:txBody>
      </p:sp>
      <p:sp>
        <p:nvSpPr>
          <p:cNvPr id="2457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438400"/>
            <a:ext cx="7772400" cy="3692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§"/>
            </a:pPr>
            <a:r>
              <a:rPr lang="en-US">
                <a:latin typeface="Palatino Linotype" charset="0"/>
              </a:rPr>
              <a:t>87610.1     Tenure Evaluation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§"/>
            </a:pPr>
            <a:r>
              <a:rPr lang="en-US">
                <a:latin typeface="Palatino Linotype" charset="0"/>
              </a:rPr>
              <a:t>87663 (f)   Faculty evaluation procedures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§"/>
            </a:pPr>
            <a:r>
              <a:rPr lang="en-US">
                <a:latin typeface="Palatino Linotype" charset="0"/>
              </a:rPr>
              <a:t>87743.2     Faculty Service Areas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i="1">
              <a:latin typeface="Palatino Linotype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>
                <a:latin typeface="Palatino Linotype" charset="0"/>
              </a:rPr>
              <a:t>The Senate works with FA in areas that are consultation areas to ensure collegiality; we hold liaison meetings, are involved in tenure committee training and evaluation committee meetings, have a liaison to the Senate who attends all meetings, and use other means of communication and consultation.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§"/>
            </a:pPr>
            <a:endParaRPr lang="en-US"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419600"/>
            <a:ext cx="7315200" cy="1600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Foothill’</a:t>
            </a:r>
            <a:r>
              <a:rPr lang="en-US" altLang="ja-JP" sz="4800" dirty="0" smtClean="0"/>
              <a:t>s Academic Senate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0" y="685800"/>
            <a:ext cx="8153400" cy="4648200"/>
          </a:xfrm>
        </p:spPr>
        <p:txBody>
          <a:bodyPr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All Foothill faculty are members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Each division</a:t>
            </a:r>
            <a:r>
              <a:rPr lang="en-US" sz="2000" baseline="30000" dirty="0" smtClean="0"/>
              <a:t> </a:t>
            </a:r>
            <a:r>
              <a:rPr lang="en-US" dirty="0"/>
              <a:t>entitled </a:t>
            </a:r>
            <a:r>
              <a:rPr lang="en-US" dirty="0" smtClean="0"/>
              <a:t>voting to </a:t>
            </a:r>
            <a:r>
              <a:rPr lang="en-US" dirty="0"/>
              <a:t>two </a:t>
            </a:r>
            <a:r>
              <a:rPr lang="en-US" dirty="0" smtClean="0"/>
              <a:t>voting senators*: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6172200"/>
            <a:ext cx="42671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*as of 2016/2017 senate structure; see resolution passed 5/1/17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6211669"/>
            <a:ext cx="2980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/>
              <a:t>“Executive </a:t>
            </a:r>
            <a:r>
              <a:rPr lang="en-US" sz="1400" b="1" dirty="0" smtClean="0"/>
              <a:t>Committee</a:t>
            </a:r>
            <a:r>
              <a:rPr lang="en-US" sz="1400" dirty="0" smtClean="0"/>
              <a:t>” = senators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“Executive </a:t>
            </a:r>
            <a:r>
              <a:rPr lang="en-US" sz="1400" b="1" dirty="0" smtClean="0"/>
              <a:t>Council</a:t>
            </a:r>
            <a:r>
              <a:rPr lang="en-US" sz="1400" dirty="0" smtClean="0"/>
              <a:t>” =  senate officers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9050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/>
              <a:t>Biological and Health Sciences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/>
              <a:t>Business and Social Sciences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/>
              <a:t>Counseling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/>
              <a:t>Apprenticeship Programs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/>
              <a:t>Fine Arts and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0" y="1905000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/>
              <a:t>PSME</a:t>
            </a:r>
            <a:endParaRPr lang="en-US" sz="2400" dirty="0"/>
          </a:p>
          <a:p>
            <a:pPr marL="800100" lvl="1" indent="-342900"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400" dirty="0"/>
              <a:t>Kinesiology/</a:t>
            </a:r>
            <a:r>
              <a:rPr lang="en-US" sz="2400" dirty="0" smtClean="0"/>
              <a:t>Athletics</a:t>
            </a:r>
            <a:endParaRPr lang="en-US" sz="2400" dirty="0"/>
          </a:p>
          <a:p>
            <a:pPr marL="800100" lvl="1" indent="-342900"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400" dirty="0"/>
              <a:t>Language Arts</a:t>
            </a:r>
          </a:p>
          <a:p>
            <a:pPr marL="800100" lvl="1" indent="-342900"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/>
              <a:t>*</a:t>
            </a:r>
            <a:r>
              <a:rPr lang="en-US" sz="2400" dirty="0"/>
              <a:t>Library Sciences</a:t>
            </a:r>
          </a:p>
          <a:p>
            <a:pPr marL="800100" lvl="1" indent="-342900"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/>
              <a:t>*Student Resources and </a:t>
            </a:r>
            <a:r>
              <a:rPr lang="en-US" sz="2400" dirty="0" smtClean="0"/>
              <a:t>Support</a:t>
            </a:r>
          </a:p>
          <a:p>
            <a:pPr marL="800100" lvl="1" indent="-342900"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/>
              <a:t>Two Part-time Faculty Reps</a:t>
            </a:r>
            <a:endParaRPr lang="en-US" sz="2400" dirty="0"/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733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Title 5 gives us the power and responsibility to make recommendations to our Board of Trustees regarding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academic and professional matters (the 10+1)</a:t>
            </a:r>
          </a:p>
          <a:p>
            <a:r>
              <a:rPr lang="en-US" sz="3200" dirty="0">
                <a:solidFill>
                  <a:schemeClr val="tx1"/>
                </a:solidFill>
              </a:rPr>
              <a:t>Ed Code (law) specifies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additional roles and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responsibilities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19400"/>
            <a:ext cx="3645972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16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Senator Responsibilities</a:t>
            </a:r>
            <a:endParaRPr lang="en-US" dirty="0"/>
          </a:p>
        </p:txBody>
      </p:sp>
      <p:sp>
        <p:nvSpPr>
          <p:cNvPr id="2867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685800"/>
            <a:ext cx="7772400" cy="449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Prepare for and attend senate meetings</a:t>
            </a:r>
          </a:p>
          <a:p>
            <a:r>
              <a:rPr lang="en-US" sz="2800" dirty="0" smtClean="0"/>
              <a:t>Promptly report out from senate meetings/activities to constituents, and actively solicit discussion and feedback</a:t>
            </a:r>
          </a:p>
          <a:p>
            <a:r>
              <a:rPr lang="en-US" sz="2800" dirty="0" smtClean="0"/>
              <a:t>Represent your constituents (not yourself)</a:t>
            </a:r>
          </a:p>
          <a:p>
            <a:r>
              <a:rPr lang="en-US" sz="2800" dirty="0" smtClean="0"/>
              <a:t>Vote </a:t>
            </a:r>
          </a:p>
          <a:p>
            <a:r>
              <a:rPr lang="en-US" sz="2800" dirty="0" smtClean="0"/>
              <a:t>Bring division matters to the senate (10+1) and author resolutions as appropriate</a:t>
            </a:r>
          </a:p>
          <a:p>
            <a:r>
              <a:rPr lang="en-US" sz="2800" dirty="0" smtClean="0"/>
              <a:t>Participate in committees as a senate representative or liaison</a:t>
            </a: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6019800" cy="1600200"/>
          </a:xfrm>
        </p:spPr>
        <p:txBody>
          <a:bodyPr>
            <a:normAutofit/>
          </a:bodyPr>
          <a:lstStyle/>
          <a:p>
            <a:r>
              <a:rPr lang="en-US" altLang="ja-JP" sz="4800" dirty="0" smtClean="0"/>
              <a:t>Senate </a:t>
            </a:r>
            <a:r>
              <a:rPr lang="en-US" altLang="ja-JP" sz="4800" dirty="0"/>
              <a:t>Procedures</a:t>
            </a:r>
            <a:endParaRPr lang="en-US" sz="4800" dirty="0"/>
          </a:p>
        </p:txBody>
      </p:sp>
      <p:sp>
        <p:nvSpPr>
          <p:cNvPr id="3072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dirty="0" smtClean="0"/>
              <a:t>“</a:t>
            </a:r>
            <a:r>
              <a:rPr lang="en-US" altLang="ja-JP" dirty="0" smtClean="0"/>
              <a:t>Flexible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Robert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Rules</a:t>
            </a:r>
            <a:r>
              <a:rPr lang="en-US" dirty="0" smtClean="0"/>
              <a:t> </a:t>
            </a:r>
            <a:r>
              <a:rPr lang="en-US" dirty="0"/>
              <a:t>of Order </a:t>
            </a:r>
            <a:r>
              <a:rPr lang="en-US" sz="2200" dirty="0">
                <a:hlinkClick r:id="rId3"/>
              </a:rPr>
              <a:t>http://www.robertsrules.org</a:t>
            </a:r>
            <a:r>
              <a:rPr lang="en-US" sz="2200" dirty="0" smtClean="0">
                <a:hlinkClick r:id="rId3"/>
              </a:rPr>
              <a:t>/</a:t>
            </a:r>
            <a:r>
              <a:rPr lang="en-US" sz="2200" dirty="0" smtClean="0"/>
              <a:t> </a:t>
            </a:r>
          </a:p>
          <a:p>
            <a:r>
              <a:rPr lang="en-US" dirty="0" smtClean="0"/>
              <a:t>Covered by Brown Act, so all meetings are open</a:t>
            </a:r>
          </a:p>
          <a:p>
            <a:r>
              <a:rPr lang="en-US" dirty="0" smtClean="0"/>
              <a:t>One week advance for agenda items (i.e. MONDAY 5 p.m.)</a:t>
            </a:r>
          </a:p>
          <a:p>
            <a:r>
              <a:rPr lang="en-US" dirty="0" smtClean="0"/>
              <a:t>Normally present action item as info/discussion for first reading, except in cases of urgency</a:t>
            </a:r>
          </a:p>
          <a:p>
            <a:r>
              <a:rPr lang="en-US" dirty="0" smtClean="0"/>
              <a:t>Quorum = majority of those eligible to vote </a:t>
            </a:r>
          </a:p>
          <a:p>
            <a:r>
              <a:rPr lang="en-US" dirty="0" smtClean="0"/>
              <a:t>Vote by proxy with three day advance in writing to the secretary</a:t>
            </a:r>
          </a:p>
          <a:p>
            <a:r>
              <a:rPr lang="en-US" dirty="0" smtClean="0"/>
              <a:t>Agendas are distributed no later than the Thursday prior to a meeting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Senate Procedures</a:t>
            </a:r>
            <a:endParaRPr lang="en-US"/>
          </a:p>
        </p:txBody>
      </p:sp>
      <p:sp>
        <p:nvSpPr>
          <p:cNvPr id="32769" name="Content Placeholder 1"/>
          <p:cNvSpPr>
            <a:spLocks noGrp="1"/>
          </p:cNvSpPr>
          <p:nvPr>
            <p:ph idx="1"/>
          </p:nvPr>
        </p:nvSpPr>
        <p:spPr>
          <a:xfrm>
            <a:off x="762000" y="685800"/>
            <a:ext cx="76962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Mindful of using meeting time respectfully, effectively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Consent Calendar: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tems needing action but thought not to need discussion</a:t>
            </a:r>
          </a:p>
          <a:p>
            <a:pPr lvl="1"/>
            <a:r>
              <a:rPr lang="en-US" dirty="0" smtClean="0"/>
              <a:t>Any senator can “pull” an item from consent calendar for discussion</a:t>
            </a:r>
          </a:p>
          <a:p>
            <a:r>
              <a:rPr lang="en-US" dirty="0" smtClean="0"/>
              <a:t>Committee Reports:  </a:t>
            </a:r>
          </a:p>
          <a:p>
            <a:pPr lvl="1"/>
            <a:r>
              <a:rPr lang="en-US" dirty="0" smtClean="0"/>
              <a:t>All committees are expected to report out to the Senate at least once a year; some committees, such as curriculum, will report out at all or most meetings</a:t>
            </a:r>
          </a:p>
          <a:p>
            <a:pPr lvl="1"/>
            <a:r>
              <a:rPr lang="en-US" dirty="0" smtClean="0"/>
              <a:t>If info only submit info to secretary in writing for inclusion in compilation of committee reports </a:t>
            </a:r>
          </a:p>
          <a:p>
            <a:pPr lvl="1"/>
            <a:r>
              <a:rPr lang="en-US" dirty="0" smtClean="0"/>
              <a:t>If discussion/action required, notify officers to allocate time on agenda (one week in advance)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Senate Procedures: Resolutions</a:t>
            </a:r>
            <a:endParaRPr lang="en-US"/>
          </a:p>
        </p:txBody>
      </p:sp>
      <p:sp>
        <p:nvSpPr>
          <p:cNvPr id="51201" name="Content Placeholder 1"/>
          <p:cNvSpPr>
            <a:spLocks noGrp="1"/>
          </p:cNvSpPr>
          <p:nvPr>
            <p:ph idx="1"/>
          </p:nvPr>
        </p:nvSpPr>
        <p:spPr>
          <a:xfrm>
            <a:off x="762000" y="685800"/>
            <a:ext cx="7772400" cy="3886200"/>
          </a:xfrm>
        </p:spPr>
        <p:txBody>
          <a:bodyPr>
            <a:noAutofit/>
          </a:bodyPr>
          <a:lstStyle/>
          <a:p>
            <a:r>
              <a:rPr lang="en-US" dirty="0" smtClean="0"/>
              <a:t>Resolution process:</a:t>
            </a:r>
          </a:p>
          <a:p>
            <a:pPr lvl="1"/>
            <a:r>
              <a:rPr lang="en-US" sz="2400" dirty="0" smtClean="0"/>
              <a:t>mechanism by which senate takes formal action</a:t>
            </a:r>
          </a:p>
          <a:p>
            <a:pPr lvl="1"/>
            <a:r>
              <a:rPr lang="en-US" sz="2400" dirty="0" smtClean="0"/>
              <a:t>streamlines communication with constituents</a:t>
            </a:r>
          </a:p>
          <a:p>
            <a:r>
              <a:rPr lang="en-US" dirty="0" smtClean="0"/>
              <a:t>Must be distributed with the agendas, and come for first/second read before action as per Robert’s rules</a:t>
            </a:r>
          </a:p>
          <a:p>
            <a:r>
              <a:rPr lang="en-US" dirty="0" smtClean="0"/>
              <a:t>Guidelines/advice </a:t>
            </a:r>
            <a:r>
              <a:rPr lang="en-US" dirty="0"/>
              <a:t>for writing </a:t>
            </a:r>
            <a:r>
              <a:rPr lang="en-US" dirty="0" smtClean="0"/>
              <a:t>resolutions </a:t>
            </a:r>
            <a:r>
              <a:rPr lang="en-US" dirty="0"/>
              <a:t>at </a:t>
            </a:r>
            <a:r>
              <a:rPr lang="en-US" dirty="0">
                <a:hlinkClick r:id="rId2"/>
              </a:rPr>
              <a:t>http://www.foothill.edu/staff/Curriculum/documents/</a:t>
            </a:r>
            <a:r>
              <a:rPr lang="en-US" dirty="0" smtClean="0">
                <a:hlinkClick r:id="rId2"/>
              </a:rPr>
              <a:t>Resolution_Writing_Advice.pdf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64770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Book Antiqua" charset="0"/>
              </a:rPr>
              <a:t>College Curriculum </a:t>
            </a:r>
            <a:r>
              <a:rPr lang="en-US" dirty="0">
                <a:latin typeface="Book Antiqua" charset="0"/>
              </a:rPr>
              <a:t>Committee</a:t>
            </a:r>
          </a:p>
        </p:txBody>
      </p:sp>
      <p:sp>
        <p:nvSpPr>
          <p:cNvPr id="337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Book Antiqua" charset="0"/>
              </a:rPr>
              <a:t>The most important of the subcommittees of the Academic Senate </a:t>
            </a:r>
          </a:p>
          <a:p>
            <a:pPr eaLnBrk="1" hangingPunct="1"/>
            <a:r>
              <a:rPr lang="en-US" dirty="0">
                <a:latin typeface="Book Antiqua" charset="0"/>
              </a:rPr>
              <a:t>Representation from all divisions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 Antiqua" charset="0"/>
              </a:rPr>
              <a:t>Other Committees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Planning and Resource Council (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PaRC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)</a:t>
            </a: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Workgroups:</a:t>
            </a:r>
          </a:p>
          <a:p>
            <a:pPr marL="777240" lvl="1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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Operations and Planning Committee (OPC)</a:t>
            </a:r>
          </a:p>
          <a:p>
            <a:pPr marL="777240" lvl="1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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Basic Skills </a:t>
            </a:r>
          </a:p>
          <a:p>
            <a:pPr marL="777240" lvl="1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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Transfer</a:t>
            </a:r>
          </a:p>
          <a:p>
            <a:pPr marL="777240" lvl="1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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Workforce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marL="365760" indent="-365760" eaLnBrk="1" fontAlgn="auto" hangingPunct="1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Committee on Online Learning (COOL)</a:t>
            </a:r>
          </a:p>
          <a:p>
            <a:pPr marL="365760" indent="-365760" eaLnBrk="1" fontAlgn="auto" hangingPunct="1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Academic Integrity Committee</a:t>
            </a:r>
          </a:p>
          <a:p>
            <a:pPr marL="365760" indent="-365760" eaLnBrk="1" fontAlgn="auto" hangingPunct="1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Program Review Committee</a:t>
            </a:r>
          </a:p>
          <a:p>
            <a:pPr marL="365760" indent="-365760" eaLnBrk="1" fontAlgn="auto" hangingPunct="1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Professional Development Committee</a:t>
            </a:r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 Antiqua" charset="0"/>
              </a:rPr>
              <a:t>District Committees</a:t>
            </a:r>
          </a:p>
        </p:txBody>
      </p:sp>
      <p:sp>
        <p:nvSpPr>
          <p:cNvPr id="378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Book Antiqua" charset="0"/>
              </a:rPr>
              <a:t>Academic and Professional Matters (APM)</a:t>
            </a:r>
          </a:p>
          <a:p>
            <a:pPr eaLnBrk="1" hangingPunct="1"/>
            <a:r>
              <a:rPr lang="en-US">
                <a:latin typeface="Book Antiqua" charset="0"/>
              </a:rPr>
              <a:t>Chancellor</a:t>
            </a:r>
            <a:r>
              <a:rPr lang="ja-JP" altLang="en-US">
                <a:latin typeface="Book Antiqua" charset="0"/>
              </a:rPr>
              <a:t>’</a:t>
            </a:r>
            <a:r>
              <a:rPr lang="en-US" altLang="ja-JP">
                <a:latin typeface="Book Antiqua" charset="0"/>
              </a:rPr>
              <a:t>s Advisory Council (CAC)</a:t>
            </a:r>
          </a:p>
          <a:p>
            <a:pPr eaLnBrk="1" hangingPunct="1"/>
            <a:r>
              <a:rPr lang="en-US">
                <a:latin typeface="Book Antiqua" charset="0"/>
              </a:rPr>
              <a:t>District Budget Committee </a:t>
            </a:r>
          </a:p>
          <a:p>
            <a:pPr eaLnBrk="1" hangingPunct="1"/>
            <a:r>
              <a:rPr lang="en-US">
                <a:latin typeface="Book Antiqua" charset="0"/>
              </a:rPr>
              <a:t>Human Resources Advisory Committee (HRAC)</a:t>
            </a:r>
          </a:p>
          <a:p>
            <a:pPr eaLnBrk="1" hangingPunct="1"/>
            <a:endParaRPr lang="en-US">
              <a:latin typeface="Book Antiqua" charset="0"/>
            </a:endParaRPr>
          </a:p>
          <a:p>
            <a:pPr eaLnBrk="1" hangingPunct="1"/>
            <a:endParaRPr lang="en-US">
              <a:latin typeface="Book Antiqu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alatino Linotype" charset="0"/>
              </a:rPr>
              <a:t>Resources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90000"/>
              </a:spcBef>
            </a:pPr>
            <a:r>
              <a:rPr lang="en-US" dirty="0">
                <a:latin typeface="Palatino Linotype" charset="0"/>
                <a:hlinkClick r:id="rId4"/>
              </a:rPr>
              <a:t>www.asccc.org</a:t>
            </a:r>
            <a:endParaRPr lang="en-US" dirty="0">
              <a:latin typeface="Palatino Linotype" charset="0"/>
            </a:endParaRPr>
          </a:p>
          <a:p>
            <a:pPr lvl="1" eaLnBrk="1" hangingPunct="1">
              <a:lnSpc>
                <a:spcPct val="90000"/>
              </a:lnSpc>
              <a:spcBef>
                <a:spcPct val="90000"/>
              </a:spcBef>
            </a:pPr>
            <a:r>
              <a:rPr lang="en-US" sz="2000" dirty="0">
                <a:latin typeface="Palatino Linotype" charset="0"/>
              </a:rPr>
              <a:t>Committee information, resolutions, papers, rostrum articles, </a:t>
            </a:r>
            <a:r>
              <a:rPr lang="en-US" sz="2000" dirty="0" err="1">
                <a:latin typeface="Palatino Linotype" charset="0"/>
              </a:rPr>
              <a:t>etc</a:t>
            </a:r>
            <a:endParaRPr lang="en-US" sz="2000" dirty="0">
              <a:latin typeface="Palatino Linotype" charset="0"/>
            </a:endParaRPr>
          </a:p>
          <a:p>
            <a:pPr eaLnBrk="1" hangingPunct="1">
              <a:lnSpc>
                <a:spcPct val="90000"/>
              </a:lnSpc>
              <a:spcBef>
                <a:spcPct val="90000"/>
              </a:spcBef>
            </a:pPr>
            <a:r>
              <a:rPr lang="ja-JP" altLang="en-US" i="1" dirty="0" smtClean="0">
                <a:latin typeface="Palatino Linotype" charset="0"/>
              </a:rPr>
              <a:t>“</a:t>
            </a:r>
            <a:r>
              <a:rPr lang="en-US" altLang="ja-JP" i="1" dirty="0">
                <a:latin typeface="Palatino Linotype" charset="0"/>
              </a:rPr>
              <a:t>Empowering Local Senates: Roles &amp; Responsibilities of and Strategies for Effective Senates</a:t>
            </a:r>
            <a:r>
              <a:rPr lang="ja-JP" altLang="en-US" i="1" dirty="0">
                <a:latin typeface="Palatino Linotype" charset="0"/>
              </a:rPr>
              <a:t>”</a:t>
            </a:r>
            <a:r>
              <a:rPr lang="en-US" altLang="ja-JP" i="1" dirty="0">
                <a:latin typeface="Palatino Linotype" charset="0"/>
              </a:rPr>
              <a:t>  (Spring 07)</a:t>
            </a:r>
          </a:p>
          <a:p>
            <a:pPr eaLnBrk="1" hangingPunct="1">
              <a:lnSpc>
                <a:spcPct val="90000"/>
              </a:lnSpc>
              <a:spcBef>
                <a:spcPct val="90000"/>
              </a:spcBef>
            </a:pPr>
            <a:r>
              <a:rPr lang="en-US" i="1" dirty="0">
                <a:latin typeface="Book Antiqua" charset="0"/>
              </a:rPr>
              <a:t>http://</a:t>
            </a:r>
            <a:r>
              <a:rPr lang="en-US" i="1" dirty="0" err="1">
                <a:latin typeface="Book Antiqua" charset="0"/>
              </a:rPr>
              <a:t>www.foothill.edu</a:t>
            </a:r>
            <a:r>
              <a:rPr lang="en-US" i="1" dirty="0">
                <a:latin typeface="Book Antiqua" charset="0"/>
              </a:rPr>
              <a:t>/senate/</a:t>
            </a:r>
            <a:r>
              <a:rPr lang="en-US" i="1" dirty="0" err="1">
                <a:latin typeface="Book Antiqua" charset="0"/>
              </a:rPr>
              <a:t>index.php</a:t>
            </a:r>
            <a:endParaRPr lang="en-US" i="1" dirty="0">
              <a:latin typeface="Palatino Linotype" charset="0"/>
            </a:endParaRPr>
          </a:p>
        </p:txBody>
      </p:sp>
      <p:graphicFrame>
        <p:nvGraphicFramePr>
          <p:cNvPr id="40963" name="Object 0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7089775" y="685800"/>
          <a:ext cx="2049463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1" r:id="rId5" imgW="1036320" imgH="475488" progId="MS_ClipArt_Gallery">
                  <p:embed/>
                </p:oleObj>
              </mc:Choice>
              <mc:Fallback>
                <p:oleObj r:id="rId5" imgW="1036320" imgH="475488" progId="MS_ClipArt_Gallery">
                  <p:embed/>
                  <p:pic>
                    <p:nvPicPr>
                      <p:cNvPr id="0" name="Object 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685800"/>
                        <a:ext cx="2049463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648200"/>
            <a:ext cx="7543800" cy="1600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Academic and Professional Matters (a.k.a. the 10 + 1)</a:t>
            </a:r>
            <a:endParaRPr lang="en-US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533400"/>
            <a:ext cx="8077200" cy="4419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Curriculum, including establishing prerequisites &amp; placing courses within disciplines</a:t>
            </a:r>
          </a:p>
          <a:p>
            <a:pPr lvl="1"/>
            <a:r>
              <a:rPr lang="en-US" dirty="0" smtClean="0"/>
              <a:t>e.g. establishing </a:t>
            </a:r>
            <a:r>
              <a:rPr lang="en-US" dirty="0" err="1" smtClean="0"/>
              <a:t>prereq</a:t>
            </a:r>
            <a:r>
              <a:rPr lang="en-US" dirty="0" smtClean="0"/>
              <a:t> policies and procedures, assigning courses to disciplines (min </a:t>
            </a:r>
            <a:r>
              <a:rPr lang="en-US" dirty="0" err="1" smtClean="0"/>
              <a:t>quals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Degree and certificate requirements</a:t>
            </a:r>
          </a:p>
          <a:p>
            <a:pPr lvl="1"/>
            <a:r>
              <a:rPr lang="en-US" dirty="0" smtClean="0"/>
              <a:t>e.g. Core courses, support courses, general education requirements, minimum units in residence,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Grading policies</a:t>
            </a:r>
          </a:p>
          <a:p>
            <a:pPr lvl="1"/>
            <a:r>
              <a:rPr lang="en-US" dirty="0" smtClean="0"/>
              <a:t>e.g. plus/minus grading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Educational program </a:t>
            </a:r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e.g. proposing/implementing new programs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40528" y="6488668"/>
            <a:ext cx="250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Title 5, section 53200 (c)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Academic and Professional Matters (a.k.a. the 10 + 1)</a:t>
            </a:r>
            <a:endParaRPr lang="en-US" sz="44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533400"/>
            <a:ext cx="7848600" cy="4191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Standards or policies regarding student preparation and success</a:t>
            </a:r>
          </a:p>
          <a:p>
            <a:pPr lvl="1"/>
            <a:r>
              <a:rPr lang="en-US" dirty="0" smtClean="0"/>
              <a:t>e.g. Student Learning Outcomes, assessment and placement, Student Support Services Program Planning, etc.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District and college governance structures, as related to faculty roles</a:t>
            </a:r>
          </a:p>
          <a:p>
            <a:pPr lvl="1"/>
            <a:r>
              <a:rPr lang="en-US" dirty="0" smtClean="0"/>
              <a:t>e.g. faculty roles on </a:t>
            </a:r>
            <a:r>
              <a:rPr lang="en-US" dirty="0" err="1" smtClean="0"/>
              <a:t>PaRC</a:t>
            </a:r>
            <a:r>
              <a:rPr lang="en-US" dirty="0" smtClean="0"/>
              <a:t>, Core Mission Work Groups, etc.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Faculty roles and involvement in accreditation processes, including self-studies and annual reports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0528" y="6488668"/>
            <a:ext cx="250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Title 5, section 53200 (c)</a:t>
            </a:r>
          </a:p>
        </p:txBody>
      </p:sp>
    </p:spTree>
    <p:extLst>
      <p:ext uri="{BB962C8B-B14F-4D97-AF65-F5344CB8AC3E}">
        <p14:creationId xmlns:p14="http://schemas.microsoft.com/office/powerpoint/2010/main" val="2834124497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Academic and Professional Matters (a.k.a. the 10 + 1)</a:t>
            </a:r>
            <a:endParaRPr lang="en-US" sz="44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533400"/>
            <a:ext cx="7848600" cy="4191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Policies for faculty professional development activities</a:t>
            </a:r>
          </a:p>
          <a:p>
            <a:pPr lvl="1"/>
            <a:r>
              <a:rPr lang="en-US" dirty="0" smtClean="0"/>
              <a:t>e.g. inclusion of part time faculty, advocating for specific PD topics or events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Processes for program review</a:t>
            </a:r>
          </a:p>
          <a:p>
            <a:pPr lvl="1"/>
            <a:r>
              <a:rPr lang="en-US" dirty="0" smtClean="0"/>
              <a:t>e.g. via IP&amp;B, Program Review Committee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Processes for institutional planning and budget development</a:t>
            </a:r>
          </a:p>
          <a:p>
            <a:pPr lvl="1"/>
            <a:r>
              <a:rPr lang="en-US" dirty="0" smtClean="0"/>
              <a:t>E.g. via Planning and Resource Council, Operations Planning Committee, district budget committee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Plus 1: Other academic + professional matters as mutually agreed upon between the governing board and the senate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0528" y="6488668"/>
            <a:ext cx="250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Title 5, section 53200 (c)</a:t>
            </a:r>
          </a:p>
        </p:txBody>
      </p:sp>
    </p:spTree>
    <p:extLst>
      <p:ext uri="{BB962C8B-B14F-4D97-AF65-F5344CB8AC3E}">
        <p14:creationId xmlns:p14="http://schemas.microsoft.com/office/powerpoint/2010/main" val="537381110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Additional Roles/Responsibilities </a:t>
            </a:r>
            <a:r>
              <a:rPr lang="en-US" sz="4000" smtClean="0"/>
              <a:t>per California Ed Code (Law)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7924800" cy="3886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87359(b) – Equivalency to Minimum Qualifications</a:t>
            </a:r>
          </a:p>
          <a:p>
            <a:r>
              <a:rPr lang="en-US" sz="2800" dirty="0" smtClean="0"/>
              <a:t>87360(b) – Hiring Criteria</a:t>
            </a:r>
          </a:p>
          <a:p>
            <a:r>
              <a:rPr lang="en-US" sz="2800" dirty="0" smtClean="0"/>
              <a:t>87610.1(a) – </a:t>
            </a:r>
            <a:r>
              <a:rPr lang="en-US" sz="2800" u="sng" dirty="0" smtClean="0"/>
              <a:t>Tenure Evaluation Procedures</a:t>
            </a:r>
          </a:p>
          <a:p>
            <a:r>
              <a:rPr lang="en-US" sz="2800" dirty="0" smtClean="0"/>
              <a:t>87458(a) – Administrative Retreat Rights</a:t>
            </a:r>
          </a:p>
          <a:p>
            <a:r>
              <a:rPr lang="en-US" sz="2800" dirty="0" smtClean="0"/>
              <a:t>87663(f) – Evaluation Procedures</a:t>
            </a:r>
          </a:p>
          <a:p>
            <a:r>
              <a:rPr lang="en-US" sz="2800" dirty="0" smtClean="0"/>
              <a:t>87743.2 – Faculty Service Areas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Autofit/>
          </a:bodyPr>
          <a:lstStyle/>
          <a:p>
            <a:r>
              <a:rPr lang="en-US" sz="4000" dirty="0"/>
              <a:t>87359(b) – Equivalency to Minimum 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4038600"/>
          </a:xfrm>
        </p:spPr>
        <p:txBody>
          <a:bodyPr>
            <a:noAutofit/>
          </a:bodyPr>
          <a:lstStyle/>
          <a:p>
            <a:r>
              <a:rPr lang="en-US" dirty="0" smtClean="0"/>
              <a:t>The district governing board and the academic senate must develop and agree jointly upon the process, criteria and standards for determining </a:t>
            </a:r>
            <a:r>
              <a:rPr lang="en-US" i="1" dirty="0" smtClean="0"/>
              <a:t>equivalency</a:t>
            </a:r>
            <a:r>
              <a:rPr lang="en-US" dirty="0" smtClean="0"/>
              <a:t> to minimum qualifications for faculty</a:t>
            </a:r>
          </a:p>
          <a:p>
            <a:r>
              <a:rPr lang="en-US" dirty="0" smtClean="0"/>
              <a:t>Needs to reasonably ensure that the board will rely primarily on the academic senate for advice/judgment about what is/isn’t equivalent to the min </a:t>
            </a:r>
            <a:r>
              <a:rPr lang="en-US" dirty="0" err="1" smtClean="0"/>
              <a:t>quals</a:t>
            </a:r>
            <a:endParaRPr lang="en-US" dirty="0" smtClean="0"/>
          </a:p>
          <a:p>
            <a:r>
              <a:rPr lang="en-US" dirty="0" smtClean="0"/>
              <a:t>Academic senate must have opportunity to present its views before board makes a decision to hire someone who does not explicitly meet min </a:t>
            </a:r>
            <a:r>
              <a:rPr lang="en-US" dirty="0" err="1" smtClean="0"/>
              <a:t>quals</a:t>
            </a:r>
            <a:r>
              <a:rPr lang="en-US" dirty="0" smtClean="0"/>
              <a:t>, and this must be included in written record (i.e. minutes)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4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Autofit/>
          </a:bodyPr>
          <a:lstStyle/>
          <a:p>
            <a:r>
              <a:rPr lang="en-US" sz="4000" dirty="0"/>
              <a:t>87359(b) – Equivalency to </a:t>
            </a:r>
            <a:r>
              <a:rPr lang="en-US" sz="4000"/>
              <a:t>Minimum </a:t>
            </a:r>
            <a:r>
              <a:rPr lang="en-US" sz="4000" smtClean="0"/>
              <a:t>Qualifications In </a:t>
            </a:r>
            <a:r>
              <a:rPr lang="en-US" sz="4000" dirty="0" smtClean="0"/>
              <a:t>practice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has to be board policy/procedure about equivalency determination process. The academic senates are on the hook to help develop the policy/procedure, and senate needs to agree before the board formally adopts it </a:t>
            </a:r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The academic senates/faculty decide who meets equivalency to min </a:t>
            </a:r>
            <a:r>
              <a:rPr lang="en-US" dirty="0" err="1" smtClean="0">
                <a:solidFill>
                  <a:schemeClr val="accent1"/>
                </a:solidFill>
              </a:rPr>
              <a:t>quals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If board and faculty disagree about whether someone meets equivalency, the senate gets to go on formal record to express their views before board makes final decision.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Autofit/>
          </a:bodyPr>
          <a:lstStyle/>
          <a:p>
            <a:r>
              <a:rPr lang="en-US" sz="4000" dirty="0"/>
              <a:t>87360(b) – Hiring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7924800" cy="3886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board and academic senate have to come to mutual agreement about criteria and policy/procedures for faculty hiring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17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2473</TotalTime>
  <Words>1663</Words>
  <Application>Microsoft Macintosh PowerPoint</Application>
  <PresentationFormat>On-screen Show (4:3)</PresentationFormat>
  <Paragraphs>198</Paragraphs>
  <Slides>27</Slides>
  <Notes>15</Notes>
  <HiddenSlides>10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NewsPrint</vt:lpstr>
      <vt:lpstr>MS_ClipArt_Gallery</vt:lpstr>
      <vt:lpstr>Intro to the Foothill College Academic Senate</vt:lpstr>
      <vt:lpstr>Why are we here?</vt:lpstr>
      <vt:lpstr>Academic and Professional Matters (a.k.a. the 10 + 1)</vt:lpstr>
      <vt:lpstr>Academic and Professional Matters (a.k.a. the 10 + 1)</vt:lpstr>
      <vt:lpstr>Academic and Professional Matters (a.k.a. the 10 + 1)</vt:lpstr>
      <vt:lpstr>Additional Roles/Responsibilities per California Ed Code (Law)</vt:lpstr>
      <vt:lpstr>87359(b) – Equivalency to Minimum Qualifications</vt:lpstr>
      <vt:lpstr>87359(b) – Equivalency to Minimum Qualifications In practice</vt:lpstr>
      <vt:lpstr>87360(b) – Hiring Criteria</vt:lpstr>
      <vt:lpstr>87458(a) – Administrative Retreat Rights</vt:lpstr>
      <vt:lpstr>87663(f) – Evaluation Procedures</vt:lpstr>
      <vt:lpstr>87743.2 – Faculty Service Areas</vt:lpstr>
      <vt:lpstr>Recommend via “Collegial Consultation”</vt:lpstr>
      <vt:lpstr>How do we “make recommendations” via collegial consultation? </vt:lpstr>
      <vt:lpstr>How do we “make recommendations”? </vt:lpstr>
      <vt:lpstr>Academic Senates Powers: Primary Reliance vs. Mutual Agreement</vt:lpstr>
      <vt:lpstr>FHDA Board Policy 2223</vt:lpstr>
      <vt:lpstr>Areas where FA always consults with the Academic Senate </vt:lpstr>
      <vt:lpstr>Foothill’s Academic Senate</vt:lpstr>
      <vt:lpstr>Senator Responsibilities</vt:lpstr>
      <vt:lpstr>Senate Procedures</vt:lpstr>
      <vt:lpstr>Senate Procedures</vt:lpstr>
      <vt:lpstr>Senate Procedures: Resolutions</vt:lpstr>
      <vt:lpstr>College Curriculum Committee</vt:lpstr>
      <vt:lpstr>Other Committees</vt:lpstr>
      <vt:lpstr>District Committees</vt:lpstr>
      <vt:lpstr>Resources</vt:lpstr>
    </vt:vector>
  </TitlesOfParts>
  <Company>MISSION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Basis for Effective Senates</dc:title>
  <dc:creator>J.F. PATTON</dc:creator>
  <cp:lastModifiedBy>foothill college</cp:lastModifiedBy>
  <cp:revision>342</cp:revision>
  <dcterms:created xsi:type="dcterms:W3CDTF">1904-01-01T00:06:28Z</dcterms:created>
  <dcterms:modified xsi:type="dcterms:W3CDTF">2017-10-06T21:38:51Z</dcterms:modified>
</cp:coreProperties>
</file>