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3"/>
  </p:notesMasterIdLst>
  <p:sldIdLst>
    <p:sldId id="256" r:id="rId2"/>
    <p:sldId id="334" r:id="rId3"/>
    <p:sldId id="345" r:id="rId4"/>
    <p:sldId id="336" r:id="rId5"/>
    <p:sldId id="320" r:id="rId6"/>
    <p:sldId id="339" r:id="rId7"/>
    <p:sldId id="346" r:id="rId8"/>
    <p:sldId id="342" r:id="rId9"/>
    <p:sldId id="347" r:id="rId10"/>
    <p:sldId id="323" r:id="rId11"/>
    <p:sldId id="296" r:id="rId1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D"/>
    <a:srgbClr val="990000"/>
    <a:srgbClr val="A60100"/>
    <a:srgbClr val="8E0303"/>
    <a:srgbClr val="24532D"/>
    <a:srgbClr val="AED2B7"/>
    <a:srgbClr val="B7E2BE"/>
    <a:srgbClr val="2C5F33"/>
    <a:srgbClr val="3D7C43"/>
    <a:srgbClr val="D5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 autoAdjust="0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ADE113D-CEF0-4B0E-BB44-16DA0D51D9A1}" type="datetimeFigureOut">
              <a:rPr lang="en-US" smtClean="0"/>
              <a:t>3/3/23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9041DFB-D7B7-4302-917C-7AFFE80B50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41DFB-D7B7-4302-917C-7AFFE80B50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41DFB-D7B7-4302-917C-7AFFE80B50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5598581"/>
            <a:ext cx="5795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12345 El Monte Road</a:t>
            </a:r>
          </a:p>
          <a:p>
            <a:pPr algn="r"/>
            <a:r>
              <a:rPr lang="en-US" sz="2000" b="0" i="0" dirty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Los Altos Hills, CA 94022</a:t>
            </a:r>
            <a:endParaRPr lang="en-US" sz="2000" b="0" i="0" baseline="0" dirty="0">
              <a:solidFill>
                <a:srgbClr val="F6F1E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2000" b="1" i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foothill.edu</a:t>
            </a:r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 err="1"/>
              <a:t>presentersname@foothill.edu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foothill.edu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632" y="859700"/>
            <a:ext cx="8336736" cy="3091015"/>
          </a:xfrm>
        </p:spPr>
        <p:txBody>
          <a:bodyPr/>
          <a:lstStyle/>
          <a:p>
            <a:pPr algn="l"/>
            <a:r>
              <a:rPr lang="en-US" sz="4800" dirty="0"/>
              <a:t>Planning for 2024-25</a:t>
            </a:r>
            <a:br>
              <a:rPr lang="en-US" sz="4800" dirty="0"/>
            </a:br>
            <a:br>
              <a:rPr lang="en-US" dirty="0"/>
            </a:br>
            <a:r>
              <a:rPr lang="en-US" sz="3200" b="0" dirty="0"/>
              <a:t>Bret Watson</a:t>
            </a:r>
            <a:br>
              <a:rPr lang="en-US" sz="3200" b="0" dirty="0"/>
            </a:br>
            <a:r>
              <a:rPr lang="en-US" sz="3200" b="0" dirty="0"/>
              <a:t>VP Finance &amp; Administrative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4841342"/>
            <a:ext cx="8088058" cy="989782"/>
          </a:xfrm>
        </p:spPr>
        <p:txBody>
          <a:bodyPr/>
          <a:lstStyle/>
          <a:p>
            <a:r>
              <a:rPr lang="en-US" dirty="0"/>
              <a:t>March 3, 2023</a:t>
            </a:r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A8D48D-97F1-CB46-B104-73264A2E956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50% Law – Ed Code Section 84362 requires community College Districts to spend at least half of its “current expense of education” each year on classroom instructors.  Includes instructional aides salaries and benefits.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F530B-CAB9-7F4D-9721-CF73CDC4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Regulations to Consider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FB7CE-6880-1C49-BC5C-FF9CA7963C3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FON – Full-time Faculty Obligation Number (Ed Code Section 87482.6) establishes an annual minimum number of full-time faculty that each district is required to hire.  This number changes based on the growth or decline of credit FTES.</a:t>
            </a:r>
          </a:p>
        </p:txBody>
      </p:sp>
    </p:spTree>
    <p:extLst>
      <p:ext uri="{BB962C8B-B14F-4D97-AF65-F5344CB8AC3E}">
        <p14:creationId xmlns:p14="http://schemas.microsoft.com/office/powerpoint/2010/main" val="189852660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solidFill>
                  <a:srgbClr val="8E0303"/>
                </a:solidFill>
                <a:latin typeface="Helvetica Neue"/>
                <a:cs typeface="Helvetica Neue"/>
              </a:rPr>
              <a:t>Questions?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493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856D13-B950-FC31-0DC6-4E8DA5CD4E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8203250" cy="211076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5B9D"/>
                </a:solidFill>
              </a:rPr>
              <a:t>70-20-10</a:t>
            </a:r>
          </a:p>
          <a:p>
            <a:pPr lvl="1"/>
            <a:r>
              <a:rPr lang="en-US" dirty="0"/>
              <a:t>Base (</a:t>
            </a:r>
            <a:r>
              <a:rPr lang="en-US" b="1" dirty="0">
                <a:solidFill>
                  <a:srgbClr val="005B9D"/>
                </a:solidFill>
              </a:rPr>
              <a:t>FTES</a:t>
            </a:r>
            <a:r>
              <a:rPr lang="en-US" dirty="0"/>
              <a:t>, Campus &amp; Centers) = </a:t>
            </a:r>
            <a:r>
              <a:rPr lang="en-US" dirty="0">
                <a:solidFill>
                  <a:srgbClr val="005B9D"/>
                </a:solidFill>
              </a:rPr>
              <a:t>70%</a:t>
            </a:r>
          </a:p>
          <a:p>
            <a:pPr lvl="1"/>
            <a:r>
              <a:rPr lang="en-US" dirty="0"/>
              <a:t>Supplemental (Pell Grant, AB 540, Promise) = </a:t>
            </a:r>
            <a:r>
              <a:rPr lang="en-US" dirty="0">
                <a:solidFill>
                  <a:srgbClr val="005B9D"/>
                </a:solidFill>
              </a:rPr>
              <a:t>20%</a:t>
            </a:r>
          </a:p>
          <a:p>
            <a:pPr lvl="1"/>
            <a:r>
              <a:rPr lang="en-US" dirty="0"/>
              <a:t>Success (Degrees, Certificates, Living Wage) = </a:t>
            </a:r>
            <a:r>
              <a:rPr lang="en-US" dirty="0">
                <a:solidFill>
                  <a:srgbClr val="005B9D"/>
                </a:solidFill>
              </a:rPr>
              <a:t>10%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C49B8-90D5-3F6E-CB7A-1A0206D2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SCFF (Student Center Funding Formula) Facts: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8C532-5786-40B8-9928-C1B02A88E2F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0333" y="4140485"/>
            <a:ext cx="8112654" cy="23032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5B9D"/>
                </a:solidFill>
              </a:rPr>
              <a:t>Hold Harmless</a:t>
            </a:r>
          </a:p>
          <a:p>
            <a:pPr lvl="1"/>
            <a:r>
              <a:rPr lang="en-US" dirty="0"/>
              <a:t>FHDA has been funded since 2017/18 by the Hold Harmless Provision of SCFF</a:t>
            </a:r>
          </a:p>
          <a:p>
            <a:pPr lvl="1"/>
            <a:r>
              <a:rPr lang="en-US" dirty="0"/>
              <a:t>Uses the 2017-18 FTES plus COLA’s</a:t>
            </a:r>
          </a:p>
          <a:p>
            <a:pPr lvl="1"/>
            <a:r>
              <a:rPr lang="en-US" dirty="0"/>
              <a:t>Hold Harmless provision </a:t>
            </a:r>
            <a:r>
              <a:rPr lang="en-US" dirty="0">
                <a:solidFill>
                  <a:srgbClr val="005B9D"/>
                </a:solidFill>
              </a:rPr>
              <a:t>2024-25 with COLA’s will be our new base going forward</a:t>
            </a:r>
          </a:p>
        </p:txBody>
      </p:sp>
    </p:spTree>
    <p:extLst>
      <p:ext uri="{BB962C8B-B14F-4D97-AF65-F5344CB8AC3E}">
        <p14:creationId xmlns:p14="http://schemas.microsoft.com/office/powerpoint/2010/main" val="382553518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1D5D-9C3D-6755-0AA1-A924E3C4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Hold Harmless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F3B0E-CDEC-2931-B8DA-DFFF461D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6" y="1915886"/>
            <a:ext cx="9056913" cy="494211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Foothill-De Anza has been under the hold harmless provision of the SCFF since 2017-18. 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>
                <a:solidFill>
                  <a:srgbClr val="005B9D"/>
                </a:solidFill>
              </a:rPr>
              <a:t>Funding based on 2017-18 Resident FTES, plus any State COLA (Cost of Living Adjustment) </a:t>
            </a:r>
          </a:p>
          <a:p>
            <a:pPr marL="228600" lvl="1" indent="0">
              <a:buNone/>
            </a:pPr>
            <a:r>
              <a:rPr lang="en-US" dirty="0"/>
              <a:t>Under Hold Harmless – After the 2024-25 FY revenue will stay constant at the 2024-25 level unless we can increase FTES 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>
                <a:solidFill>
                  <a:srgbClr val="005B9D"/>
                </a:solidFill>
              </a:rPr>
              <a:t>At the end of 2021-22, we were about 1400 Resident FTES from being funded by the SCFF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>
                <a:solidFill>
                  <a:srgbClr val="005B9D"/>
                </a:solidFill>
              </a:rPr>
              <a:t>For the Current year of 2022-23, we are projecting to be down about -550 Resident FTES</a:t>
            </a:r>
          </a:p>
          <a:p>
            <a:r>
              <a:rPr lang="en-US" dirty="0"/>
              <a:t>After 2024-25, if a COLA is provided by the State, we will not receive additional funds unless we are earning revenue per the SCFF.</a:t>
            </a:r>
          </a:p>
          <a:p>
            <a:r>
              <a:rPr lang="en-US" dirty="0"/>
              <a:t>Not a fiscal cliff, however over time we will experience higher costs with flat revenues</a:t>
            </a:r>
          </a:p>
        </p:txBody>
      </p:sp>
    </p:spTree>
    <p:extLst>
      <p:ext uri="{BB962C8B-B14F-4D97-AF65-F5344CB8AC3E}">
        <p14:creationId xmlns:p14="http://schemas.microsoft.com/office/powerpoint/2010/main" val="16256411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503-1173-92E1-278E-307AF435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39517"/>
            <a:ext cx="8316265" cy="1252667"/>
          </a:xfrm>
        </p:spPr>
        <p:txBody>
          <a:bodyPr/>
          <a:lstStyle/>
          <a:p>
            <a:r>
              <a:rPr lang="en-US" dirty="0"/>
              <a:t>District FTES Trend Last 10 Years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BA1EE8-0C7D-B917-FD3F-5C00FD4F6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810255"/>
            <a:ext cx="7783285" cy="49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421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BFB5-5DED-0540-99AD-346276F5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114 - Expense Budget 2022-23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6ABE7-DDBD-2EAF-5355-F8FF00506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3" y="1879808"/>
            <a:ext cx="3867462" cy="4795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D31B1-A5B5-A0CC-A0A6-4C1C9BF3C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361" y="2208967"/>
            <a:ext cx="45847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4102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8C17CE-8178-B293-2756-EF018C39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Foothill Funds - 2021-22 Expenses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B717E-EDC0-ED4B-8540-E634E6FF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852" y="1929671"/>
            <a:ext cx="5448300" cy="415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25171-264F-E24D-4F7E-14B96F60B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452" y="2355652"/>
            <a:ext cx="4724400" cy="143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46007-915D-BE50-1E31-23DF3A943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452" y="4216733"/>
            <a:ext cx="47244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85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C540-CFA6-5845-4395-4F92510B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339517"/>
            <a:ext cx="9056913" cy="1252667"/>
          </a:xfrm>
        </p:spPr>
        <p:txBody>
          <a:bodyPr/>
          <a:lstStyle/>
          <a:p>
            <a:r>
              <a:rPr lang="en-US" dirty="0"/>
              <a:t>Number of Positions (FTE’s) by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A78E-58D7-F1FE-4293-0DDD6913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General Fund 114 = 274 FTE’s</a:t>
            </a:r>
          </a:p>
          <a:p>
            <a:r>
              <a:rPr lang="en-US" dirty="0"/>
              <a:t>Self Sustaining 115 = 10 FTE’s</a:t>
            </a:r>
          </a:p>
          <a:p>
            <a:r>
              <a:rPr lang="en-US" dirty="0"/>
              <a:t>Restricted Fund 121/131 = 68 FTE’s</a:t>
            </a:r>
          </a:p>
          <a:p>
            <a:r>
              <a:rPr lang="en-US" dirty="0"/>
              <a:t>DSP&amp;S 122 = 12 FTE’s</a:t>
            </a:r>
          </a:p>
          <a:p>
            <a:r>
              <a:rPr lang="en-US" dirty="0">
                <a:solidFill>
                  <a:srgbClr val="005B9D"/>
                </a:solidFill>
              </a:rPr>
              <a:t>Approx. 25% of our full-time positions are outside of the GF</a:t>
            </a:r>
          </a:p>
        </p:txBody>
      </p:sp>
    </p:spTree>
    <p:extLst>
      <p:ext uri="{BB962C8B-B14F-4D97-AF65-F5344CB8AC3E}">
        <p14:creationId xmlns:p14="http://schemas.microsoft.com/office/powerpoint/2010/main" val="175974290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9B0D-8E54-3390-282A-5DC72FC4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Foothill College Carryover – One-time Funds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AB1823-5D35-241F-2B7C-A331F7BD9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711" y="1973603"/>
            <a:ext cx="6345918" cy="43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294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3676-3AC8-8DE2-0D26-ECEE31D1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2024-25 and Beyond: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37527-2C69-4505-8477-C2A1CDB51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District Enrollment Management - part of reimagining the District</a:t>
            </a:r>
          </a:p>
          <a:p>
            <a:r>
              <a:rPr lang="en-US" dirty="0"/>
              <a:t>Utilize part of future COLA’s for enrollment growth opportunities and to help reduce a structural deficit</a:t>
            </a:r>
          </a:p>
          <a:p>
            <a:r>
              <a:rPr lang="en-US" dirty="0"/>
              <a:t>Utilize College Carryover and one-time categorical resources to support the 13-55 Equity Plan implementation, classroom instruction, student services, and outreach</a:t>
            </a:r>
          </a:p>
          <a:p>
            <a:r>
              <a:rPr lang="en-US" dirty="0"/>
              <a:t>Stay within the positions that we have across our various funds</a:t>
            </a:r>
          </a:p>
          <a:p>
            <a:r>
              <a:rPr lang="en-US" dirty="0"/>
              <a:t>Provide enough resources in the college-wide escrow (like District’s Stability fund) for flexibility </a:t>
            </a:r>
          </a:p>
        </p:txBody>
      </p:sp>
    </p:spTree>
    <p:extLst>
      <p:ext uri="{BB962C8B-B14F-4D97-AF65-F5344CB8AC3E}">
        <p14:creationId xmlns:p14="http://schemas.microsoft.com/office/powerpoint/2010/main" val="91203732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55874</TotalTime>
  <Words>472</Words>
  <Application>Microsoft Macintosh PowerPoint</Application>
  <PresentationFormat>On-screen Show (4:3)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Helvetica Neue</vt:lpstr>
      <vt:lpstr>Helvetica Neue Medium</vt:lpstr>
      <vt:lpstr>Wingdings</vt:lpstr>
      <vt:lpstr>Wingdings 2</vt:lpstr>
      <vt:lpstr>Academic Fall2015</vt:lpstr>
      <vt:lpstr>Planning for 2024-25  Bret Watson VP Finance &amp; Administrative Services</vt:lpstr>
      <vt:lpstr>SCFF (Student Center Funding Formula) Facts:</vt:lpstr>
      <vt:lpstr>What Does Hold Harmless Mean?</vt:lpstr>
      <vt:lpstr>District FTES Trend Last 10 Years</vt:lpstr>
      <vt:lpstr>General Fund 114 - Expense Budget 2022-23</vt:lpstr>
      <vt:lpstr>Major Foothill Funds - 2021-22 Expenses</vt:lpstr>
      <vt:lpstr>Number of Positions (FTE’s) by Fund</vt:lpstr>
      <vt:lpstr>Foothill College Carryover – One-time Funds</vt:lpstr>
      <vt:lpstr>Planning for 2024-25 and Beyond:</vt:lpstr>
      <vt:lpstr>Regulations to Consider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Annette Stenger</cp:lastModifiedBy>
  <cp:revision>271</cp:revision>
  <cp:lastPrinted>2018-09-05T20:46:34Z</cp:lastPrinted>
  <dcterms:created xsi:type="dcterms:W3CDTF">2017-07-10T18:20:34Z</dcterms:created>
  <dcterms:modified xsi:type="dcterms:W3CDTF">2023-03-03T20:09:29Z</dcterms:modified>
</cp:coreProperties>
</file>