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1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1E2F"/>
    <a:srgbClr val="CC70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CD14551-BBF2-4C93-9EEE-80CD1875DB7E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96D3923-1D61-4B88-8306-771725675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847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797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79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21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176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412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49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9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21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6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18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784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CCAF7-150E-402E-B888-9DF1E9495920}" type="datetimeFigureOut">
              <a:rPr lang="en-US" smtClean="0"/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8B755-950A-4757-B07E-2894E1E33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409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106"/>
          <p:cNvSpPr txBox="1"/>
          <p:nvPr/>
        </p:nvSpPr>
        <p:spPr>
          <a:xfrm>
            <a:off x="6223000" y="1600200"/>
            <a:ext cx="2616200" cy="132343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Program  lead is responsible for maintaining cohort list, and ensuring courses 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and registration are 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scheduled properly.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886" y="76200"/>
            <a:ext cx="9149886" cy="5715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Cohort Implementation Process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11200" y="685800"/>
            <a:ext cx="7924800" cy="830997"/>
            <a:chOff x="533400" y="1804273"/>
            <a:chExt cx="5943600" cy="1098476"/>
          </a:xfrm>
        </p:grpSpPr>
        <p:sp>
          <p:nvSpPr>
            <p:cNvPr id="4" name="Rounded Rectangle 3"/>
            <p:cNvSpPr/>
            <p:nvPr/>
          </p:nvSpPr>
          <p:spPr>
            <a:xfrm>
              <a:off x="533400" y="1905000"/>
              <a:ext cx="5943600" cy="990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82002" y="1804273"/>
              <a:ext cx="5894998" cy="10984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Congratulations! </a:t>
              </a:r>
            </a:p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The college has approved a new cohort/learning community. 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3201" y="1828801"/>
            <a:ext cx="2921000" cy="1261502"/>
            <a:chOff x="1371600" y="3012068"/>
            <a:chExt cx="2743200" cy="918979"/>
          </a:xfrm>
        </p:grpSpPr>
        <p:sp>
          <p:nvSpPr>
            <p:cNvPr id="32" name="Rounded Rectangle 31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71600" y="3012068"/>
              <a:ext cx="2743200" cy="918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Has a program lead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been identified to coordinate the operational components?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505200" y="1970853"/>
            <a:ext cx="1117600" cy="369332"/>
            <a:chOff x="609600" y="4343400"/>
            <a:chExt cx="838200" cy="492443"/>
          </a:xfrm>
        </p:grpSpPr>
        <p:sp>
          <p:nvSpPr>
            <p:cNvPr id="42" name="Rounded Rectangle 41"/>
            <p:cNvSpPr/>
            <p:nvPr/>
          </p:nvSpPr>
          <p:spPr>
            <a:xfrm>
              <a:off x="609600" y="4343400"/>
              <a:ext cx="8382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85800" y="4343400"/>
              <a:ext cx="762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NO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08" name="Down Arrow 107"/>
          <p:cNvSpPr/>
          <p:nvPr/>
        </p:nvSpPr>
        <p:spPr>
          <a:xfrm>
            <a:off x="1525231" y="1567285"/>
            <a:ext cx="66039" cy="25501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8" name="Right Arrow 117"/>
          <p:cNvSpPr/>
          <p:nvPr/>
        </p:nvSpPr>
        <p:spPr>
          <a:xfrm>
            <a:off x="3113429" y="2154768"/>
            <a:ext cx="340972" cy="6132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8229600" y="6477000"/>
            <a:ext cx="132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E. Kuo</a:t>
            </a:r>
          </a:p>
          <a:p>
            <a:r>
              <a:rPr lang="en-US" sz="800" dirty="0" smtClean="0"/>
              <a:t>rev 08.016.2016</a:t>
            </a:r>
            <a:endParaRPr lang="en-US" sz="800" dirty="0"/>
          </a:p>
        </p:txBody>
      </p:sp>
      <p:grpSp>
        <p:nvGrpSpPr>
          <p:cNvPr id="44" name="Group 43"/>
          <p:cNvGrpSpPr/>
          <p:nvPr/>
        </p:nvGrpSpPr>
        <p:grpSpPr>
          <a:xfrm>
            <a:off x="1842624" y="3404751"/>
            <a:ext cx="2195976" cy="598066"/>
            <a:chOff x="1447800" y="3048000"/>
            <a:chExt cx="2743200" cy="722531"/>
          </a:xfrm>
        </p:grpSpPr>
        <p:sp>
          <p:nvSpPr>
            <p:cNvPr id="45" name="Rounded Rectangle 44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447800" y="3049037"/>
              <a:ext cx="2743200" cy="7064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Is there a curricular component?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962400" y="3403254"/>
            <a:ext cx="1935260" cy="602774"/>
            <a:chOff x="1366022" y="3048000"/>
            <a:chExt cx="2743200" cy="722531"/>
          </a:xfrm>
        </p:grpSpPr>
        <p:sp>
          <p:nvSpPr>
            <p:cNvPr id="48" name="Rounded Rectangle 47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366022" y="3072591"/>
              <a:ext cx="2743200" cy="694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Will student support be needed?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7620000" y="3341644"/>
            <a:ext cx="1473199" cy="1183858"/>
            <a:chOff x="1371600" y="3048000"/>
            <a:chExt cx="2743200" cy="722531"/>
          </a:xfrm>
        </p:grpSpPr>
        <p:sp>
          <p:nvSpPr>
            <p:cNvPr id="69" name="Rounded Rectangle 68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371600" y="3072591"/>
              <a:ext cx="2743200" cy="6268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Will students need to be identified for program?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897661" y="3352801"/>
            <a:ext cx="1646139" cy="941602"/>
            <a:chOff x="1371600" y="3048000"/>
            <a:chExt cx="2743200" cy="722531"/>
          </a:xfrm>
        </p:grpSpPr>
        <p:sp>
          <p:nvSpPr>
            <p:cNvPr id="72" name="Rounded Rectangle 71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371600" y="3072591"/>
              <a:ext cx="2743200" cy="562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Do other similar programs exist on campus?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85" name="Right Arrow 84"/>
          <p:cNvSpPr/>
          <p:nvPr/>
        </p:nvSpPr>
        <p:spPr>
          <a:xfrm>
            <a:off x="3113430" y="2560190"/>
            <a:ext cx="340972" cy="6132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09600" y="3124200"/>
            <a:ext cx="7719057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flipH="1">
            <a:off x="4043680" y="2743200"/>
            <a:ext cx="71119" cy="381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3530600" y="2450068"/>
            <a:ext cx="1117600" cy="369332"/>
            <a:chOff x="609600" y="4343400"/>
            <a:chExt cx="838200" cy="492443"/>
          </a:xfrm>
        </p:grpSpPr>
        <p:sp>
          <p:nvSpPr>
            <p:cNvPr id="38" name="Rounded Rectangle 37"/>
            <p:cNvSpPr/>
            <p:nvPr/>
          </p:nvSpPr>
          <p:spPr>
            <a:xfrm>
              <a:off x="609600" y="4343400"/>
              <a:ext cx="8382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85800" y="4343400"/>
              <a:ext cx="762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YES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88" name="Down Arrow 87"/>
          <p:cNvSpPr/>
          <p:nvPr/>
        </p:nvSpPr>
        <p:spPr>
          <a:xfrm>
            <a:off x="4572000" y="3169920"/>
            <a:ext cx="45719" cy="20574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Down Arrow 88"/>
          <p:cNvSpPr/>
          <p:nvPr/>
        </p:nvSpPr>
        <p:spPr>
          <a:xfrm>
            <a:off x="6255400" y="3147059"/>
            <a:ext cx="45719" cy="20574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Down Arrow 89"/>
          <p:cNvSpPr/>
          <p:nvPr/>
        </p:nvSpPr>
        <p:spPr>
          <a:xfrm flipH="1">
            <a:off x="8305798" y="3124200"/>
            <a:ext cx="45719" cy="2174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Down Arrow 90"/>
          <p:cNvSpPr/>
          <p:nvPr/>
        </p:nvSpPr>
        <p:spPr>
          <a:xfrm>
            <a:off x="2913951" y="3186969"/>
            <a:ext cx="52688" cy="21043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65353" y="5562600"/>
            <a:ext cx="1823589" cy="1099515"/>
            <a:chOff x="1371600" y="3048000"/>
            <a:chExt cx="2743200" cy="963373"/>
          </a:xfrm>
        </p:grpSpPr>
        <p:sp>
          <p:nvSpPr>
            <p:cNvPr id="57" name="Rounded Rectangle 56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371600" y="3048000"/>
              <a:ext cx="2743200" cy="963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Meet with </a:t>
              </a:r>
            </a:p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College Researcher (evaluation)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962400" y="4267201"/>
            <a:ext cx="1552341" cy="1099533"/>
            <a:chOff x="1371600" y="3048000"/>
            <a:chExt cx="2743200" cy="722531"/>
          </a:xfrm>
        </p:grpSpPr>
        <p:sp>
          <p:nvSpPr>
            <p:cNvPr id="60" name="Rounded Rectangle 59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371600" y="3048000"/>
              <a:ext cx="2743200" cy="643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Meet with Student and Academic Support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057400" y="4267200"/>
            <a:ext cx="1949592" cy="1084939"/>
            <a:chOff x="1406671" y="3048000"/>
            <a:chExt cx="2743200" cy="863195"/>
          </a:xfrm>
        </p:grpSpPr>
        <p:sp>
          <p:nvSpPr>
            <p:cNvPr id="63" name="Rounded Rectangle 62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406671" y="3071016"/>
              <a:ext cx="2743200" cy="840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Meet with Academic Scheduling Coordinator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981200" y="5454617"/>
            <a:ext cx="3338021" cy="1245744"/>
            <a:chOff x="1431474" y="3048000"/>
            <a:chExt cx="2607126" cy="722531"/>
          </a:xfrm>
        </p:grpSpPr>
        <p:sp>
          <p:nvSpPr>
            <p:cNvPr id="66" name="Rounded Rectangle 65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431474" y="3084147"/>
              <a:ext cx="2586919" cy="6247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Meet with course division Dean(s) and Administrative Assistant to apply program identifier (and close course if not limited to program students)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-5885" y="3352800"/>
            <a:ext cx="1834685" cy="2013934"/>
            <a:chOff x="1353779" y="3048000"/>
            <a:chExt cx="2743200" cy="722531"/>
          </a:xfrm>
        </p:grpSpPr>
        <p:sp>
          <p:nvSpPr>
            <p:cNvPr id="96" name="Rounded Rectangle 95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353779" y="3065442"/>
              <a:ext cx="2743200" cy="7024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Meet with Enrollment Services Dean, who will create an 8-character code for banner screen and provide training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7406553" y="4800600"/>
            <a:ext cx="1735025" cy="1103081"/>
            <a:chOff x="1371600" y="3048000"/>
            <a:chExt cx="2743200" cy="750432"/>
          </a:xfrm>
        </p:grpSpPr>
        <p:sp>
          <p:nvSpPr>
            <p:cNvPr id="105" name="Rounded Rectangle 104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1371600" y="3048000"/>
              <a:ext cx="2743200" cy="7504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Meet with Marketing &amp; Public Relations Director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579507" y="4572312"/>
            <a:ext cx="1888093" cy="1354709"/>
            <a:chOff x="1371600" y="3048000"/>
            <a:chExt cx="2743200" cy="722531"/>
          </a:xfrm>
        </p:grpSpPr>
        <p:sp>
          <p:nvSpPr>
            <p:cNvPr id="80" name="Rounded Rectangle 79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371600" y="3048000"/>
              <a:ext cx="2743200" cy="7058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Meet with other program coordinators/leads to discuss processes and practices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92" name="Down Arrow 91"/>
          <p:cNvSpPr/>
          <p:nvPr/>
        </p:nvSpPr>
        <p:spPr>
          <a:xfrm>
            <a:off x="2990374" y="5178354"/>
            <a:ext cx="45719" cy="24031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Down Arrow 97"/>
          <p:cNvSpPr/>
          <p:nvPr/>
        </p:nvSpPr>
        <p:spPr>
          <a:xfrm>
            <a:off x="2966639" y="4012272"/>
            <a:ext cx="45719" cy="2286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Down Arrow 98"/>
          <p:cNvSpPr/>
          <p:nvPr/>
        </p:nvSpPr>
        <p:spPr>
          <a:xfrm>
            <a:off x="6675011" y="4343400"/>
            <a:ext cx="45719" cy="2286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Down Arrow 99"/>
          <p:cNvSpPr/>
          <p:nvPr/>
        </p:nvSpPr>
        <p:spPr>
          <a:xfrm>
            <a:off x="4686375" y="3997856"/>
            <a:ext cx="45719" cy="2286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Down Arrow 100"/>
          <p:cNvSpPr/>
          <p:nvPr/>
        </p:nvSpPr>
        <p:spPr>
          <a:xfrm>
            <a:off x="8356599" y="4525637"/>
            <a:ext cx="45719" cy="2286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Down Arrow 110"/>
          <p:cNvSpPr/>
          <p:nvPr/>
        </p:nvSpPr>
        <p:spPr>
          <a:xfrm>
            <a:off x="563881" y="3124200"/>
            <a:ext cx="45719" cy="2286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Down Arrow 86"/>
          <p:cNvSpPr/>
          <p:nvPr/>
        </p:nvSpPr>
        <p:spPr>
          <a:xfrm>
            <a:off x="609600" y="5410200"/>
            <a:ext cx="45719" cy="12441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5029200" y="1560731"/>
            <a:ext cx="1331317" cy="1334869"/>
            <a:chOff x="9372600" y="457200"/>
            <a:chExt cx="1331317" cy="1334869"/>
          </a:xfrm>
        </p:grpSpPr>
        <p:sp>
          <p:nvSpPr>
            <p:cNvPr id="6" name="Octagon 5"/>
            <p:cNvSpPr/>
            <p:nvPr/>
          </p:nvSpPr>
          <p:spPr>
            <a:xfrm>
              <a:off x="9372600" y="457200"/>
              <a:ext cx="1331317" cy="1334869"/>
            </a:xfrm>
            <a:prstGeom prst="octagon">
              <a:avLst/>
            </a:prstGeom>
            <a:solidFill>
              <a:srgbClr val="A61E2F"/>
            </a:solidFill>
            <a:ln>
              <a:solidFill>
                <a:srgbClr val="A61E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9479168" y="646093"/>
              <a:ext cx="111818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u="sng" dirty="0" smtClean="0">
                  <a:solidFill>
                    <a:schemeClr val="bg1"/>
                  </a:solidFill>
                </a:rPr>
                <a:t>STOP!</a:t>
              </a: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Identify program lead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75" name="Right Arrow 74"/>
          <p:cNvSpPr/>
          <p:nvPr/>
        </p:nvSpPr>
        <p:spPr>
          <a:xfrm>
            <a:off x="4657458" y="2113757"/>
            <a:ext cx="340972" cy="6132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Cohort Registration Process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3032" y="762000"/>
            <a:ext cx="89201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If there are courses attached to the cohort or learning community program…</a:t>
            </a:r>
            <a:endParaRPr lang="en-US" sz="22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325432" y="1196614"/>
            <a:ext cx="8285168" cy="945915"/>
            <a:chOff x="1371600" y="3048000"/>
            <a:chExt cx="2743200" cy="739159"/>
          </a:xfrm>
        </p:grpSpPr>
        <p:sp>
          <p:nvSpPr>
            <p:cNvPr id="15" name="Rounded Rectangle 14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71600" y="3065649"/>
              <a:ext cx="2743200" cy="721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Division must build course(s) with appropriate section identifiers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*If a cohort has to enroll in multiple divisions, 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the Deans of these divisions must be consulted for coordination. 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78184" y="6476449"/>
            <a:ext cx="9547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E. Kuo</a:t>
            </a:r>
          </a:p>
          <a:p>
            <a:r>
              <a:rPr lang="en-US" sz="800" dirty="0"/>
              <a:t>r</a:t>
            </a:r>
            <a:r>
              <a:rPr lang="en-US" sz="800" dirty="0" smtClean="0"/>
              <a:t>ev. 08.18.2016</a:t>
            </a:r>
            <a:endParaRPr lang="en-US" sz="800" dirty="0"/>
          </a:p>
        </p:txBody>
      </p:sp>
      <p:grpSp>
        <p:nvGrpSpPr>
          <p:cNvPr id="5" name="Group 4"/>
          <p:cNvGrpSpPr/>
          <p:nvPr/>
        </p:nvGrpSpPr>
        <p:grpSpPr>
          <a:xfrm>
            <a:off x="1524000" y="2362200"/>
            <a:ext cx="6096000" cy="408306"/>
            <a:chOff x="1371600" y="3047998"/>
            <a:chExt cx="2743200" cy="722533"/>
          </a:xfrm>
        </p:grpSpPr>
        <p:sp>
          <p:nvSpPr>
            <p:cNvPr id="6" name="Rounded Rectangle 5"/>
            <p:cNvSpPr/>
            <p:nvPr/>
          </p:nvSpPr>
          <p:spPr>
            <a:xfrm>
              <a:off x="1447800" y="3048000"/>
              <a:ext cx="2590800" cy="72253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71600" y="3047998"/>
              <a:ext cx="2743200" cy="65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Is the course(s) designed for the cohort ONLY?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378956" y="3200406"/>
            <a:ext cx="805688" cy="380996"/>
            <a:chOff x="609600" y="4343400"/>
            <a:chExt cx="838200" cy="507994"/>
          </a:xfrm>
        </p:grpSpPr>
        <p:sp>
          <p:nvSpPr>
            <p:cNvPr id="12" name="Rounded Rectangle 11"/>
            <p:cNvSpPr/>
            <p:nvPr/>
          </p:nvSpPr>
          <p:spPr>
            <a:xfrm>
              <a:off x="609600" y="4343400"/>
              <a:ext cx="8382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2325" y="4358952"/>
              <a:ext cx="762000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NO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49" name="Right Arrow 48"/>
          <p:cNvSpPr/>
          <p:nvPr/>
        </p:nvSpPr>
        <p:spPr>
          <a:xfrm rot="8592349" flipV="1">
            <a:off x="2237793" y="2934396"/>
            <a:ext cx="525379" cy="4571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ight Arrow 49"/>
          <p:cNvSpPr/>
          <p:nvPr/>
        </p:nvSpPr>
        <p:spPr>
          <a:xfrm rot="5400000" flipV="1">
            <a:off x="4200077" y="2200723"/>
            <a:ext cx="179965" cy="4571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ight Arrow 51"/>
          <p:cNvSpPr/>
          <p:nvPr/>
        </p:nvSpPr>
        <p:spPr>
          <a:xfrm rot="5400000" flipV="1">
            <a:off x="2146485" y="3595544"/>
            <a:ext cx="205786" cy="3295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883156" y="3135868"/>
            <a:ext cx="805688" cy="373264"/>
            <a:chOff x="609600" y="4302916"/>
            <a:chExt cx="838200" cy="497684"/>
          </a:xfrm>
        </p:grpSpPr>
        <p:sp>
          <p:nvSpPr>
            <p:cNvPr id="9" name="Rounded Rectangle 8"/>
            <p:cNvSpPr/>
            <p:nvPr/>
          </p:nvSpPr>
          <p:spPr>
            <a:xfrm>
              <a:off x="609600" y="4343400"/>
              <a:ext cx="8382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9600" y="4302916"/>
              <a:ext cx="762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YES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295400" y="5848710"/>
            <a:ext cx="2514600" cy="933090"/>
            <a:chOff x="1234927" y="3048000"/>
            <a:chExt cx="2743200" cy="722531"/>
          </a:xfrm>
        </p:grpSpPr>
        <p:sp>
          <p:nvSpPr>
            <p:cNvPr id="75" name="Rounded Rectangle 74"/>
            <p:cNvSpPr/>
            <p:nvPr/>
          </p:nvSpPr>
          <p:spPr>
            <a:xfrm>
              <a:off x="1326255" y="3048000"/>
              <a:ext cx="2590800" cy="722531"/>
            </a:xfrm>
            <a:prstGeom prst="round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234927" y="3107116"/>
              <a:ext cx="2743200" cy="6434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Repeat for each quarter </a:t>
              </a:r>
            </a:p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where there are 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d</a:t>
              </a:r>
              <a:r>
                <a:rPr lang="en-US" sz="1600" dirty="0" smtClean="0">
                  <a:solidFill>
                    <a:schemeClr val="bg1"/>
                  </a:solidFill>
                </a:rPr>
                <a:t>esignated courses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66" name="Right Arrow 65"/>
          <p:cNvSpPr/>
          <p:nvPr/>
        </p:nvSpPr>
        <p:spPr>
          <a:xfrm rot="5400000" flipV="1">
            <a:off x="6677680" y="3606819"/>
            <a:ext cx="208242" cy="45720"/>
          </a:xfrm>
          <a:prstGeom prst="rightArrow">
            <a:avLst/>
          </a:prstGeom>
          <a:solidFill>
            <a:srgbClr val="A61E2F"/>
          </a:solidFill>
          <a:ln>
            <a:solidFill>
              <a:srgbClr val="A61E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Right Arrow 76"/>
          <p:cNvSpPr/>
          <p:nvPr/>
        </p:nvSpPr>
        <p:spPr>
          <a:xfrm rot="2891740" flipV="1">
            <a:off x="6143356" y="2959091"/>
            <a:ext cx="526674" cy="46267"/>
          </a:xfrm>
          <a:prstGeom prst="rightArrow">
            <a:avLst/>
          </a:prstGeom>
          <a:solidFill>
            <a:schemeClr val="tx1"/>
          </a:solidFill>
          <a:ln>
            <a:solidFill>
              <a:srgbClr val="A61E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/>
          <p:cNvGrpSpPr/>
          <p:nvPr/>
        </p:nvGrpSpPr>
        <p:grpSpPr>
          <a:xfrm>
            <a:off x="304800" y="3733799"/>
            <a:ext cx="3474719" cy="1885635"/>
            <a:chOff x="838200" y="3224674"/>
            <a:chExt cx="3474719" cy="1956776"/>
          </a:xfrm>
        </p:grpSpPr>
        <p:sp>
          <p:nvSpPr>
            <p:cNvPr id="38" name="Rectangle 37"/>
            <p:cNvSpPr/>
            <p:nvPr/>
          </p:nvSpPr>
          <p:spPr>
            <a:xfrm>
              <a:off x="838200" y="3224674"/>
              <a:ext cx="3474719" cy="195677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38201" y="3248228"/>
              <a:ext cx="3451858" cy="18843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Symbol"/>
                <a:buChar char="·"/>
              </a:pPr>
              <a:r>
                <a:rPr lang="en-US" sz="1600" dirty="0">
                  <a:solidFill>
                    <a:schemeClr val="bg1"/>
                  </a:solidFill>
                  <a:sym typeface="Symbol"/>
                </a:rPr>
                <a:t>Notify A&amp;R to confirm cohort code and the designated course(s)</a:t>
              </a:r>
            </a:p>
            <a:p>
              <a:pPr marL="285750" indent="-285750">
                <a:buFont typeface="Symbol"/>
                <a:buChar char="·"/>
              </a:pPr>
              <a:r>
                <a:rPr lang="en-US" sz="1600" dirty="0" smtClean="0">
                  <a:solidFill>
                    <a:schemeClr val="bg1"/>
                  </a:solidFill>
                  <a:sym typeface="Symbol"/>
                </a:rPr>
                <a:t>Program lead must identify students through banner (SGASADD) cohort fields</a:t>
              </a:r>
            </a:p>
            <a:p>
              <a:pPr marL="285750" indent="-285750">
                <a:buFont typeface="Symbol"/>
                <a:buChar char="·"/>
              </a:pPr>
              <a:r>
                <a:rPr lang="en-US" sz="1600" dirty="0" smtClean="0">
                  <a:solidFill>
                    <a:schemeClr val="bg1"/>
                  </a:solidFill>
                  <a:sym typeface="Symbol"/>
                </a:rPr>
                <a:t>Students can register for class(es) because they have cohort clearance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267201" y="3779294"/>
            <a:ext cx="4826000" cy="2935831"/>
            <a:chOff x="4572000" y="3464969"/>
            <a:chExt cx="4419600" cy="2935831"/>
          </a:xfrm>
        </p:grpSpPr>
        <p:sp>
          <p:nvSpPr>
            <p:cNvPr id="78" name="Rectangle 77"/>
            <p:cNvSpPr/>
            <p:nvPr/>
          </p:nvSpPr>
          <p:spPr>
            <a:xfrm>
              <a:off x="4572000" y="3464969"/>
              <a:ext cx="4358484" cy="293583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633116" y="3495675"/>
              <a:ext cx="4358484" cy="27392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Symbol"/>
                <a:buChar char="·"/>
              </a:pPr>
              <a:r>
                <a:rPr lang="en-US" sz="1600" dirty="0" smtClean="0">
                  <a:solidFill>
                    <a:schemeClr val="bg1"/>
                  </a:solidFill>
                  <a:sym typeface="Symbol"/>
                </a:rPr>
                <a:t>Course must be closed until registration (date determined by program)</a:t>
              </a:r>
            </a:p>
            <a:p>
              <a:pPr marL="285750" indent="-285750">
                <a:buFont typeface="Symbol"/>
                <a:buChar char="·"/>
              </a:pPr>
              <a:r>
                <a:rPr lang="en-US" sz="1600" dirty="0" smtClean="0">
                  <a:solidFill>
                    <a:schemeClr val="bg1"/>
                  </a:solidFill>
                  <a:sym typeface="Symbol"/>
                </a:rPr>
                <a:t>Program arranges registration for students</a:t>
              </a:r>
            </a:p>
            <a:p>
              <a:pPr marL="285750" indent="-285750">
                <a:buFont typeface="Symbol"/>
                <a:buChar char="·"/>
              </a:pPr>
              <a:r>
                <a:rPr lang="en-US" sz="1600" dirty="0" smtClean="0">
                  <a:solidFill>
                    <a:schemeClr val="bg1"/>
                  </a:solidFill>
                  <a:sym typeface="Symbol"/>
                </a:rPr>
                <a:t>Program notifies A&amp;R when class(es) should open</a:t>
              </a:r>
            </a:p>
            <a:p>
              <a:pPr marL="285750" indent="-285750">
                <a:buFont typeface="Symbol"/>
                <a:buChar char="·"/>
              </a:pPr>
              <a:r>
                <a:rPr lang="en-US" sz="1600" dirty="0" smtClean="0">
                  <a:solidFill>
                    <a:schemeClr val="bg1"/>
                  </a:solidFill>
                  <a:sym typeface="Symbol"/>
                </a:rPr>
                <a:t>Students register as a group – at orientation or in class (A&amp;R can provide support)</a:t>
              </a:r>
            </a:p>
            <a:p>
              <a:pPr algn="ctr"/>
              <a:r>
                <a:rPr lang="en-US" sz="1400" u="sng" dirty="0">
                  <a:solidFill>
                    <a:schemeClr val="bg1"/>
                  </a:solidFill>
                </a:rPr>
                <a:t>FALL: </a:t>
              </a:r>
              <a:r>
                <a:rPr lang="en-US" sz="1400" dirty="0">
                  <a:solidFill>
                    <a:schemeClr val="bg1"/>
                  </a:solidFill>
                </a:rPr>
                <a:t>During program </a:t>
              </a:r>
              <a:r>
                <a:rPr lang="en-US" sz="1400" dirty="0" smtClean="0">
                  <a:solidFill>
                    <a:schemeClr val="bg1"/>
                  </a:solidFill>
                </a:rPr>
                <a:t>orientation</a:t>
              </a:r>
            </a:p>
            <a:p>
              <a:pPr algn="ctr"/>
              <a:r>
                <a:rPr lang="en-US" sz="1400" u="sng" dirty="0" smtClean="0">
                  <a:solidFill>
                    <a:schemeClr val="bg1"/>
                  </a:solidFill>
                </a:rPr>
                <a:t>WINTER </a:t>
              </a:r>
              <a:r>
                <a:rPr lang="en-US" sz="1400" u="sng" dirty="0">
                  <a:solidFill>
                    <a:schemeClr val="bg1"/>
                  </a:solidFill>
                </a:rPr>
                <a:t>and SPRING: </a:t>
              </a:r>
              <a:r>
                <a:rPr lang="en-US" sz="1400" dirty="0" smtClean="0">
                  <a:solidFill>
                    <a:schemeClr val="bg1"/>
                  </a:solidFill>
                </a:rPr>
                <a:t>Set </a:t>
              </a:r>
              <a:r>
                <a:rPr lang="en-US" sz="1400" dirty="0">
                  <a:solidFill>
                    <a:schemeClr val="bg1"/>
                  </a:solidFill>
                </a:rPr>
                <a:t>aside (class) time; </a:t>
              </a:r>
              <a:r>
                <a:rPr lang="en-US" sz="1400" dirty="0" smtClean="0">
                  <a:solidFill>
                    <a:schemeClr val="bg1"/>
                  </a:solidFill>
                </a:rPr>
                <a:t>reserve </a:t>
              </a:r>
              <a:r>
                <a:rPr lang="en-US" sz="1400" dirty="0">
                  <a:solidFill>
                    <a:schemeClr val="bg1"/>
                  </a:solidFill>
                </a:rPr>
                <a:t>computers </a:t>
              </a:r>
              <a:endParaRPr lang="en-US" sz="1400" dirty="0" smtClean="0">
                <a:solidFill>
                  <a:schemeClr val="bg1"/>
                </a:solidFill>
                <a:sym typeface="Symbol"/>
              </a:endParaRPr>
            </a:p>
            <a:p>
              <a:pPr marL="285750" indent="-285750">
                <a:buFont typeface="Symbol"/>
                <a:buChar char="·"/>
              </a:pPr>
              <a:r>
                <a:rPr lang="en-US" sz="1600" dirty="0" smtClean="0">
                  <a:solidFill>
                    <a:schemeClr val="bg1"/>
                  </a:solidFill>
                  <a:sym typeface="Symbol"/>
                </a:rPr>
                <a:t>After course(s) enrollment is completed, program lead must identify students through banner (SGASADD) cohort fields for evaluation purposes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79" name="Right Arrow 78"/>
          <p:cNvSpPr/>
          <p:nvPr/>
        </p:nvSpPr>
        <p:spPr>
          <a:xfrm rot="5400000" flipV="1">
            <a:off x="2140402" y="5736196"/>
            <a:ext cx="172234" cy="4571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ight Arrow 79"/>
          <p:cNvSpPr/>
          <p:nvPr/>
        </p:nvSpPr>
        <p:spPr>
          <a:xfrm rot="10800000" flipV="1">
            <a:off x="3809998" y="6126480"/>
            <a:ext cx="457201" cy="45719"/>
          </a:xfrm>
          <a:prstGeom prst="rightArrow">
            <a:avLst/>
          </a:prstGeom>
          <a:solidFill>
            <a:srgbClr val="A61E2F"/>
          </a:solidFill>
          <a:ln>
            <a:solidFill>
              <a:srgbClr val="A61E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87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352</Words>
  <Application>Microsoft Office PowerPoint</Application>
  <PresentationFormat>On-screen Show (4:3)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Symbol</vt:lpstr>
      <vt:lpstr>Office Theme</vt:lpstr>
      <vt:lpstr>Cohort Implementation Process</vt:lpstr>
      <vt:lpstr>Cohort Registration Process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FHDA</dc:creator>
  <cp:lastModifiedBy>FHDA</cp:lastModifiedBy>
  <cp:revision>87</cp:revision>
  <cp:lastPrinted>2016-08-18T22:08:40Z</cp:lastPrinted>
  <dcterms:created xsi:type="dcterms:W3CDTF">2016-08-01T17:46:13Z</dcterms:created>
  <dcterms:modified xsi:type="dcterms:W3CDTF">2016-11-30T18:54:30Z</dcterms:modified>
</cp:coreProperties>
</file>