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xlsx" ContentType="application/vnd.openxmlformats-officedocument.spreadsheetml.sheet"/>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embeddings/oleObject1.bin" ContentType="application/vnd.openxmlformats-officedocument.oleObject"/>
  <Override PartName="/ppt/embeddings/oleObject2.bin" ContentType="application/vnd.openxmlformats-officedocument.oleObject"/>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81" r:id="rId3"/>
    <p:sldId id="324" r:id="rId4"/>
    <p:sldId id="308" r:id="rId5"/>
    <p:sldId id="327" r:id="rId6"/>
    <p:sldId id="325" r:id="rId7"/>
    <p:sldId id="326" r:id="rId8"/>
    <p:sldId id="314" r:id="rId9"/>
    <p:sldId id="304" r:id="rId10"/>
    <p:sldId id="309" r:id="rId11"/>
    <p:sldId id="316" r:id="rId12"/>
    <p:sldId id="323" r:id="rId13"/>
    <p:sldId id="303"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44" autoAdjust="0"/>
    <p:restoredTop sz="69146" autoAdjust="0"/>
  </p:normalViewPr>
  <p:slideViewPr>
    <p:cSldViewPr>
      <p:cViewPr varScale="1">
        <p:scale>
          <a:sx n="76" d="100"/>
          <a:sy n="76" d="100"/>
        </p:scale>
        <p:origin x="-2120" y="-112"/>
      </p:cViewPr>
      <p:guideLst>
        <p:guide orient="horz" pos="2160"/>
        <p:guide pos="2880"/>
      </p:guideLst>
    </p:cSldViewPr>
  </p:slideViewPr>
  <p:outlineViewPr>
    <p:cViewPr>
      <p:scale>
        <a:sx n="33" d="100"/>
        <a:sy n="33" d="100"/>
      </p:scale>
      <p:origin x="0" y="16096"/>
    </p:cViewPr>
  </p:outlineViewPr>
  <p:notesTextViewPr>
    <p:cViewPr>
      <p:scale>
        <a:sx n="100" d="100"/>
        <a:sy n="100" d="100"/>
      </p:scale>
      <p:origin x="0" y="848"/>
    </p:cViewPr>
  </p:notesTextViewPr>
  <p:sorterViewPr>
    <p:cViewPr>
      <p:scale>
        <a:sx n="66" d="100"/>
        <a:sy n="66" d="100"/>
      </p:scale>
      <p:origin x="0" y="584"/>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 Id="rId2"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585605-4B57-46C1-A149-F07A3C2F9A19}" type="datetimeFigureOut">
              <a:rPr lang="en-US" smtClean="0"/>
              <a:pPr/>
              <a:t>9/25/15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8C8EAC-C094-4949-A251-C05F75DBB2A1}" type="slidenum">
              <a:rPr lang="en-US" smtClean="0"/>
              <a:pPr/>
              <a:t>‹#›</a:t>
            </a:fld>
            <a:endParaRPr lang="en-US"/>
          </a:p>
        </p:txBody>
      </p:sp>
    </p:spTree>
    <p:extLst>
      <p:ext uri="{BB962C8B-B14F-4D97-AF65-F5344CB8AC3E}">
        <p14:creationId xmlns:p14="http://schemas.microsoft.com/office/powerpoint/2010/main" val="884913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98C8EAC-C094-4949-A251-C05F75DBB2A1}"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Just in case they want to know the methodology</a:t>
            </a:r>
            <a:r>
              <a:rPr lang="en-US" baseline="0" dirty="0" smtClean="0"/>
              <a:t> for calculation for placement level increase.</a:t>
            </a:r>
            <a:endParaRPr lang="en-US" dirty="0"/>
          </a:p>
        </p:txBody>
      </p:sp>
      <p:sp>
        <p:nvSpPr>
          <p:cNvPr id="4" name="Slide Number Placeholder 3"/>
          <p:cNvSpPr>
            <a:spLocks noGrp="1"/>
          </p:cNvSpPr>
          <p:nvPr>
            <p:ph type="sldNum" sz="quarter" idx="10"/>
          </p:nvPr>
        </p:nvSpPr>
        <p:spPr/>
        <p:txBody>
          <a:bodyPr/>
          <a:lstStyle/>
          <a:p>
            <a:fld id="{098C8EAC-C094-4949-A251-C05F75DBB2A1}"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Just in case they want to know</a:t>
            </a:r>
            <a:r>
              <a:rPr lang="en-US" baseline="0" dirty="0" smtClean="0"/>
              <a:t> the enrollments in fall 2012.</a:t>
            </a:r>
            <a:endParaRPr lang="en-US" dirty="0"/>
          </a:p>
        </p:txBody>
      </p:sp>
      <p:sp>
        <p:nvSpPr>
          <p:cNvPr id="4" name="Slide Number Placeholder 3"/>
          <p:cNvSpPr>
            <a:spLocks noGrp="1"/>
          </p:cNvSpPr>
          <p:nvPr>
            <p:ph type="sldNum" sz="quarter" idx="10"/>
          </p:nvPr>
        </p:nvSpPr>
        <p:spPr/>
        <p:txBody>
          <a:bodyPr/>
          <a:lstStyle/>
          <a:p>
            <a:fld id="{098C8EAC-C094-4949-A251-C05F75DBB2A1}" type="slidenum">
              <a:rPr lang="en-US" smtClean="0"/>
              <a:pPr/>
              <a:t>13</a:t>
            </a:fld>
            <a:endParaRPr lang="en-US"/>
          </a:p>
        </p:txBody>
      </p:sp>
    </p:spTree>
    <p:extLst>
      <p:ext uri="{BB962C8B-B14F-4D97-AF65-F5344CB8AC3E}">
        <p14:creationId xmlns:p14="http://schemas.microsoft.com/office/powerpoint/2010/main" val="20379753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number of Math enrollment in shrinking (F12=42 </a:t>
            </a:r>
            <a:r>
              <a:rPr lang="en-US" dirty="0" err="1" smtClean="0"/>
              <a:t>vs</a:t>
            </a:r>
            <a:r>
              <a:rPr lang="en-US" dirty="0" smtClean="0"/>
              <a:t> W13=34 </a:t>
            </a:r>
            <a:r>
              <a:rPr lang="en-US" dirty="0" err="1" smtClean="0"/>
              <a:t>vs</a:t>
            </a:r>
            <a:r>
              <a:rPr lang="en-US" dirty="0" smtClean="0"/>
              <a:t> S13=21).</a:t>
            </a:r>
          </a:p>
          <a:p>
            <a:r>
              <a:rPr lang="en-US" dirty="0" smtClean="0"/>
              <a:t>The number of continuous</a:t>
            </a:r>
            <a:r>
              <a:rPr lang="en-US" baseline="0" dirty="0" smtClean="0"/>
              <a:t> enrollment is shrinking (F12W13= 27 </a:t>
            </a:r>
            <a:r>
              <a:rPr lang="en-US" baseline="0" dirty="0" err="1" smtClean="0"/>
              <a:t>vs</a:t>
            </a:r>
            <a:r>
              <a:rPr lang="en-US" baseline="0" dirty="0" smtClean="0"/>
              <a:t> W13S13= 13).</a:t>
            </a:r>
          </a:p>
          <a:p>
            <a:r>
              <a:rPr lang="en-US" baseline="0" dirty="0" smtClean="0"/>
              <a:t>No NCBS in spring.</a:t>
            </a:r>
            <a:endParaRPr lang="en-US" dirty="0"/>
          </a:p>
        </p:txBody>
      </p:sp>
      <p:sp>
        <p:nvSpPr>
          <p:cNvPr id="4" name="Slide Number Placeholder 3"/>
          <p:cNvSpPr>
            <a:spLocks noGrp="1"/>
          </p:cNvSpPr>
          <p:nvPr>
            <p:ph type="sldNum" sz="quarter" idx="10"/>
          </p:nvPr>
        </p:nvSpPr>
        <p:spPr/>
        <p:txBody>
          <a:bodyPr/>
          <a:lstStyle/>
          <a:p>
            <a:fld id="{098C8EAC-C094-4949-A251-C05F75DBB2A1}"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098C8EAC-C094-4949-A251-C05F75DBB2A1}"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Enrollment</a:t>
            </a:r>
            <a:r>
              <a:rPr lang="en-US" baseline="0" dirty="0" smtClean="0"/>
              <a:t> in math in spring is half of enrollment in fall (F12=42 </a:t>
            </a:r>
            <a:r>
              <a:rPr lang="en-US" baseline="0" dirty="0" err="1" smtClean="0"/>
              <a:t>vs</a:t>
            </a:r>
            <a:r>
              <a:rPr lang="en-US" baseline="0" dirty="0" smtClean="0"/>
              <a:t> S13=21). However, enrollment in English is more (F12=47 </a:t>
            </a:r>
            <a:r>
              <a:rPr lang="en-US" baseline="0" dirty="0" err="1" smtClean="0"/>
              <a:t>vs</a:t>
            </a:r>
            <a:r>
              <a:rPr lang="en-US" baseline="0" dirty="0" smtClean="0"/>
              <a:t> S13=37). Success rate in English in also higher (81% success).</a:t>
            </a:r>
            <a:endParaRPr lang="en-US" dirty="0" smtClean="0"/>
          </a:p>
          <a:p>
            <a:endParaRPr lang="en-US" dirty="0"/>
          </a:p>
        </p:txBody>
      </p:sp>
      <p:sp>
        <p:nvSpPr>
          <p:cNvPr id="4" name="Slide Number Placeholder 3"/>
          <p:cNvSpPr>
            <a:spLocks noGrp="1"/>
          </p:cNvSpPr>
          <p:nvPr>
            <p:ph type="sldNum" sz="quarter" idx="10"/>
          </p:nvPr>
        </p:nvSpPr>
        <p:spPr/>
        <p:txBody>
          <a:bodyPr/>
          <a:lstStyle/>
          <a:p>
            <a:fld id="{098C8EAC-C094-4949-A251-C05F75DBB2A1}"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From 21 students who were not successful in their math courses in fall:</a:t>
            </a:r>
          </a:p>
          <a:p>
            <a:pPr lvl="1"/>
            <a:r>
              <a:rPr lang="en-US" dirty="0" smtClean="0"/>
              <a:t>10 students are repeating the math courses (48%); majority in higher level math (10, 105)</a:t>
            </a:r>
          </a:p>
          <a:p>
            <a:pPr lvl="1"/>
            <a:r>
              <a:rPr lang="en-US" dirty="0" smtClean="0"/>
              <a:t>8 students enrolled in non math courses (38%)</a:t>
            </a:r>
          </a:p>
          <a:p>
            <a:pPr lvl="1"/>
            <a:r>
              <a:rPr lang="en-US" dirty="0" smtClean="0"/>
              <a:t>3 students didn’t register in winter 2013 (14%)</a:t>
            </a:r>
          </a:p>
          <a:p>
            <a:r>
              <a:rPr lang="en-US" dirty="0" smtClean="0"/>
              <a:t>From 21 students who succeeded in their math courses in fall:</a:t>
            </a:r>
          </a:p>
          <a:p>
            <a:pPr lvl="1"/>
            <a:r>
              <a:rPr lang="en-US" dirty="0" smtClean="0"/>
              <a:t>17 students enrolled in next level math course (81%); majority in math 105</a:t>
            </a:r>
          </a:p>
          <a:p>
            <a:pPr lvl="1"/>
            <a:r>
              <a:rPr lang="en-US" dirty="0" smtClean="0"/>
              <a:t>4 students enrolled in non math courses</a:t>
            </a:r>
            <a:r>
              <a:rPr lang="en-US" baseline="0" dirty="0" smtClean="0"/>
              <a:t> </a:t>
            </a:r>
            <a:r>
              <a:rPr lang="en-US" dirty="0" smtClean="0"/>
              <a:t>(19%)</a:t>
            </a:r>
          </a:p>
          <a:p>
            <a:r>
              <a:rPr lang="en-US" dirty="0" smtClean="0"/>
              <a:t>From 17 students</a:t>
            </a:r>
            <a:r>
              <a:rPr lang="en-US" baseline="0" dirty="0" smtClean="0"/>
              <a:t> who succeeded in their math courses in winter:</a:t>
            </a:r>
          </a:p>
          <a:p>
            <a:r>
              <a:rPr lang="en-US" baseline="0" dirty="0" smtClean="0"/>
              <a:t>          9 students enrolled in next level math course (53%)</a:t>
            </a:r>
          </a:p>
          <a:p>
            <a:r>
              <a:rPr lang="en-US" baseline="0" dirty="0" smtClean="0"/>
              <a:t>          7 students enrolled in non math courses (41%)</a:t>
            </a:r>
          </a:p>
          <a:p>
            <a:r>
              <a:rPr lang="en-US" baseline="0" dirty="0" smtClean="0"/>
              <a:t>          1 student didn’t registered in spring 13 (6%)</a:t>
            </a:r>
          </a:p>
          <a:p>
            <a:r>
              <a:rPr lang="en-US" baseline="0" dirty="0" smtClean="0"/>
              <a:t>From 17 students who were not successful in their math courses in winter:</a:t>
            </a:r>
          </a:p>
          <a:p>
            <a:r>
              <a:rPr lang="en-US" baseline="0" dirty="0" smtClean="0"/>
              <a:t>          4 students are repeating the math courses (24%)</a:t>
            </a:r>
          </a:p>
          <a:p>
            <a:r>
              <a:rPr lang="en-US" baseline="0" dirty="0" smtClean="0"/>
              <a:t>          12 students enrolled in non math courses (70%)</a:t>
            </a:r>
          </a:p>
          <a:p>
            <a:r>
              <a:rPr lang="en-US" baseline="0" dirty="0" smtClean="0"/>
              <a:t>          1 student didn’t registered in spring 13 (6%)</a:t>
            </a:r>
          </a:p>
          <a:p>
            <a:endParaRPr lang="en-US" baseline="0" dirty="0" smtClean="0"/>
          </a:p>
          <a:p>
            <a:r>
              <a:rPr lang="en-US" sz="1200" b="0" i="0" u="none" strike="noStrike" kern="1200" dirty="0" smtClean="0">
                <a:solidFill>
                  <a:schemeClr val="tx1"/>
                </a:solidFill>
                <a:latin typeface="+mn-lt"/>
                <a:ea typeface="+mn-ea"/>
                <a:cs typeface="+mn-cs"/>
              </a:rPr>
              <a:t>Math 10 enrollment in Winter 2013: 4 out of 8 enrolled in next course from fall, 4 out of 8 repeated fall course.</a:t>
            </a:r>
            <a:r>
              <a:rPr lang="en-US" dirty="0" smtClean="0"/>
              <a:t> </a:t>
            </a:r>
          </a:p>
          <a:p>
            <a:r>
              <a:rPr lang="en-US" sz="1200" b="0" i="0" u="none" strike="noStrike" kern="1200" dirty="0" smtClean="0">
                <a:solidFill>
                  <a:schemeClr val="tx1"/>
                </a:solidFill>
                <a:latin typeface="+mn-lt"/>
                <a:ea typeface="+mn-ea"/>
                <a:cs typeface="+mn-cs"/>
              </a:rPr>
              <a:t>Math 105 enrollment in Winter 2013: 7 out of 12 enrolled in next course from fall, 4 out of 12 repeated fall course, 1 out of 12 took Math for the first time.</a:t>
            </a:r>
            <a:r>
              <a:rPr lang="en-US" dirty="0" smtClean="0"/>
              <a:t> </a:t>
            </a:r>
          </a:p>
          <a:p>
            <a:r>
              <a:rPr lang="en-US" sz="1200" b="0" i="0" u="none" strike="noStrike" kern="1200" dirty="0" smtClean="0">
                <a:solidFill>
                  <a:schemeClr val="tx1"/>
                </a:solidFill>
                <a:latin typeface="+mn-lt"/>
                <a:ea typeface="+mn-ea"/>
                <a:cs typeface="+mn-cs"/>
              </a:rPr>
              <a:t>Math 10 Success in Winter 2013: 2 out of 5 enrolled in next course from fall, 3 out of 5 repeated fall course.</a:t>
            </a:r>
            <a:r>
              <a:rPr lang="en-US" dirty="0" smtClean="0"/>
              <a:t> </a:t>
            </a:r>
            <a:endParaRPr lang="en-US" smtClean="0"/>
          </a:p>
          <a:p>
            <a:r>
              <a:rPr lang="en-US" sz="1200" b="0" i="0" u="none" strike="noStrike" kern="1200" smtClean="0">
                <a:solidFill>
                  <a:schemeClr val="tx1"/>
                </a:solidFill>
                <a:latin typeface="+mn-lt"/>
                <a:ea typeface="+mn-ea"/>
                <a:cs typeface="+mn-cs"/>
              </a:rPr>
              <a:t>Math </a:t>
            </a:r>
            <a:r>
              <a:rPr lang="en-US" sz="1200" b="0" i="0" u="none" strike="noStrike" kern="1200" dirty="0" smtClean="0">
                <a:solidFill>
                  <a:schemeClr val="tx1"/>
                </a:solidFill>
                <a:latin typeface="+mn-lt"/>
                <a:ea typeface="+mn-ea"/>
                <a:cs typeface="+mn-cs"/>
              </a:rPr>
              <a:t>105 Success in Winter 2013: 3 out of 4 enrolled in next course from fall, 1 out of 4 took Math for the first time.</a:t>
            </a:r>
            <a:r>
              <a:rPr lang="en-US" dirty="0" smtClean="0"/>
              <a:t> </a:t>
            </a:r>
            <a:r>
              <a:rPr lang="en-US" baseline="0" dirty="0" smtClean="0"/>
              <a:t>  </a:t>
            </a:r>
          </a:p>
        </p:txBody>
      </p:sp>
      <p:sp>
        <p:nvSpPr>
          <p:cNvPr id="4" name="Slide Number Placeholder 3"/>
          <p:cNvSpPr>
            <a:spLocks noGrp="1"/>
          </p:cNvSpPr>
          <p:nvPr>
            <p:ph type="sldNum" sz="quarter" idx="10"/>
          </p:nvPr>
        </p:nvSpPr>
        <p:spPr/>
        <p:txBody>
          <a:bodyPr/>
          <a:lstStyle/>
          <a:p>
            <a:fld id="{098C8EAC-C094-4949-A251-C05F75DBB2A1}"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students</a:t>
            </a:r>
            <a:r>
              <a:rPr lang="en-US" baseline="0" dirty="0" smtClean="0"/>
              <a:t> who didn’t pass Math 105 in W13 are repeating in Math 105 in S13.</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From 8 students who continuously enrolled in Math, 5 students reached college level math (completed math 105 and 108 successfully) (63%)</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From SB completers (N=66), 12 students reached college level math (completed math 105 or same successfully) (18%)</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4</a:t>
            </a:r>
            <a:r>
              <a:rPr lang="en-US" baseline="0" dirty="0" smtClean="0"/>
              <a:t> students who succeeded to college level math: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One has 2 level increase</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One has 1 level increase</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One has no level increase</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One doesn’t have pre and post data</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one with constant nonsuccess from fall to spring had 3 level increase (repeating Math 105 from fall through spring)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098C8EAC-C094-4949-A251-C05F75DBB2A1}"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N=61 SB completers in F12 and 56 SB completers in W13</a:t>
            </a:r>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098C8EAC-C094-4949-A251-C05F75DBB2A1}"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098C8EAC-C094-4949-A251-C05F75DBB2A1}"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45 students out of the 61 students who completed Summer Bridge enrolled in an English course in fall (74%).</a:t>
            </a:r>
          </a:p>
          <a:p>
            <a:r>
              <a:rPr lang="en-US" dirty="0" smtClean="0"/>
              <a:t>39 students out of 56 students who completed Summer Bridge enrolled in an English course in winter (70%).</a:t>
            </a:r>
          </a:p>
          <a:p>
            <a:r>
              <a:rPr lang="en-US" dirty="0" smtClean="0"/>
              <a:t>36 students out of 56 students</a:t>
            </a:r>
            <a:r>
              <a:rPr lang="en-US" baseline="0" dirty="0" smtClean="0"/>
              <a:t> who completed SB enrolled in an English course in Spring (</a:t>
            </a:r>
            <a:endParaRPr lang="en-US" dirty="0" smtClean="0"/>
          </a:p>
          <a:p>
            <a:r>
              <a:rPr lang="en-US" dirty="0" smtClean="0"/>
              <a:t>Students appear to be progressing through English sequence.</a:t>
            </a:r>
          </a:p>
          <a:p>
            <a:r>
              <a:rPr lang="en-US" dirty="0" smtClean="0"/>
              <a:t>Are the ENGL209 students repeaters? </a:t>
            </a:r>
            <a:r>
              <a:rPr lang="en-US" dirty="0" smtClean="0">
                <a:solidFill>
                  <a:schemeClr val="tx2">
                    <a:lumMod val="75000"/>
                  </a:schemeClr>
                </a:solidFill>
              </a:rPr>
              <a:t>There are total of 7 students who are taking 209. </a:t>
            </a:r>
          </a:p>
          <a:p>
            <a:r>
              <a:rPr lang="en-US" dirty="0" smtClean="0">
                <a:solidFill>
                  <a:schemeClr val="tx2">
                    <a:lumMod val="75000"/>
                  </a:schemeClr>
                </a:solidFill>
              </a:rPr>
              <a:t>3 of them are repeaters (1withdrew, 2 failed)</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098C8EAC-C094-4949-A251-C05F75DBB2A1}"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FEF4D1E-1030-4D00-BC56-AE4BC906580C}" type="datetimeFigureOut">
              <a:rPr lang="en-US" smtClean="0"/>
              <a:pPr/>
              <a:t>9/25/15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E11A81-4E49-48C2-9E3C-D8487C034F7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EF4D1E-1030-4D00-BC56-AE4BC906580C}" type="datetimeFigureOut">
              <a:rPr lang="en-US" smtClean="0"/>
              <a:pPr/>
              <a:t>9/25/15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E11A81-4E49-48C2-9E3C-D8487C034F7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EF4D1E-1030-4D00-BC56-AE4BC906580C}" type="datetimeFigureOut">
              <a:rPr lang="en-US" smtClean="0"/>
              <a:pPr/>
              <a:t>9/25/15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E11A81-4E49-48C2-9E3C-D8487C034F7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EF4D1E-1030-4D00-BC56-AE4BC906580C}" type="datetimeFigureOut">
              <a:rPr lang="en-US" smtClean="0"/>
              <a:pPr/>
              <a:t>9/25/15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E11A81-4E49-48C2-9E3C-D8487C034F7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EF4D1E-1030-4D00-BC56-AE4BC906580C}" type="datetimeFigureOut">
              <a:rPr lang="en-US" smtClean="0"/>
              <a:pPr/>
              <a:t>9/25/15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E11A81-4E49-48C2-9E3C-D8487C034F7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FEF4D1E-1030-4D00-BC56-AE4BC906580C}" type="datetimeFigureOut">
              <a:rPr lang="en-US" smtClean="0"/>
              <a:pPr/>
              <a:t>9/25/15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E11A81-4E49-48C2-9E3C-D8487C034F7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FEF4D1E-1030-4D00-BC56-AE4BC906580C}" type="datetimeFigureOut">
              <a:rPr lang="en-US" smtClean="0"/>
              <a:pPr/>
              <a:t>9/25/15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E11A81-4E49-48C2-9E3C-D8487C034F7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FEF4D1E-1030-4D00-BC56-AE4BC906580C}" type="datetimeFigureOut">
              <a:rPr lang="en-US" smtClean="0"/>
              <a:pPr/>
              <a:t>9/25/15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E11A81-4E49-48C2-9E3C-D8487C034F7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EF4D1E-1030-4D00-BC56-AE4BC906580C}" type="datetimeFigureOut">
              <a:rPr lang="en-US" smtClean="0"/>
              <a:pPr/>
              <a:t>9/25/15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E11A81-4E49-48C2-9E3C-D8487C034F7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EF4D1E-1030-4D00-BC56-AE4BC906580C}" type="datetimeFigureOut">
              <a:rPr lang="en-US" smtClean="0"/>
              <a:pPr/>
              <a:t>9/25/15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E11A81-4E49-48C2-9E3C-D8487C034F7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EF4D1E-1030-4D00-BC56-AE4BC906580C}" type="datetimeFigureOut">
              <a:rPr lang="en-US" smtClean="0"/>
              <a:pPr/>
              <a:t>9/25/15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E11A81-4E49-48C2-9E3C-D8487C034F7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EF4D1E-1030-4D00-BC56-AE4BC906580C}" type="datetimeFigureOut">
              <a:rPr lang="en-US" smtClean="0"/>
              <a:pPr/>
              <a:t>9/25/15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E11A81-4E49-48C2-9E3C-D8487C034F7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10.emf"/><Relationship Id="rId5" Type="http://schemas.openxmlformats.org/officeDocument/2006/relationships/image" Target="../media/image11.emf"/><Relationship Id="rId6" Type="http://schemas.openxmlformats.org/officeDocument/2006/relationships/image" Target="../media/image12.emf"/><Relationship Id="rId7" Type="http://schemas.openxmlformats.org/officeDocument/2006/relationships/slide" Target="slide5.xml"/><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13.emf"/><Relationship Id="rId5" Type="http://schemas.openxmlformats.org/officeDocument/2006/relationships/image" Target="../media/image14.emf"/><Relationship Id="rId6" Type="http://schemas.openxmlformats.org/officeDocument/2006/relationships/image" Target="../media/image15.emf"/><Relationship Id="rId7" Type="http://schemas.openxmlformats.org/officeDocument/2006/relationships/slide" Target="slide5.xml"/><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jpe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16.emf"/><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2.emf"/><Relationship Id="rId5" Type="http://schemas.openxmlformats.org/officeDocument/2006/relationships/slide" Target="slide9.xml"/><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3.emf"/><Relationship Id="rId5" Type="http://schemas.openxmlformats.org/officeDocument/2006/relationships/slide" Target="slide10.xml"/><Relationship Id="rId6" Type="http://schemas.openxmlformats.org/officeDocument/2006/relationships/slide" Target="slide11.xml"/><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4" Type="http://schemas.openxmlformats.org/officeDocument/2006/relationships/image" Target="../media/image6.png"/><Relationship Id="rId5" Type="http://schemas.openxmlformats.org/officeDocument/2006/relationships/oleObject" Target="../embeddings/oleObject1.bin"/><Relationship Id="rId6" Type="http://schemas.openxmlformats.org/officeDocument/2006/relationships/package" Target="../embeddings/Microsoft_Excel_Sheet1.xlsx"/><Relationship Id="rId7" Type="http://schemas.openxmlformats.org/officeDocument/2006/relationships/image" Target="../media/image4.emf"/><Relationship Id="rId8" Type="http://schemas.openxmlformats.org/officeDocument/2006/relationships/oleObject" Target="../embeddings/oleObject2.bin"/><Relationship Id="rId9" Type="http://schemas.openxmlformats.org/officeDocument/2006/relationships/package" Target="../embeddings/Microsoft_Excel_Sheet2.xlsx"/><Relationship Id="rId10" Type="http://schemas.openxmlformats.org/officeDocument/2006/relationships/image" Target="../media/image5.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7.emf"/><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8.emf"/><Relationship Id="rId5" Type="http://schemas.openxmlformats.org/officeDocument/2006/relationships/image" Target="../media/image9.emf"/><Relationship Id="rId6" Type="http://schemas.openxmlformats.org/officeDocument/2006/relationships/slide" Target="slide4.xml"/><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130425"/>
            <a:ext cx="8305800" cy="1470025"/>
          </a:xfrm>
        </p:spPr>
        <p:txBody>
          <a:bodyPr>
            <a:normAutofit fontScale="90000"/>
          </a:bodyPr>
          <a:lstStyle/>
          <a:p>
            <a:r>
              <a:rPr lang="en-US" dirty="0" smtClean="0"/>
              <a:t>2012 Summer Bridge Math Program: </a:t>
            </a:r>
            <a:br>
              <a:rPr lang="en-US" dirty="0" smtClean="0"/>
            </a:br>
            <a:r>
              <a:rPr lang="en-US" dirty="0" smtClean="0"/>
              <a:t>Enrollment and Course Success Rates</a:t>
            </a:r>
            <a:endParaRPr lang="en-US" dirty="0"/>
          </a:p>
        </p:txBody>
      </p:sp>
      <p:sp>
        <p:nvSpPr>
          <p:cNvPr id="3" name="Subtitle 2"/>
          <p:cNvSpPr>
            <a:spLocks noGrp="1"/>
          </p:cNvSpPr>
          <p:nvPr>
            <p:ph type="subTitle" idx="1"/>
          </p:nvPr>
        </p:nvSpPr>
        <p:spPr>
          <a:xfrm>
            <a:off x="1371600" y="4495800"/>
            <a:ext cx="6400800" cy="1752600"/>
          </a:xfrm>
        </p:spPr>
        <p:txBody>
          <a:bodyPr/>
          <a:lstStyle/>
          <a:p>
            <a:r>
              <a:rPr lang="en-US" dirty="0" smtClean="0"/>
              <a:t>Basic Skills Workgroup</a:t>
            </a:r>
          </a:p>
          <a:p>
            <a:r>
              <a:rPr lang="en-US" smtClean="0"/>
              <a:t>May 2, </a:t>
            </a:r>
            <a:r>
              <a:rPr lang="en-US" dirty="0" smtClean="0"/>
              <a:t>2013</a:t>
            </a:r>
            <a:endParaRPr lang="en-US" dirty="0"/>
          </a:p>
        </p:txBody>
      </p:sp>
      <p:pic>
        <p:nvPicPr>
          <p:cNvPr id="5" name="Content Placeholder 5" descr="FH Logo-5.jpg"/>
          <p:cNvPicPr>
            <a:picLocks noChangeAspect="1"/>
          </p:cNvPicPr>
          <p:nvPr/>
        </p:nvPicPr>
        <p:blipFill>
          <a:blip r:embed="rId2" cstate="print"/>
          <a:stretch>
            <a:fillRect/>
          </a:stretch>
        </p:blipFill>
        <p:spPr>
          <a:xfrm>
            <a:off x="1453896" y="533400"/>
            <a:ext cx="6089904" cy="470916"/>
          </a:xfrm>
          <a:prstGeom prst="rect">
            <a:avLst/>
          </a:prstGeom>
        </p:spPr>
      </p:pic>
      <p:sp>
        <p:nvSpPr>
          <p:cNvPr id="6" name="TextBox 5"/>
          <p:cNvSpPr txBox="1"/>
          <p:nvPr/>
        </p:nvSpPr>
        <p:spPr>
          <a:xfrm>
            <a:off x="7086600" y="6019800"/>
            <a:ext cx="1600200" cy="523220"/>
          </a:xfrm>
          <a:prstGeom prst="rect">
            <a:avLst/>
          </a:prstGeom>
          <a:noFill/>
        </p:spPr>
        <p:txBody>
          <a:bodyPr wrap="square" rtlCol="0">
            <a:spAutoFit/>
          </a:bodyPr>
          <a:lstStyle/>
          <a:p>
            <a:r>
              <a:rPr lang="en-US" sz="1400" dirty="0" smtClean="0"/>
              <a:t>E. </a:t>
            </a:r>
            <a:r>
              <a:rPr lang="en-US" sz="1400" dirty="0" err="1" smtClean="0"/>
              <a:t>Kuo</a:t>
            </a:r>
            <a:r>
              <a:rPr lang="en-US" sz="1400" dirty="0" smtClean="0"/>
              <a:t> and M. </a:t>
            </a:r>
            <a:r>
              <a:rPr lang="en-US" sz="1400" dirty="0" err="1" smtClean="0"/>
              <a:t>Navi</a:t>
            </a:r>
            <a:endParaRPr lang="en-US" sz="1400" dirty="0" smtClean="0"/>
          </a:p>
          <a:p>
            <a:r>
              <a:rPr lang="en-US" sz="1400" dirty="0" smtClean="0"/>
              <a:t>FHDA IR&amp;P</a:t>
            </a:r>
            <a:endParaRPr lang="en-US" sz="1400"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792162"/>
          </a:xfrm>
        </p:spPr>
        <p:txBody>
          <a:bodyPr>
            <a:normAutofit/>
          </a:bodyPr>
          <a:lstStyle/>
          <a:p>
            <a:r>
              <a:rPr lang="en-US" sz="3600" dirty="0" smtClean="0"/>
              <a:t>Fall 2012, Winter 2013 &amp; Spring 2013 Math</a:t>
            </a:r>
            <a:endParaRPr lang="en-US" sz="3600" dirty="0"/>
          </a:p>
        </p:txBody>
      </p:sp>
      <p:pic>
        <p:nvPicPr>
          <p:cNvPr id="8" name="Picture 7" descr="FH Logo-5.jpg"/>
          <p:cNvPicPr>
            <a:picLocks noChangeAspect="1"/>
          </p:cNvPicPr>
          <p:nvPr/>
        </p:nvPicPr>
        <p:blipFill>
          <a:blip r:embed="rId3" cstate="print"/>
          <a:stretch>
            <a:fillRect/>
          </a:stretch>
        </p:blipFill>
        <p:spPr>
          <a:xfrm>
            <a:off x="2853283" y="6278880"/>
            <a:ext cx="3547517" cy="274320"/>
          </a:xfrm>
          <a:prstGeom prst="rect">
            <a:avLst/>
          </a:prstGeom>
        </p:spPr>
      </p:pic>
      <p:pic>
        <p:nvPicPr>
          <p:cNvPr id="9" name="Picture 1"/>
          <p:cNvPicPr>
            <a:picLocks noChangeAspect="1" noChangeArrowheads="1"/>
          </p:cNvPicPr>
          <p:nvPr/>
        </p:nvPicPr>
        <p:blipFill>
          <a:blip r:embed="rId4" cstate="print"/>
          <a:srcRect/>
          <a:stretch>
            <a:fillRect/>
          </a:stretch>
        </p:blipFill>
        <p:spPr bwMode="auto">
          <a:xfrm>
            <a:off x="4648200" y="990600"/>
            <a:ext cx="3810000" cy="2550986"/>
          </a:xfrm>
          <a:prstGeom prst="rect">
            <a:avLst/>
          </a:prstGeom>
          <a:noFill/>
          <a:ln w="9525">
            <a:noFill/>
            <a:miter lim="800000"/>
            <a:headEnd/>
            <a:tailEnd/>
          </a:ln>
          <a:effectLst/>
        </p:spPr>
      </p:pic>
      <p:pic>
        <p:nvPicPr>
          <p:cNvPr id="10243" name="Picture 3"/>
          <p:cNvPicPr>
            <a:picLocks noChangeAspect="1" noChangeArrowheads="1"/>
          </p:cNvPicPr>
          <p:nvPr/>
        </p:nvPicPr>
        <p:blipFill>
          <a:blip r:embed="rId5" cstate="print"/>
          <a:srcRect/>
          <a:stretch>
            <a:fillRect/>
          </a:stretch>
        </p:blipFill>
        <p:spPr bwMode="auto">
          <a:xfrm>
            <a:off x="609600" y="990600"/>
            <a:ext cx="3810000" cy="2544395"/>
          </a:xfrm>
          <a:prstGeom prst="rect">
            <a:avLst/>
          </a:prstGeom>
          <a:noFill/>
          <a:ln w="9525">
            <a:noFill/>
            <a:miter lim="800000"/>
            <a:headEnd/>
            <a:tailEnd/>
          </a:ln>
          <a:effectLst/>
        </p:spPr>
      </p:pic>
      <p:sp>
        <p:nvSpPr>
          <p:cNvPr id="14" name="TextBox 13"/>
          <p:cNvSpPr txBox="1"/>
          <p:nvPr/>
        </p:nvSpPr>
        <p:spPr>
          <a:xfrm>
            <a:off x="7162800" y="5562600"/>
            <a:ext cx="1828800" cy="1200329"/>
          </a:xfrm>
          <a:prstGeom prst="rect">
            <a:avLst/>
          </a:prstGeom>
          <a:solidFill>
            <a:srgbClr val="FFC000"/>
          </a:solidFill>
        </p:spPr>
        <p:txBody>
          <a:bodyPr wrap="square" rtlCol="0">
            <a:spAutoFit/>
          </a:bodyPr>
          <a:lstStyle/>
          <a:p>
            <a:r>
              <a:rPr lang="en-US" dirty="0" smtClean="0"/>
              <a:t>½ of NCBS401A students in F12 enrolled in MATH 235 in W13</a:t>
            </a:r>
            <a:endParaRPr lang="en-US" dirty="0"/>
          </a:p>
        </p:txBody>
      </p:sp>
      <p:pic>
        <p:nvPicPr>
          <p:cNvPr id="65538" name="Picture 2"/>
          <p:cNvPicPr>
            <a:picLocks noGrp="1" noChangeAspect="1" noChangeArrowheads="1"/>
          </p:cNvPicPr>
          <p:nvPr>
            <p:ph idx="1"/>
          </p:nvPr>
        </p:nvPicPr>
        <p:blipFill>
          <a:blip r:embed="rId6" cstate="print"/>
          <a:srcRect/>
          <a:stretch>
            <a:fillRect/>
          </a:stretch>
        </p:blipFill>
        <p:spPr bwMode="auto">
          <a:xfrm>
            <a:off x="2629196" y="3581400"/>
            <a:ext cx="3882066" cy="2594748"/>
          </a:xfrm>
          <a:prstGeom prst="rect">
            <a:avLst/>
          </a:prstGeom>
          <a:noFill/>
          <a:ln w="9525">
            <a:noFill/>
            <a:miter lim="800000"/>
            <a:headEnd/>
            <a:tailEnd/>
          </a:ln>
          <a:effectLst/>
        </p:spPr>
      </p:pic>
      <p:sp>
        <p:nvSpPr>
          <p:cNvPr id="10" name="Action Button: Return 9">
            <a:hlinkClick r:id="rId7" action="ppaction://hlinksldjump" highlightClick="1"/>
          </p:cNvPr>
          <p:cNvSpPr/>
          <p:nvPr/>
        </p:nvSpPr>
        <p:spPr>
          <a:xfrm>
            <a:off x="152400" y="6019800"/>
            <a:ext cx="990600" cy="685800"/>
          </a:xfrm>
          <a:prstGeom prst="actionButtonReturn">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639762"/>
          </a:xfrm>
        </p:spPr>
        <p:txBody>
          <a:bodyPr>
            <a:noAutofit/>
          </a:bodyPr>
          <a:lstStyle/>
          <a:p>
            <a:r>
              <a:rPr lang="en-US" sz="3200" dirty="0" smtClean="0"/>
              <a:t>Fall 2012, Winter 2013 &amp; Spring 2013 English</a:t>
            </a:r>
            <a:endParaRPr lang="en-US" sz="3200" dirty="0"/>
          </a:p>
        </p:txBody>
      </p:sp>
      <p:sp>
        <p:nvSpPr>
          <p:cNvPr id="5" name="Content Placeholder 4"/>
          <p:cNvSpPr>
            <a:spLocks noGrp="1"/>
          </p:cNvSpPr>
          <p:nvPr>
            <p:ph idx="1"/>
          </p:nvPr>
        </p:nvSpPr>
        <p:spPr>
          <a:xfrm>
            <a:off x="457200" y="4618037"/>
            <a:ext cx="8229600" cy="1706563"/>
          </a:xfrm>
        </p:spPr>
        <p:txBody>
          <a:bodyPr>
            <a:normAutofit/>
          </a:bodyPr>
          <a:lstStyle/>
          <a:p>
            <a:pPr>
              <a:buNone/>
            </a:pPr>
            <a:endParaRPr lang="en-US" dirty="0" smtClean="0"/>
          </a:p>
          <a:p>
            <a:endParaRPr lang="en-US" dirty="0" smtClean="0"/>
          </a:p>
        </p:txBody>
      </p:sp>
      <p:pic>
        <p:nvPicPr>
          <p:cNvPr id="8" name="Picture 7" descr="FH Logo-5.jpg"/>
          <p:cNvPicPr>
            <a:picLocks noChangeAspect="1"/>
          </p:cNvPicPr>
          <p:nvPr/>
        </p:nvPicPr>
        <p:blipFill>
          <a:blip r:embed="rId3" cstate="print"/>
          <a:stretch>
            <a:fillRect/>
          </a:stretch>
        </p:blipFill>
        <p:spPr>
          <a:xfrm>
            <a:off x="2853283" y="6278880"/>
            <a:ext cx="3547517" cy="274320"/>
          </a:xfrm>
          <a:prstGeom prst="rect">
            <a:avLst/>
          </a:prstGeom>
        </p:spPr>
      </p:pic>
      <p:sp>
        <p:nvSpPr>
          <p:cNvPr id="11" name="TextBox 10"/>
          <p:cNvSpPr txBox="1"/>
          <p:nvPr/>
        </p:nvSpPr>
        <p:spPr>
          <a:xfrm>
            <a:off x="228600" y="3657600"/>
            <a:ext cx="2590800" cy="1869743"/>
          </a:xfrm>
          <a:prstGeom prst="rect">
            <a:avLst/>
          </a:prstGeom>
          <a:noFill/>
        </p:spPr>
        <p:txBody>
          <a:bodyPr wrap="square" rtlCol="0">
            <a:spAutoFit/>
          </a:bodyPr>
          <a:lstStyle/>
          <a:p>
            <a:r>
              <a:rPr lang="en-US" sz="1050" dirty="0" smtClean="0"/>
              <a:t>Notes:  ENGL242A is a </a:t>
            </a:r>
            <a:r>
              <a:rPr lang="en-US" sz="1050" dirty="0" err="1" smtClean="0"/>
              <a:t>corequisite</a:t>
            </a:r>
            <a:r>
              <a:rPr lang="en-US" sz="1050" dirty="0" smtClean="0"/>
              <a:t> with ENGL1S, and ENGL242B is a </a:t>
            </a:r>
            <a:r>
              <a:rPr lang="en-US" sz="1050" dirty="0" err="1" smtClean="0"/>
              <a:t>corequisite</a:t>
            </a:r>
            <a:r>
              <a:rPr lang="en-US" sz="1050" dirty="0" smtClean="0"/>
              <a:t> with ENGL1T,  so two students are double counted in fall and </a:t>
            </a:r>
          </a:p>
          <a:p>
            <a:r>
              <a:rPr lang="en-US" sz="1050" dirty="0" smtClean="0"/>
              <a:t>three students were double counted in winter. And one student was double counted in spring. Note that out of the 7 students enrolled in ENGL 209 in W13, 3 are repeating the course and out of 9 students enrolled in ENGL 110 in S13, 2 are repeating the course .</a:t>
            </a:r>
            <a:endParaRPr lang="en-US" sz="1050" dirty="0"/>
          </a:p>
        </p:txBody>
      </p:sp>
      <p:pic>
        <p:nvPicPr>
          <p:cNvPr id="12290" name="Picture 2"/>
          <p:cNvPicPr>
            <a:picLocks noChangeAspect="1" noChangeArrowheads="1"/>
          </p:cNvPicPr>
          <p:nvPr/>
        </p:nvPicPr>
        <p:blipFill>
          <a:blip r:embed="rId4" cstate="print"/>
          <a:srcRect/>
          <a:stretch>
            <a:fillRect/>
          </a:stretch>
        </p:blipFill>
        <p:spPr bwMode="auto">
          <a:xfrm>
            <a:off x="304800" y="762000"/>
            <a:ext cx="4114800" cy="2747947"/>
          </a:xfrm>
          <a:prstGeom prst="rect">
            <a:avLst/>
          </a:prstGeom>
          <a:noFill/>
          <a:ln w="9525">
            <a:noFill/>
            <a:miter lim="800000"/>
            <a:headEnd/>
            <a:tailEnd/>
          </a:ln>
          <a:effectLst/>
        </p:spPr>
      </p:pic>
      <p:pic>
        <p:nvPicPr>
          <p:cNvPr id="12291" name="Picture 3"/>
          <p:cNvPicPr>
            <a:picLocks noChangeAspect="1" noChangeArrowheads="1"/>
          </p:cNvPicPr>
          <p:nvPr/>
        </p:nvPicPr>
        <p:blipFill>
          <a:blip r:embed="rId5" cstate="print"/>
          <a:srcRect/>
          <a:stretch>
            <a:fillRect/>
          </a:stretch>
        </p:blipFill>
        <p:spPr bwMode="auto">
          <a:xfrm>
            <a:off x="4648200" y="762000"/>
            <a:ext cx="4114800" cy="2747947"/>
          </a:xfrm>
          <a:prstGeom prst="rect">
            <a:avLst/>
          </a:prstGeom>
          <a:noFill/>
          <a:ln w="9525">
            <a:noFill/>
            <a:miter lim="800000"/>
            <a:headEnd/>
            <a:tailEnd/>
          </a:ln>
          <a:effectLst/>
        </p:spPr>
      </p:pic>
      <p:pic>
        <p:nvPicPr>
          <p:cNvPr id="66562" name="Picture 2"/>
          <p:cNvPicPr>
            <a:picLocks noChangeAspect="1" noChangeArrowheads="1"/>
          </p:cNvPicPr>
          <p:nvPr/>
        </p:nvPicPr>
        <p:blipFill>
          <a:blip r:embed="rId6" cstate="print"/>
          <a:srcRect/>
          <a:stretch>
            <a:fillRect/>
          </a:stretch>
        </p:blipFill>
        <p:spPr bwMode="auto">
          <a:xfrm>
            <a:off x="3048000" y="3505200"/>
            <a:ext cx="4133850" cy="2760668"/>
          </a:xfrm>
          <a:prstGeom prst="rect">
            <a:avLst/>
          </a:prstGeom>
          <a:noFill/>
          <a:ln w="9525">
            <a:noFill/>
            <a:miter lim="800000"/>
            <a:headEnd/>
            <a:tailEnd/>
          </a:ln>
          <a:effectLst/>
        </p:spPr>
      </p:pic>
      <p:sp>
        <p:nvSpPr>
          <p:cNvPr id="9" name="Action Button: Return 8">
            <a:hlinkClick r:id="rId7" action="ppaction://hlinksldjump" highlightClick="1"/>
          </p:cNvPr>
          <p:cNvSpPr/>
          <p:nvPr/>
        </p:nvSpPr>
        <p:spPr>
          <a:xfrm>
            <a:off x="0" y="6096000"/>
            <a:ext cx="914400" cy="762000"/>
          </a:xfrm>
          <a:prstGeom prst="actionButtonReturn">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600" dirty="0" smtClean="0"/>
              <a:t>Summer Bridge Placement Methodology</a:t>
            </a:r>
            <a:endParaRPr lang="en-US" sz="3600" dirty="0"/>
          </a:p>
        </p:txBody>
      </p:sp>
      <p:sp>
        <p:nvSpPr>
          <p:cNvPr id="5" name="Content Placeholder 4"/>
          <p:cNvSpPr>
            <a:spLocks noGrp="1"/>
          </p:cNvSpPr>
          <p:nvPr>
            <p:ph idx="1"/>
          </p:nvPr>
        </p:nvSpPr>
        <p:spPr>
          <a:xfrm>
            <a:off x="533400" y="1371600"/>
            <a:ext cx="8229600" cy="4800600"/>
          </a:xfrm>
        </p:spPr>
        <p:txBody>
          <a:bodyPr>
            <a:normAutofit fontScale="77500" lnSpcReduction="20000"/>
          </a:bodyPr>
          <a:lstStyle/>
          <a:p>
            <a:r>
              <a:rPr lang="en-US" sz="2800" dirty="0" smtClean="0"/>
              <a:t>Summer Bridge Completers with Pre and Post test data (N=44)</a:t>
            </a:r>
          </a:p>
          <a:p>
            <a:pPr lvl="1"/>
            <a:r>
              <a:rPr lang="en-US" dirty="0" smtClean="0"/>
              <a:t>For analysis purposes, two students with “review and retest” placement result either before or after the program were excluded (N=42)</a:t>
            </a:r>
          </a:p>
          <a:p>
            <a:r>
              <a:rPr lang="en-US" sz="2800" dirty="0" smtClean="0"/>
              <a:t>Students’ pre-test placement were based on the date closest to the start of the program to capture the most immediate effect of the program</a:t>
            </a:r>
          </a:p>
          <a:p>
            <a:r>
              <a:rPr lang="en-US" sz="2800" dirty="0" smtClean="0"/>
              <a:t>Students’ post-test placement were taken at the end of the program  (on 7.19.2012)</a:t>
            </a:r>
          </a:p>
          <a:p>
            <a:r>
              <a:rPr lang="en-US" sz="2800" dirty="0" smtClean="0"/>
              <a:t>Placement level increase was calculated as follows:</a:t>
            </a:r>
          </a:p>
          <a:p>
            <a:pPr lvl="1"/>
            <a:r>
              <a:rPr lang="en-US" sz="2400" dirty="0" smtClean="0"/>
              <a:t>Math 10: college level</a:t>
            </a:r>
          </a:p>
          <a:p>
            <a:pPr lvl="1"/>
            <a:r>
              <a:rPr lang="en-US" sz="2400" dirty="0" smtClean="0"/>
              <a:t>Math 105, 108: One level below college</a:t>
            </a:r>
          </a:p>
          <a:p>
            <a:pPr lvl="1"/>
            <a:r>
              <a:rPr lang="en-US" sz="2400" dirty="0" smtClean="0"/>
              <a:t>Math 220: Two levels below college</a:t>
            </a:r>
          </a:p>
          <a:p>
            <a:pPr lvl="1"/>
            <a:r>
              <a:rPr lang="en-US" sz="2400" dirty="0" smtClean="0"/>
              <a:t>Math 230, 235: Three levels below college</a:t>
            </a:r>
          </a:p>
          <a:p>
            <a:pPr lvl="1"/>
            <a:r>
              <a:rPr lang="en-US" sz="2400" dirty="0" smtClean="0"/>
              <a:t>NCBS 401A: Four levels below college</a:t>
            </a:r>
          </a:p>
        </p:txBody>
      </p:sp>
      <p:pic>
        <p:nvPicPr>
          <p:cNvPr id="8" name="Picture 7" descr="FH Logo-5.jpg"/>
          <p:cNvPicPr>
            <a:picLocks noChangeAspect="1"/>
          </p:cNvPicPr>
          <p:nvPr/>
        </p:nvPicPr>
        <p:blipFill>
          <a:blip r:embed="rId3" cstate="print"/>
          <a:stretch>
            <a:fillRect/>
          </a:stretch>
        </p:blipFill>
        <p:spPr>
          <a:xfrm>
            <a:off x="2853283" y="6278880"/>
            <a:ext cx="3547517" cy="27432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Fall 2012 Math Course Success</a:t>
            </a:r>
            <a:endParaRPr lang="en-US" dirty="0"/>
          </a:p>
        </p:txBody>
      </p:sp>
      <p:sp>
        <p:nvSpPr>
          <p:cNvPr id="5" name="Content Placeholder 4"/>
          <p:cNvSpPr>
            <a:spLocks noGrp="1"/>
          </p:cNvSpPr>
          <p:nvPr>
            <p:ph idx="1"/>
          </p:nvPr>
        </p:nvSpPr>
        <p:spPr>
          <a:xfrm>
            <a:off x="457200" y="4191000"/>
            <a:ext cx="8229600" cy="1981200"/>
          </a:xfrm>
        </p:spPr>
        <p:txBody>
          <a:bodyPr>
            <a:noAutofit/>
          </a:bodyPr>
          <a:lstStyle/>
          <a:p>
            <a:r>
              <a:rPr lang="en-US" sz="2400" dirty="0" smtClean="0"/>
              <a:t>Students enrolled in Math 108, 217, 220 and 235 had higher success rates, where over half of students passed the course.</a:t>
            </a:r>
          </a:p>
          <a:p>
            <a:r>
              <a:rPr lang="en-US" sz="2400" dirty="0" smtClean="0"/>
              <a:t>Over half of the students who were not successful in their math course experienced success in their other courses (13 out of 19 students).</a:t>
            </a:r>
          </a:p>
        </p:txBody>
      </p:sp>
      <p:pic>
        <p:nvPicPr>
          <p:cNvPr id="8" name="Picture 7" descr="FH Logo-5.jpg"/>
          <p:cNvPicPr>
            <a:picLocks noChangeAspect="1"/>
          </p:cNvPicPr>
          <p:nvPr/>
        </p:nvPicPr>
        <p:blipFill>
          <a:blip r:embed="rId3" cstate="print"/>
          <a:stretch>
            <a:fillRect/>
          </a:stretch>
        </p:blipFill>
        <p:spPr>
          <a:xfrm>
            <a:off x="2853283" y="6278880"/>
            <a:ext cx="3547517" cy="274320"/>
          </a:xfrm>
          <a:prstGeom prst="rect">
            <a:avLst/>
          </a:prstGeom>
        </p:spPr>
      </p:pic>
      <p:pic>
        <p:nvPicPr>
          <p:cNvPr id="18434" name="Picture 2"/>
          <p:cNvPicPr>
            <a:picLocks noChangeAspect="1" noChangeArrowheads="1"/>
          </p:cNvPicPr>
          <p:nvPr/>
        </p:nvPicPr>
        <p:blipFill>
          <a:blip r:embed="rId4" cstate="print"/>
          <a:srcRect/>
          <a:stretch>
            <a:fillRect/>
          </a:stretch>
        </p:blipFill>
        <p:spPr bwMode="auto">
          <a:xfrm>
            <a:off x="914400" y="1295400"/>
            <a:ext cx="7315200" cy="2888289"/>
          </a:xfrm>
          <a:prstGeom prst="rect">
            <a:avLst/>
          </a:prstGeom>
          <a:noFill/>
          <a:ln w="9525">
            <a:noFill/>
            <a:miter lim="800000"/>
            <a:headEnd/>
            <a:tailEnd/>
          </a:ln>
          <a:effectLst/>
        </p:spPr>
      </p:pic>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Overview</a:t>
            </a:r>
            <a:endParaRPr lang="en-US" dirty="0"/>
          </a:p>
        </p:txBody>
      </p:sp>
      <p:sp>
        <p:nvSpPr>
          <p:cNvPr id="5" name="Content Placeholder 4"/>
          <p:cNvSpPr>
            <a:spLocks noGrp="1"/>
          </p:cNvSpPr>
          <p:nvPr>
            <p:ph idx="1"/>
          </p:nvPr>
        </p:nvSpPr>
        <p:spPr/>
        <p:txBody>
          <a:bodyPr>
            <a:normAutofit/>
          </a:bodyPr>
          <a:lstStyle/>
          <a:p>
            <a:r>
              <a:rPr lang="en-US" dirty="0" smtClean="0"/>
              <a:t>Two week summer program: July 9-19, 2012</a:t>
            </a:r>
          </a:p>
          <a:p>
            <a:pPr lvl="1"/>
            <a:r>
              <a:rPr lang="en-US" dirty="0" smtClean="0"/>
              <a:t>Emphasis on Math</a:t>
            </a:r>
          </a:p>
          <a:p>
            <a:pPr lvl="1"/>
            <a:r>
              <a:rPr lang="en-US" dirty="0" smtClean="0"/>
              <a:t>Goal: provide a refresher course to help boost math placement</a:t>
            </a:r>
          </a:p>
          <a:p>
            <a:pPr lvl="1"/>
            <a:r>
              <a:rPr lang="en-US" dirty="0" smtClean="0"/>
              <a:t>Coupled with Counseling 50</a:t>
            </a:r>
          </a:p>
          <a:p>
            <a:r>
              <a:rPr lang="en-US" dirty="0" smtClean="0"/>
              <a:t>73 students began program</a:t>
            </a:r>
          </a:p>
          <a:p>
            <a:r>
              <a:rPr lang="en-US" dirty="0" smtClean="0"/>
              <a:t>66 completed program</a:t>
            </a:r>
          </a:p>
        </p:txBody>
      </p:sp>
      <p:pic>
        <p:nvPicPr>
          <p:cNvPr id="8" name="Picture 7" descr="FH Logo-5.jpg"/>
          <p:cNvPicPr>
            <a:picLocks noChangeAspect="1"/>
          </p:cNvPicPr>
          <p:nvPr/>
        </p:nvPicPr>
        <p:blipFill>
          <a:blip r:embed="rId3" cstate="print"/>
          <a:stretch>
            <a:fillRect/>
          </a:stretch>
        </p:blipFill>
        <p:spPr>
          <a:xfrm>
            <a:off x="2853283" y="6278880"/>
            <a:ext cx="3547517" cy="27432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914400"/>
          </a:xfrm>
        </p:spPr>
        <p:txBody>
          <a:bodyPr>
            <a:noAutofit/>
          </a:bodyPr>
          <a:lstStyle/>
          <a:p>
            <a:r>
              <a:rPr lang="en-US" sz="2800" dirty="0" smtClean="0"/>
              <a:t>Fall 2012, Winter 2013 and Spring 2013 Enrollment</a:t>
            </a:r>
            <a:endParaRPr lang="en-US" sz="2800" dirty="0"/>
          </a:p>
        </p:txBody>
      </p:sp>
      <p:cxnSp>
        <p:nvCxnSpPr>
          <p:cNvPr id="4" name="Straight Arrow Connector 3"/>
          <p:cNvCxnSpPr/>
          <p:nvPr/>
        </p:nvCxnSpPr>
        <p:spPr>
          <a:xfrm flipV="1">
            <a:off x="147516" y="5562600"/>
            <a:ext cx="8996484" cy="76200"/>
          </a:xfrm>
          <a:prstGeom prst="straightConnector1">
            <a:avLst/>
          </a:prstGeom>
          <a:ln w="57150">
            <a:tailEnd type="arrow"/>
          </a:ln>
          <a:scene3d>
            <a:camera prst="orthographicFront"/>
            <a:lightRig rig="threePt" dir="t"/>
          </a:scene3d>
          <a:sp3d>
            <a:bevelT prst="angle"/>
          </a:sp3d>
        </p:spPr>
        <p:style>
          <a:lnRef idx="1">
            <a:schemeClr val="accent1"/>
          </a:lnRef>
          <a:fillRef idx="0">
            <a:schemeClr val="accent1"/>
          </a:fillRef>
          <a:effectRef idx="0">
            <a:schemeClr val="accent1"/>
          </a:effectRef>
          <a:fontRef idx="minor">
            <a:schemeClr val="tx1"/>
          </a:fontRef>
        </p:style>
      </p:cxnSp>
      <p:sp>
        <p:nvSpPr>
          <p:cNvPr id="5" name="Right Arrow 4"/>
          <p:cNvSpPr/>
          <p:nvPr/>
        </p:nvSpPr>
        <p:spPr>
          <a:xfrm rot="16200000">
            <a:off x="647700" y="5242560"/>
            <a:ext cx="914400" cy="1752600"/>
          </a:xfrm>
          <a:prstGeom prst="rightArrow">
            <a:avLst>
              <a:gd name="adj1" fmla="val 61429"/>
              <a:gd name="adj2" fmla="val 25556"/>
            </a:avLst>
          </a:prstGeom>
          <a:effectLst>
            <a:outerShdw blurRad="40000" dist="20000" dir="5400000" rotWithShape="0">
              <a:srgbClr val="000000">
                <a:alpha val="38000"/>
              </a:srgbClr>
            </a:outerShdw>
            <a:reflection blurRad="6350" stA="52000" endA="300" endPos="35000" dir="5400000" sy="-100000" algn="bl" rotWithShape="0"/>
          </a:effectLst>
        </p:spPr>
        <p:style>
          <a:lnRef idx="1">
            <a:schemeClr val="accent4"/>
          </a:lnRef>
          <a:fillRef idx="2">
            <a:schemeClr val="accent4"/>
          </a:fillRef>
          <a:effectRef idx="1">
            <a:schemeClr val="accent4"/>
          </a:effectRef>
          <a:fontRef idx="minor">
            <a:schemeClr val="dk1"/>
          </a:fontRef>
        </p:style>
        <p:txBody>
          <a:bodyPr lIns="0" tIns="0" rIns="0" bIns="0" rtlCol="0" anchor="ctr">
            <a:scene3d>
              <a:camera prst="orthographicFront">
                <a:rot lat="0" lon="0" rev="16200000"/>
              </a:camera>
              <a:lightRig rig="threePt" dir="t"/>
            </a:scene3d>
          </a:bodyPr>
          <a:lstStyle/>
          <a:p>
            <a:pPr algn="ctr"/>
            <a:r>
              <a:rPr lang="en-US" sz="1600" dirty="0" smtClean="0"/>
              <a:t>Fall</a:t>
            </a:r>
          </a:p>
          <a:p>
            <a:pPr algn="ctr"/>
            <a:r>
              <a:rPr lang="en-US" sz="1600" dirty="0" smtClean="0"/>
              <a:t>2012</a:t>
            </a:r>
            <a:endParaRPr lang="en-US" sz="1600" dirty="0"/>
          </a:p>
        </p:txBody>
      </p:sp>
      <p:sp>
        <p:nvSpPr>
          <p:cNvPr id="6" name="Right Arrow 5"/>
          <p:cNvSpPr/>
          <p:nvPr/>
        </p:nvSpPr>
        <p:spPr>
          <a:xfrm rot="16200000">
            <a:off x="4381500" y="5265420"/>
            <a:ext cx="914400" cy="1600200"/>
          </a:xfrm>
          <a:prstGeom prst="rightArrow">
            <a:avLst>
              <a:gd name="adj1" fmla="val 61429"/>
              <a:gd name="adj2" fmla="val 25556"/>
            </a:avLst>
          </a:prstGeom>
          <a:effectLst>
            <a:outerShdw blurRad="40000" dist="20000" dir="5400000" rotWithShape="0">
              <a:srgbClr val="000000">
                <a:alpha val="38000"/>
              </a:srgbClr>
            </a:outerShdw>
            <a:reflection blurRad="6350" stA="52000" endA="300" endPos="35000" dir="5400000" sy="-100000" algn="bl" rotWithShape="0"/>
          </a:effectLst>
        </p:spPr>
        <p:style>
          <a:lnRef idx="1">
            <a:schemeClr val="dk1"/>
          </a:lnRef>
          <a:fillRef idx="2">
            <a:schemeClr val="dk1"/>
          </a:fillRef>
          <a:effectRef idx="1">
            <a:schemeClr val="dk1"/>
          </a:effectRef>
          <a:fontRef idx="minor">
            <a:schemeClr val="dk1"/>
          </a:fontRef>
        </p:style>
        <p:txBody>
          <a:bodyPr lIns="0" tIns="0" rIns="0" bIns="0" rtlCol="0" anchor="ctr">
            <a:scene3d>
              <a:camera prst="orthographicFront">
                <a:rot lat="0" lon="0" rev="16200000"/>
              </a:camera>
              <a:lightRig rig="threePt" dir="t"/>
            </a:scene3d>
          </a:bodyPr>
          <a:lstStyle/>
          <a:p>
            <a:pPr algn="ctr"/>
            <a:r>
              <a:rPr lang="en-US" sz="1600" dirty="0" smtClean="0"/>
              <a:t>Winter</a:t>
            </a:r>
          </a:p>
          <a:p>
            <a:pPr algn="ctr"/>
            <a:r>
              <a:rPr lang="en-US" sz="1600" dirty="0" smtClean="0"/>
              <a:t>2013</a:t>
            </a:r>
            <a:endParaRPr lang="en-US" sz="1600" dirty="0"/>
          </a:p>
        </p:txBody>
      </p:sp>
      <p:sp>
        <p:nvSpPr>
          <p:cNvPr id="7" name="Rectangle 6"/>
          <p:cNvSpPr/>
          <p:nvPr/>
        </p:nvSpPr>
        <p:spPr>
          <a:xfrm>
            <a:off x="304800" y="1772920"/>
            <a:ext cx="1600200" cy="38100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smtClean="0"/>
              <a:t>66 enrolled</a:t>
            </a:r>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a:p>
        </p:txBody>
      </p:sp>
      <p:sp>
        <p:nvSpPr>
          <p:cNvPr id="9" name="Rectangle 8"/>
          <p:cNvSpPr/>
          <p:nvPr/>
        </p:nvSpPr>
        <p:spPr>
          <a:xfrm>
            <a:off x="304800" y="2514600"/>
            <a:ext cx="1600200" cy="3068320"/>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1600" dirty="0" smtClean="0"/>
              <a:t>61 completed Summer Bridge</a:t>
            </a:r>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a:p>
        </p:txBody>
      </p:sp>
      <p:sp>
        <p:nvSpPr>
          <p:cNvPr id="10" name="Rectangle 9"/>
          <p:cNvSpPr/>
          <p:nvPr/>
        </p:nvSpPr>
        <p:spPr>
          <a:xfrm>
            <a:off x="304800" y="3352800"/>
            <a:ext cx="1600200" cy="223012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dirty="0" smtClean="0"/>
          </a:p>
          <a:p>
            <a:pPr algn="ctr"/>
            <a:r>
              <a:rPr lang="en-US" dirty="0" smtClean="0"/>
              <a:t>42 enrolled in Math</a:t>
            </a:r>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a:p>
        </p:txBody>
      </p:sp>
      <p:sp>
        <p:nvSpPr>
          <p:cNvPr id="11" name="Rectangle 10"/>
          <p:cNvSpPr/>
          <p:nvPr/>
        </p:nvSpPr>
        <p:spPr>
          <a:xfrm>
            <a:off x="304800" y="4953000"/>
            <a:ext cx="1600200" cy="62992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1400" dirty="0" smtClean="0"/>
              <a:t>6 Fall only </a:t>
            </a:r>
          </a:p>
          <a:p>
            <a:pPr algn="ctr"/>
            <a:r>
              <a:rPr lang="en-US" sz="1400" dirty="0" smtClean="0"/>
              <a:t>3 with Math, </a:t>
            </a:r>
          </a:p>
          <a:p>
            <a:pPr algn="ctr"/>
            <a:r>
              <a:rPr lang="en-US" sz="1400" dirty="0" smtClean="0"/>
              <a:t>3 without Math</a:t>
            </a:r>
          </a:p>
        </p:txBody>
      </p:sp>
      <p:sp>
        <p:nvSpPr>
          <p:cNvPr id="12" name="Rectangle 11"/>
          <p:cNvSpPr/>
          <p:nvPr/>
        </p:nvSpPr>
        <p:spPr>
          <a:xfrm>
            <a:off x="3810000" y="2209800"/>
            <a:ext cx="1600200" cy="33528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smtClean="0"/>
              <a:t>61 enrolled</a:t>
            </a:r>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a:p>
        </p:txBody>
      </p:sp>
      <p:sp>
        <p:nvSpPr>
          <p:cNvPr id="13" name="Rectangle 12"/>
          <p:cNvSpPr/>
          <p:nvPr/>
        </p:nvSpPr>
        <p:spPr>
          <a:xfrm>
            <a:off x="3810000" y="2971800"/>
            <a:ext cx="1600200" cy="2590800"/>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1600" dirty="0" smtClean="0"/>
              <a:t>56 completed Summer Bridge</a:t>
            </a:r>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a:p>
        </p:txBody>
      </p:sp>
      <p:sp>
        <p:nvSpPr>
          <p:cNvPr id="14" name="Rectangle 13"/>
          <p:cNvSpPr/>
          <p:nvPr/>
        </p:nvSpPr>
        <p:spPr>
          <a:xfrm>
            <a:off x="3810000" y="3886200"/>
            <a:ext cx="1600200" cy="16764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dirty="0" smtClean="0"/>
          </a:p>
          <a:p>
            <a:pPr algn="ctr"/>
            <a:r>
              <a:rPr lang="en-US" dirty="0" smtClean="0"/>
              <a:t>34 enrolled in Math</a:t>
            </a:r>
          </a:p>
          <a:p>
            <a:pPr algn="ctr"/>
            <a:endParaRPr lang="en-US" dirty="0" smtClean="0"/>
          </a:p>
          <a:p>
            <a:pPr algn="ctr"/>
            <a:endParaRPr lang="en-US" dirty="0" smtClean="0"/>
          </a:p>
          <a:p>
            <a:pPr algn="ctr"/>
            <a:endParaRPr lang="en-US" dirty="0" smtClean="0"/>
          </a:p>
          <a:p>
            <a:pPr algn="ctr"/>
            <a:endParaRPr lang="en-US" dirty="0"/>
          </a:p>
        </p:txBody>
      </p:sp>
      <p:sp>
        <p:nvSpPr>
          <p:cNvPr id="15" name="Rectangle 14"/>
          <p:cNvSpPr/>
          <p:nvPr/>
        </p:nvSpPr>
        <p:spPr>
          <a:xfrm>
            <a:off x="3810000" y="3581400"/>
            <a:ext cx="1600200" cy="3048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1400" dirty="0" smtClean="0"/>
              <a:t>1 Winter only</a:t>
            </a:r>
          </a:p>
        </p:txBody>
      </p:sp>
      <p:sp>
        <p:nvSpPr>
          <p:cNvPr id="16" name="TextBox 15"/>
          <p:cNvSpPr txBox="1"/>
          <p:nvPr/>
        </p:nvSpPr>
        <p:spPr>
          <a:xfrm>
            <a:off x="1900116" y="4953000"/>
            <a:ext cx="1909884" cy="646331"/>
          </a:xfrm>
          <a:prstGeom prst="rect">
            <a:avLst/>
          </a:prstGeom>
          <a:noFill/>
        </p:spPr>
        <p:txBody>
          <a:bodyPr wrap="square" rtlCol="0">
            <a:spAutoFit/>
          </a:bodyPr>
          <a:lstStyle/>
          <a:p>
            <a:r>
              <a:rPr lang="en-US" sz="1200" dirty="0" smtClean="0"/>
              <a:t>The three who enrolled in math were unsuccessful (10, 220, 235)</a:t>
            </a:r>
            <a:endParaRPr lang="en-US" sz="1200" dirty="0"/>
          </a:p>
        </p:txBody>
      </p:sp>
      <p:sp>
        <p:nvSpPr>
          <p:cNvPr id="17" name="TextBox 16"/>
          <p:cNvSpPr txBox="1"/>
          <p:nvPr/>
        </p:nvSpPr>
        <p:spPr>
          <a:xfrm>
            <a:off x="5410200" y="3352800"/>
            <a:ext cx="1752600" cy="646331"/>
          </a:xfrm>
          <a:prstGeom prst="rect">
            <a:avLst/>
          </a:prstGeom>
          <a:noFill/>
        </p:spPr>
        <p:txBody>
          <a:bodyPr wrap="square" rtlCol="0">
            <a:spAutoFit/>
          </a:bodyPr>
          <a:lstStyle/>
          <a:p>
            <a:r>
              <a:rPr lang="en-US" sz="1200" dirty="0" err="1" smtClean="0"/>
              <a:t>Enr</a:t>
            </a:r>
            <a:r>
              <a:rPr lang="en-US" sz="1200" dirty="0" smtClean="0"/>
              <a:t>. In Eng 209, no math</a:t>
            </a:r>
          </a:p>
          <a:p>
            <a:r>
              <a:rPr lang="en-US" sz="1200" dirty="0" smtClean="0"/>
              <a:t>Math placement: NCBS 401A</a:t>
            </a:r>
            <a:endParaRPr lang="en-US" sz="1200" dirty="0"/>
          </a:p>
        </p:txBody>
      </p:sp>
      <p:grpSp>
        <p:nvGrpSpPr>
          <p:cNvPr id="3" name="Group 21"/>
          <p:cNvGrpSpPr/>
          <p:nvPr/>
        </p:nvGrpSpPr>
        <p:grpSpPr>
          <a:xfrm>
            <a:off x="1900117" y="2554069"/>
            <a:ext cx="1908298" cy="609600"/>
            <a:chOff x="2438400" y="2971800"/>
            <a:chExt cx="2590800" cy="609600"/>
          </a:xfrm>
        </p:grpSpPr>
        <p:cxnSp>
          <p:nvCxnSpPr>
            <p:cNvPr id="20" name="Straight Arrow Connector 19"/>
            <p:cNvCxnSpPr/>
            <p:nvPr/>
          </p:nvCxnSpPr>
          <p:spPr>
            <a:xfrm>
              <a:off x="2438400" y="3581400"/>
              <a:ext cx="2590800" cy="0"/>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2667000" y="2971800"/>
              <a:ext cx="2291501" cy="523220"/>
            </a:xfrm>
            <a:prstGeom prst="rect">
              <a:avLst/>
            </a:prstGeom>
            <a:noFill/>
          </p:spPr>
          <p:txBody>
            <a:bodyPr wrap="none" rtlCol="0">
              <a:spAutoFit/>
            </a:bodyPr>
            <a:lstStyle/>
            <a:p>
              <a:r>
                <a:rPr lang="en-US" sz="1400" dirty="0" smtClean="0"/>
                <a:t>55 students enrolled </a:t>
              </a:r>
            </a:p>
            <a:p>
              <a:r>
                <a:rPr lang="en-US" sz="1400" dirty="0" smtClean="0"/>
                <a:t>in fall and winter</a:t>
              </a:r>
              <a:endParaRPr lang="en-US" sz="1400" dirty="0"/>
            </a:p>
          </p:txBody>
        </p:sp>
      </p:grpSp>
      <p:grpSp>
        <p:nvGrpSpPr>
          <p:cNvPr id="8" name="Group 22"/>
          <p:cNvGrpSpPr/>
          <p:nvPr/>
        </p:nvGrpSpPr>
        <p:grpSpPr>
          <a:xfrm>
            <a:off x="1828800" y="4230469"/>
            <a:ext cx="2031325" cy="570131"/>
            <a:chOff x="2341576" y="2971800"/>
            <a:chExt cx="2757829" cy="570131"/>
          </a:xfrm>
        </p:grpSpPr>
        <p:cxnSp>
          <p:nvCxnSpPr>
            <p:cNvPr id="24" name="Straight Arrow Connector 23"/>
            <p:cNvCxnSpPr/>
            <p:nvPr/>
          </p:nvCxnSpPr>
          <p:spPr>
            <a:xfrm>
              <a:off x="2438400" y="3541931"/>
              <a:ext cx="2590800" cy="0"/>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2341576" y="2971800"/>
              <a:ext cx="2757829" cy="523220"/>
            </a:xfrm>
            <a:prstGeom prst="rect">
              <a:avLst/>
            </a:prstGeom>
            <a:noFill/>
          </p:spPr>
          <p:txBody>
            <a:bodyPr wrap="none" rtlCol="0">
              <a:spAutoFit/>
            </a:bodyPr>
            <a:lstStyle/>
            <a:p>
              <a:r>
                <a:rPr lang="en-US" sz="1400" dirty="0" smtClean="0"/>
                <a:t>27 students enrolled </a:t>
              </a:r>
            </a:p>
            <a:p>
              <a:r>
                <a:rPr lang="en-US" sz="1400" dirty="0" smtClean="0"/>
                <a:t>in Math in fall and winter</a:t>
              </a:r>
              <a:endParaRPr lang="en-US" sz="1400" dirty="0"/>
            </a:p>
          </p:txBody>
        </p:sp>
      </p:grpSp>
      <p:grpSp>
        <p:nvGrpSpPr>
          <p:cNvPr id="18" name="Group 26"/>
          <p:cNvGrpSpPr/>
          <p:nvPr/>
        </p:nvGrpSpPr>
        <p:grpSpPr>
          <a:xfrm>
            <a:off x="1900116" y="1295400"/>
            <a:ext cx="2531462" cy="1066800"/>
            <a:chOff x="2362200" y="2855893"/>
            <a:chExt cx="3436840" cy="1066800"/>
          </a:xfrm>
        </p:grpSpPr>
        <p:cxnSp>
          <p:nvCxnSpPr>
            <p:cNvPr id="28" name="Straight Arrow Connector 27"/>
            <p:cNvCxnSpPr/>
            <p:nvPr/>
          </p:nvCxnSpPr>
          <p:spPr>
            <a:xfrm>
              <a:off x="2362200" y="3922693"/>
              <a:ext cx="2590800" cy="0"/>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2362200" y="2855893"/>
              <a:ext cx="3436840" cy="830997"/>
            </a:xfrm>
            <a:prstGeom prst="rect">
              <a:avLst/>
            </a:prstGeom>
            <a:noFill/>
          </p:spPr>
          <p:txBody>
            <a:bodyPr wrap="none" rtlCol="0">
              <a:spAutoFit/>
            </a:bodyPr>
            <a:lstStyle/>
            <a:p>
              <a:r>
                <a:rPr lang="en-US" sz="1200" dirty="0" smtClean="0"/>
                <a:t>5 non-completers enrolled in </a:t>
              </a:r>
            </a:p>
            <a:p>
              <a:r>
                <a:rPr lang="en-US" sz="1200" dirty="0" smtClean="0"/>
                <a:t>fall and winter (same students), </a:t>
              </a:r>
            </a:p>
            <a:p>
              <a:r>
                <a:rPr lang="en-US" sz="1200" dirty="0" smtClean="0"/>
                <a:t>No math. One enrolled &amp; successfully </a:t>
              </a:r>
            </a:p>
            <a:p>
              <a:r>
                <a:rPr lang="en-US" sz="1200" dirty="0" smtClean="0"/>
                <a:t>Passed English 1A in fall</a:t>
              </a:r>
              <a:endParaRPr lang="en-US" sz="1200" dirty="0"/>
            </a:p>
          </p:txBody>
        </p:sp>
      </p:grpSp>
      <p:sp>
        <p:nvSpPr>
          <p:cNvPr id="26" name="Rectangle 25"/>
          <p:cNvSpPr/>
          <p:nvPr/>
        </p:nvSpPr>
        <p:spPr>
          <a:xfrm>
            <a:off x="7162800" y="2209800"/>
            <a:ext cx="1600200" cy="33528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smtClean="0"/>
              <a:t>59 enrolled</a:t>
            </a:r>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a:p>
        </p:txBody>
      </p:sp>
      <p:sp>
        <p:nvSpPr>
          <p:cNvPr id="30" name="Rectangle 29"/>
          <p:cNvSpPr/>
          <p:nvPr/>
        </p:nvSpPr>
        <p:spPr>
          <a:xfrm>
            <a:off x="7162800" y="2971800"/>
            <a:ext cx="1600200" cy="2590800"/>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1600" dirty="0" smtClean="0"/>
              <a:t>56 completed Summer Bridge</a:t>
            </a:r>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a:p>
        </p:txBody>
      </p:sp>
      <p:sp>
        <p:nvSpPr>
          <p:cNvPr id="31" name="Rectangle 30"/>
          <p:cNvSpPr/>
          <p:nvPr/>
        </p:nvSpPr>
        <p:spPr>
          <a:xfrm>
            <a:off x="7162800" y="4316380"/>
            <a:ext cx="1600200" cy="124622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dirty="0" smtClean="0"/>
          </a:p>
          <a:p>
            <a:pPr algn="ctr"/>
            <a:endParaRPr lang="en-US" dirty="0" smtClean="0"/>
          </a:p>
          <a:p>
            <a:pPr algn="ctr"/>
            <a:r>
              <a:rPr lang="en-US" dirty="0" smtClean="0"/>
              <a:t>21 enrolled in Math</a:t>
            </a:r>
          </a:p>
          <a:p>
            <a:pPr algn="ctr"/>
            <a:endParaRPr lang="en-US" dirty="0" smtClean="0"/>
          </a:p>
          <a:p>
            <a:pPr algn="ctr"/>
            <a:endParaRPr lang="en-US" dirty="0" smtClean="0"/>
          </a:p>
          <a:p>
            <a:pPr algn="ctr"/>
            <a:endParaRPr lang="en-US" dirty="0" smtClean="0"/>
          </a:p>
          <a:p>
            <a:pPr algn="ctr"/>
            <a:endParaRPr lang="en-US" dirty="0"/>
          </a:p>
        </p:txBody>
      </p:sp>
      <p:sp>
        <p:nvSpPr>
          <p:cNvPr id="32" name="Rectangle 31"/>
          <p:cNvSpPr/>
          <p:nvPr/>
        </p:nvSpPr>
        <p:spPr>
          <a:xfrm>
            <a:off x="7162800" y="4011580"/>
            <a:ext cx="1600200" cy="3048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1400" dirty="0" smtClean="0"/>
              <a:t>1 Spring only*</a:t>
            </a:r>
          </a:p>
        </p:txBody>
      </p:sp>
      <p:sp>
        <p:nvSpPr>
          <p:cNvPr id="33" name="Right Arrow 32"/>
          <p:cNvSpPr/>
          <p:nvPr/>
        </p:nvSpPr>
        <p:spPr>
          <a:xfrm rot="16200000">
            <a:off x="7505700" y="5260231"/>
            <a:ext cx="914400" cy="1600200"/>
          </a:xfrm>
          <a:prstGeom prst="rightArrow">
            <a:avLst>
              <a:gd name="adj1" fmla="val 61429"/>
              <a:gd name="adj2" fmla="val 25556"/>
            </a:avLst>
          </a:prstGeom>
          <a:effectLst>
            <a:outerShdw blurRad="40000" dist="20000" dir="5400000" rotWithShape="0">
              <a:srgbClr val="000000">
                <a:alpha val="38000"/>
              </a:srgbClr>
            </a:outerShdw>
            <a:reflection blurRad="6350" stA="52000" endA="300" endPos="35000" dir="5400000" sy="-100000" algn="bl" rotWithShape="0"/>
          </a:effectLst>
        </p:spPr>
        <p:style>
          <a:lnRef idx="1">
            <a:schemeClr val="accent1"/>
          </a:lnRef>
          <a:fillRef idx="2">
            <a:schemeClr val="accent1"/>
          </a:fillRef>
          <a:effectRef idx="1">
            <a:schemeClr val="accent1"/>
          </a:effectRef>
          <a:fontRef idx="minor">
            <a:schemeClr val="dk1"/>
          </a:fontRef>
        </p:style>
        <p:txBody>
          <a:bodyPr lIns="0" tIns="0" rIns="0" bIns="0" rtlCol="0" anchor="ctr">
            <a:scene3d>
              <a:camera prst="orthographicFront">
                <a:rot lat="0" lon="0" rev="16200000"/>
              </a:camera>
              <a:lightRig rig="threePt" dir="t"/>
            </a:scene3d>
          </a:bodyPr>
          <a:lstStyle/>
          <a:p>
            <a:pPr algn="ctr"/>
            <a:r>
              <a:rPr lang="en-US" sz="1600" dirty="0" smtClean="0"/>
              <a:t>Spring</a:t>
            </a:r>
          </a:p>
          <a:p>
            <a:pPr algn="ctr"/>
            <a:r>
              <a:rPr lang="en-US" sz="1600" dirty="0" smtClean="0"/>
              <a:t>2013</a:t>
            </a:r>
            <a:endParaRPr lang="en-US" sz="1600" dirty="0"/>
          </a:p>
        </p:txBody>
      </p:sp>
      <p:sp>
        <p:nvSpPr>
          <p:cNvPr id="34" name="Rectangle 33"/>
          <p:cNvSpPr/>
          <p:nvPr/>
        </p:nvSpPr>
        <p:spPr>
          <a:xfrm>
            <a:off x="7162800" y="2670460"/>
            <a:ext cx="1600200" cy="304800"/>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1400" dirty="0" smtClean="0"/>
              <a:t>1 enrolled in Math</a:t>
            </a:r>
          </a:p>
        </p:txBody>
      </p:sp>
      <p:sp>
        <p:nvSpPr>
          <p:cNvPr id="35" name="TextBox 34"/>
          <p:cNvSpPr txBox="1"/>
          <p:nvPr/>
        </p:nvSpPr>
        <p:spPr>
          <a:xfrm>
            <a:off x="6934200" y="6477000"/>
            <a:ext cx="2133600" cy="415498"/>
          </a:xfrm>
          <a:prstGeom prst="rect">
            <a:avLst/>
          </a:prstGeom>
          <a:noFill/>
        </p:spPr>
        <p:txBody>
          <a:bodyPr wrap="square" rtlCol="0">
            <a:spAutoFit/>
          </a:bodyPr>
          <a:lstStyle/>
          <a:p>
            <a:pPr>
              <a:buFont typeface="Arial" charset="0"/>
              <a:buChar char="•"/>
            </a:pPr>
            <a:r>
              <a:rPr lang="en-US" sz="1050" dirty="0" smtClean="0"/>
              <a:t> No enrollment in fall and winter; taking English 1A</a:t>
            </a:r>
          </a:p>
        </p:txBody>
      </p:sp>
      <p:grpSp>
        <p:nvGrpSpPr>
          <p:cNvPr id="19" name="Group 22"/>
          <p:cNvGrpSpPr/>
          <p:nvPr/>
        </p:nvGrpSpPr>
        <p:grpSpPr>
          <a:xfrm>
            <a:off x="5399884" y="4191000"/>
            <a:ext cx="1762917" cy="646331"/>
            <a:chOff x="2438400" y="2971800"/>
            <a:chExt cx="2590800" cy="646331"/>
          </a:xfrm>
        </p:grpSpPr>
        <p:cxnSp>
          <p:nvCxnSpPr>
            <p:cNvPr id="37" name="Straight Arrow Connector 36"/>
            <p:cNvCxnSpPr/>
            <p:nvPr/>
          </p:nvCxnSpPr>
          <p:spPr>
            <a:xfrm>
              <a:off x="2438400" y="3581400"/>
              <a:ext cx="2590800" cy="0"/>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2453560" y="2971800"/>
              <a:ext cx="2492632" cy="646331"/>
            </a:xfrm>
            <a:prstGeom prst="rect">
              <a:avLst/>
            </a:prstGeom>
            <a:noFill/>
          </p:spPr>
          <p:txBody>
            <a:bodyPr wrap="square" rtlCol="0">
              <a:spAutoFit/>
            </a:bodyPr>
            <a:lstStyle/>
            <a:p>
              <a:r>
                <a:rPr lang="en-US" sz="1200" dirty="0" smtClean="0"/>
                <a:t>13 students enrolled </a:t>
              </a:r>
            </a:p>
            <a:p>
              <a:r>
                <a:rPr lang="en-US" sz="1200" dirty="0" smtClean="0"/>
                <a:t>in Math in winter and spring</a:t>
              </a:r>
              <a:endParaRPr lang="en-US" sz="1200" dirty="0"/>
            </a:p>
          </p:txBody>
        </p:sp>
      </p:grpSp>
      <p:grpSp>
        <p:nvGrpSpPr>
          <p:cNvPr id="22" name="Group 26"/>
          <p:cNvGrpSpPr/>
          <p:nvPr/>
        </p:nvGrpSpPr>
        <p:grpSpPr>
          <a:xfrm>
            <a:off x="4648200" y="1295400"/>
            <a:ext cx="4518259" cy="1066800"/>
            <a:chOff x="1534576" y="2855893"/>
            <a:chExt cx="6134218" cy="1066800"/>
          </a:xfrm>
        </p:grpSpPr>
        <p:cxnSp>
          <p:nvCxnSpPr>
            <p:cNvPr id="41" name="Straight Arrow Connector 40"/>
            <p:cNvCxnSpPr/>
            <p:nvPr/>
          </p:nvCxnSpPr>
          <p:spPr>
            <a:xfrm>
              <a:off x="2569106" y="3922693"/>
              <a:ext cx="2379419" cy="0"/>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1534576" y="2855893"/>
              <a:ext cx="6134218" cy="830997"/>
            </a:xfrm>
            <a:prstGeom prst="rect">
              <a:avLst/>
            </a:prstGeom>
            <a:noFill/>
          </p:spPr>
          <p:txBody>
            <a:bodyPr wrap="none" rtlCol="0">
              <a:spAutoFit/>
            </a:bodyPr>
            <a:lstStyle/>
            <a:p>
              <a:r>
                <a:rPr lang="en-US" sz="1200" dirty="0" smtClean="0"/>
                <a:t>3 non-completers enrolled in spring (also enrolled in fall and winter): </a:t>
              </a:r>
            </a:p>
            <a:p>
              <a:r>
                <a:rPr lang="en-US" sz="1200" dirty="0" smtClean="0"/>
                <a:t>One is taking Math 220 in spring (no Math in fall/winter)</a:t>
              </a:r>
            </a:p>
            <a:p>
              <a:r>
                <a:rPr lang="en-US" sz="1200" dirty="0" smtClean="0"/>
                <a:t>One enrolled in fall, winter, spring (no math)</a:t>
              </a:r>
            </a:p>
            <a:p>
              <a:r>
                <a:rPr lang="en-US" sz="1200" dirty="0" smtClean="0"/>
                <a:t>One same student who took 1A in fall (no Math in winter/spring)</a:t>
              </a:r>
            </a:p>
          </p:txBody>
        </p:sp>
      </p:grpSp>
      <p:grpSp>
        <p:nvGrpSpPr>
          <p:cNvPr id="23" name="Group 21"/>
          <p:cNvGrpSpPr/>
          <p:nvPr/>
        </p:nvGrpSpPr>
        <p:grpSpPr>
          <a:xfrm>
            <a:off x="5410200" y="2501090"/>
            <a:ext cx="1816121" cy="670560"/>
            <a:chOff x="2645306" y="2971800"/>
            <a:chExt cx="2465656" cy="609600"/>
          </a:xfrm>
        </p:grpSpPr>
        <p:cxnSp>
          <p:nvCxnSpPr>
            <p:cNvPr id="44" name="Straight Arrow Connector 43"/>
            <p:cNvCxnSpPr/>
            <p:nvPr/>
          </p:nvCxnSpPr>
          <p:spPr>
            <a:xfrm>
              <a:off x="2645306" y="3581400"/>
              <a:ext cx="2383894" cy="0"/>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2667000" y="2971800"/>
              <a:ext cx="2443962" cy="475655"/>
            </a:xfrm>
            <a:prstGeom prst="rect">
              <a:avLst/>
            </a:prstGeom>
            <a:noFill/>
          </p:spPr>
          <p:txBody>
            <a:bodyPr wrap="none" rtlCol="0">
              <a:spAutoFit/>
            </a:bodyPr>
            <a:lstStyle/>
            <a:p>
              <a:r>
                <a:rPr lang="en-US" sz="1400" dirty="0" smtClean="0"/>
                <a:t>52 students enrolled </a:t>
              </a:r>
            </a:p>
            <a:p>
              <a:r>
                <a:rPr lang="en-US" sz="1400" dirty="0" smtClean="0"/>
                <a:t>In fall, winter &amp; spring</a:t>
              </a:r>
              <a:endParaRPr lang="en-US" sz="1400" dirty="0"/>
            </a:p>
          </p:txBody>
        </p: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down)">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wipe(down)">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wipe(left)">
                                      <p:cBhvr>
                                        <p:cTn id="37" dur="5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wipe(down)">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wipe(down)">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wipe(down)">
                                      <p:cBhvr>
                                        <p:cTn id="52" dur="500"/>
                                        <p:tgtEl>
                                          <p:spTgt spid="13"/>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wipe(down)">
                                      <p:cBhvr>
                                        <p:cTn id="57" dur="5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15"/>
                                        </p:tgtEl>
                                        <p:attrNameLst>
                                          <p:attrName>style.visibility</p:attrName>
                                        </p:attrNameLst>
                                      </p:cBhvr>
                                      <p:to>
                                        <p:strVal val="visible"/>
                                      </p:to>
                                    </p:set>
                                    <p:animEffect transition="in" filter="wipe(down)">
                                      <p:cBhvr>
                                        <p:cTn id="62" dur="500"/>
                                        <p:tgtEl>
                                          <p:spTgt spid="15"/>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grpId="0" nodeType="clickEffect">
                                  <p:stCondLst>
                                    <p:cond delay="0"/>
                                  </p:stCondLst>
                                  <p:childTnLst>
                                    <p:set>
                                      <p:cBhvr>
                                        <p:cTn id="66" dur="1" fill="hold">
                                          <p:stCondLst>
                                            <p:cond delay="0"/>
                                          </p:stCondLst>
                                        </p:cTn>
                                        <p:tgtEl>
                                          <p:spTgt spid="17"/>
                                        </p:tgtEl>
                                        <p:attrNameLst>
                                          <p:attrName>style.visibility</p:attrName>
                                        </p:attrNameLst>
                                      </p:cBhvr>
                                      <p:to>
                                        <p:strVal val="visible"/>
                                      </p:to>
                                    </p:set>
                                    <p:animEffect transition="in" filter="wipe(left)">
                                      <p:cBhvr>
                                        <p:cTn id="67" dur="500"/>
                                        <p:tgtEl>
                                          <p:spTgt spid="17"/>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1" fill="hold" nodeType="clickEffect">
                                  <p:stCondLst>
                                    <p:cond delay="0"/>
                                  </p:stCondLst>
                                  <p:childTnLst>
                                    <p:set>
                                      <p:cBhvr>
                                        <p:cTn id="71" dur="1" fill="hold">
                                          <p:stCondLst>
                                            <p:cond delay="0"/>
                                          </p:stCondLst>
                                        </p:cTn>
                                        <p:tgtEl>
                                          <p:spTgt spid="3"/>
                                        </p:tgtEl>
                                        <p:attrNameLst>
                                          <p:attrName>style.visibility</p:attrName>
                                        </p:attrNameLst>
                                      </p:cBhvr>
                                      <p:to>
                                        <p:strVal val="visible"/>
                                      </p:to>
                                    </p:set>
                                    <p:animEffect transition="in" filter="wipe(up)">
                                      <p:cBhvr>
                                        <p:cTn id="72" dur="500"/>
                                        <p:tgtEl>
                                          <p:spTgt spid="3"/>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1" fill="hold" nodeType="clickEffect">
                                  <p:stCondLst>
                                    <p:cond delay="0"/>
                                  </p:stCondLst>
                                  <p:childTnLst>
                                    <p:set>
                                      <p:cBhvr>
                                        <p:cTn id="76" dur="1" fill="hold">
                                          <p:stCondLst>
                                            <p:cond delay="0"/>
                                          </p:stCondLst>
                                        </p:cTn>
                                        <p:tgtEl>
                                          <p:spTgt spid="8"/>
                                        </p:tgtEl>
                                        <p:attrNameLst>
                                          <p:attrName>style.visibility</p:attrName>
                                        </p:attrNameLst>
                                      </p:cBhvr>
                                      <p:to>
                                        <p:strVal val="visible"/>
                                      </p:to>
                                    </p:set>
                                    <p:animEffect transition="in" filter="wipe(up)">
                                      <p:cBhvr>
                                        <p:cTn id="77" dur="500"/>
                                        <p:tgtEl>
                                          <p:spTgt spid="8"/>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1" fill="hold" nodeType="clickEffect">
                                  <p:stCondLst>
                                    <p:cond delay="0"/>
                                  </p:stCondLst>
                                  <p:childTnLst>
                                    <p:set>
                                      <p:cBhvr>
                                        <p:cTn id="81" dur="1" fill="hold">
                                          <p:stCondLst>
                                            <p:cond delay="0"/>
                                          </p:stCondLst>
                                        </p:cTn>
                                        <p:tgtEl>
                                          <p:spTgt spid="18"/>
                                        </p:tgtEl>
                                        <p:attrNameLst>
                                          <p:attrName>style.visibility</p:attrName>
                                        </p:attrNameLst>
                                      </p:cBhvr>
                                      <p:to>
                                        <p:strVal val="visible"/>
                                      </p:to>
                                    </p:set>
                                    <p:animEffect transition="in" filter="wipe(up)">
                                      <p:cBhvr>
                                        <p:cTn id="82" dur="500"/>
                                        <p:tgtEl>
                                          <p:spTgt spid="18"/>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33"/>
                                        </p:tgtEl>
                                        <p:attrNameLst>
                                          <p:attrName>style.visibility</p:attrName>
                                        </p:attrNameLst>
                                      </p:cBhvr>
                                      <p:to>
                                        <p:strVal val="visible"/>
                                      </p:to>
                                    </p:set>
                                    <p:animEffect transition="in" filter="wipe(down)">
                                      <p:cBhvr>
                                        <p:cTn id="87" dur="500"/>
                                        <p:tgtEl>
                                          <p:spTgt spid="33"/>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4" fill="hold" grpId="0" nodeType="clickEffect">
                                  <p:stCondLst>
                                    <p:cond delay="0"/>
                                  </p:stCondLst>
                                  <p:childTnLst>
                                    <p:set>
                                      <p:cBhvr>
                                        <p:cTn id="91" dur="1" fill="hold">
                                          <p:stCondLst>
                                            <p:cond delay="0"/>
                                          </p:stCondLst>
                                        </p:cTn>
                                        <p:tgtEl>
                                          <p:spTgt spid="26"/>
                                        </p:tgtEl>
                                        <p:attrNameLst>
                                          <p:attrName>style.visibility</p:attrName>
                                        </p:attrNameLst>
                                      </p:cBhvr>
                                      <p:to>
                                        <p:strVal val="visible"/>
                                      </p:to>
                                    </p:set>
                                    <p:animEffect transition="in" filter="wipe(down)">
                                      <p:cBhvr>
                                        <p:cTn id="92" dur="500"/>
                                        <p:tgtEl>
                                          <p:spTgt spid="26"/>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4" fill="hold" grpId="0" nodeType="clickEffect">
                                  <p:stCondLst>
                                    <p:cond delay="0"/>
                                  </p:stCondLst>
                                  <p:childTnLst>
                                    <p:set>
                                      <p:cBhvr>
                                        <p:cTn id="96" dur="1" fill="hold">
                                          <p:stCondLst>
                                            <p:cond delay="0"/>
                                          </p:stCondLst>
                                        </p:cTn>
                                        <p:tgtEl>
                                          <p:spTgt spid="30"/>
                                        </p:tgtEl>
                                        <p:attrNameLst>
                                          <p:attrName>style.visibility</p:attrName>
                                        </p:attrNameLst>
                                      </p:cBhvr>
                                      <p:to>
                                        <p:strVal val="visible"/>
                                      </p:to>
                                    </p:set>
                                    <p:animEffect transition="in" filter="wipe(down)">
                                      <p:cBhvr>
                                        <p:cTn id="97" dur="500"/>
                                        <p:tgtEl>
                                          <p:spTgt spid="30"/>
                                        </p:tgtEl>
                                      </p:cBhvr>
                                    </p:animEffect>
                                  </p:childTnLst>
                                </p:cTn>
                              </p:par>
                            </p:childTnLst>
                          </p:cTn>
                        </p:par>
                      </p:childTnLst>
                    </p:cTn>
                  </p:par>
                  <p:par>
                    <p:cTn id="98" fill="hold">
                      <p:stCondLst>
                        <p:cond delay="indefinite"/>
                      </p:stCondLst>
                      <p:childTnLst>
                        <p:par>
                          <p:cTn id="99" fill="hold">
                            <p:stCondLst>
                              <p:cond delay="0"/>
                            </p:stCondLst>
                            <p:childTnLst>
                              <p:par>
                                <p:cTn id="100" presetID="22" presetClass="entr" presetSubtype="4" fill="hold" grpId="0" nodeType="clickEffect">
                                  <p:stCondLst>
                                    <p:cond delay="0"/>
                                  </p:stCondLst>
                                  <p:childTnLst>
                                    <p:set>
                                      <p:cBhvr>
                                        <p:cTn id="101" dur="1" fill="hold">
                                          <p:stCondLst>
                                            <p:cond delay="0"/>
                                          </p:stCondLst>
                                        </p:cTn>
                                        <p:tgtEl>
                                          <p:spTgt spid="31"/>
                                        </p:tgtEl>
                                        <p:attrNameLst>
                                          <p:attrName>style.visibility</p:attrName>
                                        </p:attrNameLst>
                                      </p:cBhvr>
                                      <p:to>
                                        <p:strVal val="visible"/>
                                      </p:to>
                                    </p:set>
                                    <p:animEffect transition="in" filter="wipe(down)">
                                      <p:cBhvr>
                                        <p:cTn id="102" dur="500"/>
                                        <p:tgtEl>
                                          <p:spTgt spid="31"/>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ntr" presetSubtype="4" fill="hold" grpId="0" nodeType="clickEffect">
                                  <p:stCondLst>
                                    <p:cond delay="0"/>
                                  </p:stCondLst>
                                  <p:childTnLst>
                                    <p:set>
                                      <p:cBhvr>
                                        <p:cTn id="106" dur="1" fill="hold">
                                          <p:stCondLst>
                                            <p:cond delay="0"/>
                                          </p:stCondLst>
                                        </p:cTn>
                                        <p:tgtEl>
                                          <p:spTgt spid="32"/>
                                        </p:tgtEl>
                                        <p:attrNameLst>
                                          <p:attrName>style.visibility</p:attrName>
                                        </p:attrNameLst>
                                      </p:cBhvr>
                                      <p:to>
                                        <p:strVal val="visible"/>
                                      </p:to>
                                    </p:set>
                                    <p:animEffect transition="in" filter="wipe(down)">
                                      <p:cBhvr>
                                        <p:cTn id="107" dur="500"/>
                                        <p:tgtEl>
                                          <p:spTgt spid="32"/>
                                        </p:tgtEl>
                                      </p:cBhvr>
                                    </p:animEffect>
                                  </p:childTnLst>
                                </p:cTn>
                              </p:par>
                              <p:par>
                                <p:cTn id="108" presetID="22" presetClass="entr" presetSubtype="4" fill="hold" grpId="0" nodeType="withEffect">
                                  <p:stCondLst>
                                    <p:cond delay="0"/>
                                  </p:stCondLst>
                                  <p:childTnLst>
                                    <p:set>
                                      <p:cBhvr>
                                        <p:cTn id="109" dur="1" fill="hold">
                                          <p:stCondLst>
                                            <p:cond delay="0"/>
                                          </p:stCondLst>
                                        </p:cTn>
                                        <p:tgtEl>
                                          <p:spTgt spid="35"/>
                                        </p:tgtEl>
                                        <p:attrNameLst>
                                          <p:attrName>style.visibility</p:attrName>
                                        </p:attrNameLst>
                                      </p:cBhvr>
                                      <p:to>
                                        <p:strVal val="visible"/>
                                      </p:to>
                                    </p:set>
                                    <p:animEffect transition="in" filter="wipe(down)">
                                      <p:cBhvr>
                                        <p:cTn id="110" dur="500"/>
                                        <p:tgtEl>
                                          <p:spTgt spid="35"/>
                                        </p:tgtEl>
                                      </p:cBhvr>
                                    </p:animEffect>
                                  </p:childTnLst>
                                </p:cTn>
                              </p:par>
                            </p:childTnLst>
                          </p:cTn>
                        </p:par>
                      </p:childTnLst>
                    </p:cTn>
                  </p:par>
                  <p:par>
                    <p:cTn id="111" fill="hold">
                      <p:stCondLst>
                        <p:cond delay="indefinite"/>
                      </p:stCondLst>
                      <p:childTnLst>
                        <p:par>
                          <p:cTn id="112" fill="hold">
                            <p:stCondLst>
                              <p:cond delay="0"/>
                            </p:stCondLst>
                            <p:childTnLst>
                              <p:par>
                                <p:cTn id="113" presetID="22" presetClass="entr" presetSubtype="4" fill="hold" grpId="0" nodeType="clickEffect">
                                  <p:stCondLst>
                                    <p:cond delay="0"/>
                                  </p:stCondLst>
                                  <p:childTnLst>
                                    <p:set>
                                      <p:cBhvr>
                                        <p:cTn id="114" dur="1" fill="hold">
                                          <p:stCondLst>
                                            <p:cond delay="0"/>
                                          </p:stCondLst>
                                        </p:cTn>
                                        <p:tgtEl>
                                          <p:spTgt spid="34"/>
                                        </p:tgtEl>
                                        <p:attrNameLst>
                                          <p:attrName>style.visibility</p:attrName>
                                        </p:attrNameLst>
                                      </p:cBhvr>
                                      <p:to>
                                        <p:strVal val="visible"/>
                                      </p:to>
                                    </p:set>
                                    <p:animEffect transition="in" filter="wipe(down)">
                                      <p:cBhvr>
                                        <p:cTn id="115" dur="500"/>
                                        <p:tgtEl>
                                          <p:spTgt spid="34"/>
                                        </p:tgtEl>
                                      </p:cBhvr>
                                    </p:animEffect>
                                  </p:childTnLst>
                                </p:cTn>
                              </p:par>
                            </p:childTnLst>
                          </p:cTn>
                        </p:par>
                      </p:childTnLst>
                    </p:cTn>
                  </p:par>
                  <p:par>
                    <p:cTn id="116" fill="hold">
                      <p:stCondLst>
                        <p:cond delay="indefinite"/>
                      </p:stCondLst>
                      <p:childTnLst>
                        <p:par>
                          <p:cTn id="117" fill="hold">
                            <p:stCondLst>
                              <p:cond delay="0"/>
                            </p:stCondLst>
                            <p:childTnLst>
                              <p:par>
                                <p:cTn id="118" presetID="22" presetClass="entr" presetSubtype="1" fill="hold" nodeType="clickEffect">
                                  <p:stCondLst>
                                    <p:cond delay="0"/>
                                  </p:stCondLst>
                                  <p:childTnLst>
                                    <p:set>
                                      <p:cBhvr>
                                        <p:cTn id="119" dur="1" fill="hold">
                                          <p:stCondLst>
                                            <p:cond delay="0"/>
                                          </p:stCondLst>
                                        </p:cTn>
                                        <p:tgtEl>
                                          <p:spTgt spid="23"/>
                                        </p:tgtEl>
                                        <p:attrNameLst>
                                          <p:attrName>style.visibility</p:attrName>
                                        </p:attrNameLst>
                                      </p:cBhvr>
                                      <p:to>
                                        <p:strVal val="visible"/>
                                      </p:to>
                                    </p:set>
                                    <p:animEffect transition="in" filter="wipe(up)">
                                      <p:cBhvr>
                                        <p:cTn id="120" dur="500"/>
                                        <p:tgtEl>
                                          <p:spTgt spid="23"/>
                                        </p:tgtEl>
                                      </p:cBhvr>
                                    </p:animEffect>
                                  </p:childTnLst>
                                </p:cTn>
                              </p:par>
                            </p:childTnLst>
                          </p:cTn>
                        </p:par>
                      </p:childTnLst>
                    </p:cTn>
                  </p:par>
                  <p:par>
                    <p:cTn id="121" fill="hold">
                      <p:stCondLst>
                        <p:cond delay="indefinite"/>
                      </p:stCondLst>
                      <p:childTnLst>
                        <p:par>
                          <p:cTn id="122" fill="hold">
                            <p:stCondLst>
                              <p:cond delay="0"/>
                            </p:stCondLst>
                            <p:childTnLst>
                              <p:par>
                                <p:cTn id="123" presetID="22" presetClass="entr" presetSubtype="1" fill="hold" nodeType="clickEffect">
                                  <p:stCondLst>
                                    <p:cond delay="0"/>
                                  </p:stCondLst>
                                  <p:childTnLst>
                                    <p:set>
                                      <p:cBhvr>
                                        <p:cTn id="124" dur="1" fill="hold">
                                          <p:stCondLst>
                                            <p:cond delay="0"/>
                                          </p:stCondLst>
                                        </p:cTn>
                                        <p:tgtEl>
                                          <p:spTgt spid="19"/>
                                        </p:tgtEl>
                                        <p:attrNameLst>
                                          <p:attrName>style.visibility</p:attrName>
                                        </p:attrNameLst>
                                      </p:cBhvr>
                                      <p:to>
                                        <p:strVal val="visible"/>
                                      </p:to>
                                    </p:set>
                                    <p:animEffect transition="in" filter="wipe(up)">
                                      <p:cBhvr>
                                        <p:cTn id="125" dur="500"/>
                                        <p:tgtEl>
                                          <p:spTgt spid="19"/>
                                        </p:tgtEl>
                                      </p:cBhvr>
                                    </p:animEffect>
                                  </p:childTnLst>
                                </p:cTn>
                              </p:par>
                            </p:childTnLst>
                          </p:cTn>
                        </p:par>
                      </p:childTnLst>
                    </p:cTn>
                  </p:par>
                  <p:par>
                    <p:cTn id="126" fill="hold">
                      <p:stCondLst>
                        <p:cond delay="indefinite"/>
                      </p:stCondLst>
                      <p:childTnLst>
                        <p:par>
                          <p:cTn id="127" fill="hold">
                            <p:stCondLst>
                              <p:cond delay="0"/>
                            </p:stCondLst>
                            <p:childTnLst>
                              <p:par>
                                <p:cTn id="128" presetID="22" presetClass="entr" presetSubtype="1" fill="hold" nodeType="clickEffect">
                                  <p:stCondLst>
                                    <p:cond delay="0"/>
                                  </p:stCondLst>
                                  <p:childTnLst>
                                    <p:set>
                                      <p:cBhvr>
                                        <p:cTn id="129" dur="1" fill="hold">
                                          <p:stCondLst>
                                            <p:cond delay="0"/>
                                          </p:stCondLst>
                                        </p:cTn>
                                        <p:tgtEl>
                                          <p:spTgt spid="22"/>
                                        </p:tgtEl>
                                        <p:attrNameLst>
                                          <p:attrName>style.visibility</p:attrName>
                                        </p:attrNameLst>
                                      </p:cBhvr>
                                      <p:to>
                                        <p:strVal val="visible"/>
                                      </p:to>
                                    </p:set>
                                    <p:animEffect transition="in" filter="wipe(up)">
                                      <p:cBhvr>
                                        <p:cTn id="130"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9" grpId="0" animBg="1"/>
      <p:bldP spid="10" grpId="0" animBg="1"/>
      <p:bldP spid="11" grpId="0" animBg="1"/>
      <p:bldP spid="12" grpId="0" animBg="1"/>
      <p:bldP spid="13" grpId="0" animBg="1"/>
      <p:bldP spid="14" grpId="0" animBg="1"/>
      <p:bldP spid="15" grpId="0" animBg="1"/>
      <p:bldP spid="16" grpId="0"/>
      <p:bldP spid="17" grpId="0"/>
      <p:bldP spid="26" grpId="0" animBg="1"/>
      <p:bldP spid="30" grpId="0" animBg="1"/>
      <p:bldP spid="31" grpId="0" animBg="1"/>
      <p:bldP spid="32" grpId="0" animBg="1"/>
      <p:bldP spid="33" grpId="0" animBg="1"/>
      <p:bldP spid="34" grpId="0" animBg="1"/>
      <p:bldP spid="3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944562"/>
          </a:xfrm>
        </p:spPr>
        <p:txBody>
          <a:bodyPr>
            <a:noAutofit/>
          </a:bodyPr>
          <a:lstStyle/>
          <a:p>
            <a:r>
              <a:rPr lang="en-US" sz="3200" dirty="0" smtClean="0"/>
              <a:t>Overview Fall 2012 to Spring 2013 </a:t>
            </a:r>
            <a:r>
              <a:rPr lang="en-US" sz="3200" dirty="0"/>
              <a:t>Enrollment</a:t>
            </a:r>
          </a:p>
        </p:txBody>
      </p:sp>
      <p:sp>
        <p:nvSpPr>
          <p:cNvPr id="5" name="Content Placeholder 4"/>
          <p:cNvSpPr>
            <a:spLocks noGrp="1"/>
          </p:cNvSpPr>
          <p:nvPr>
            <p:ph idx="1"/>
          </p:nvPr>
        </p:nvSpPr>
        <p:spPr>
          <a:xfrm>
            <a:off x="457200" y="4876800"/>
            <a:ext cx="8229600" cy="1371600"/>
          </a:xfrm>
        </p:spPr>
        <p:txBody>
          <a:bodyPr>
            <a:normAutofit fontScale="62500" lnSpcReduction="20000"/>
          </a:bodyPr>
          <a:lstStyle/>
          <a:p>
            <a:r>
              <a:rPr lang="en-US" dirty="0" smtClean="0"/>
              <a:t>Compared to Fall 2012, where enrollment was centered in the Language Arts and PSME divisions, in Winter enrollment was more evenly distributed among Language Arts, Social Sciences and PSME divisions and in Spring enrollment is now more evenly among Social Sciences and Language Arts and Physical Education.</a:t>
            </a:r>
          </a:p>
        </p:txBody>
      </p:sp>
      <p:pic>
        <p:nvPicPr>
          <p:cNvPr id="8" name="Picture 7" descr="FH Logo-5.jpg"/>
          <p:cNvPicPr>
            <a:picLocks noChangeAspect="1"/>
          </p:cNvPicPr>
          <p:nvPr/>
        </p:nvPicPr>
        <p:blipFill>
          <a:blip r:embed="rId3" cstate="print"/>
          <a:stretch>
            <a:fillRect/>
          </a:stretch>
        </p:blipFill>
        <p:spPr>
          <a:xfrm>
            <a:off x="2853283" y="6278880"/>
            <a:ext cx="3547517" cy="274320"/>
          </a:xfrm>
          <a:prstGeom prst="rect">
            <a:avLst/>
          </a:prstGeom>
        </p:spPr>
      </p:pic>
      <p:pic>
        <p:nvPicPr>
          <p:cNvPr id="8195" name="Picture 3"/>
          <p:cNvPicPr>
            <a:picLocks noChangeAspect="1" noChangeArrowheads="1"/>
          </p:cNvPicPr>
          <p:nvPr/>
        </p:nvPicPr>
        <p:blipFill>
          <a:blip r:embed="rId4" cstate="print"/>
          <a:srcRect/>
          <a:stretch>
            <a:fillRect/>
          </a:stretch>
        </p:blipFill>
        <p:spPr bwMode="auto">
          <a:xfrm>
            <a:off x="2209800" y="1143000"/>
            <a:ext cx="4819650" cy="3582391"/>
          </a:xfrm>
          <a:prstGeom prst="rect">
            <a:avLst/>
          </a:prstGeom>
          <a:noFill/>
          <a:ln w="9525">
            <a:noFill/>
            <a:miter lim="800000"/>
            <a:headEnd/>
            <a:tailEnd/>
          </a:ln>
          <a:effectLst/>
        </p:spPr>
      </p:pic>
      <p:sp>
        <p:nvSpPr>
          <p:cNvPr id="6" name="Action Button: Custom 5">
            <a:hlinkClick r:id="rId5" action="ppaction://hlinksldjump" highlightClick="1"/>
          </p:cNvPr>
          <p:cNvSpPr/>
          <p:nvPr/>
        </p:nvSpPr>
        <p:spPr>
          <a:xfrm>
            <a:off x="7620000" y="1524000"/>
            <a:ext cx="1143000" cy="609600"/>
          </a:xfrm>
          <a:prstGeom prst="actionButtonBlank">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smtClean="0"/>
              <a:t>Success Rate</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944562"/>
          </a:xfrm>
        </p:spPr>
        <p:txBody>
          <a:bodyPr>
            <a:noAutofit/>
          </a:bodyPr>
          <a:lstStyle/>
          <a:p>
            <a:r>
              <a:rPr lang="en-US" sz="3200" dirty="0" smtClean="0"/>
              <a:t>Overview Fall 2012 to Spring 2013 </a:t>
            </a:r>
            <a:r>
              <a:rPr lang="en-US" sz="3200" dirty="0"/>
              <a:t>Enrollment</a:t>
            </a:r>
          </a:p>
        </p:txBody>
      </p:sp>
      <p:sp>
        <p:nvSpPr>
          <p:cNvPr id="5" name="Content Placeholder 4"/>
          <p:cNvSpPr>
            <a:spLocks noGrp="1"/>
          </p:cNvSpPr>
          <p:nvPr>
            <p:ph idx="1"/>
          </p:nvPr>
        </p:nvSpPr>
        <p:spPr>
          <a:xfrm>
            <a:off x="457200" y="4876800"/>
            <a:ext cx="8229600" cy="1371600"/>
          </a:xfrm>
        </p:spPr>
        <p:txBody>
          <a:bodyPr>
            <a:normAutofit fontScale="70000" lnSpcReduction="20000"/>
          </a:bodyPr>
          <a:lstStyle/>
          <a:p>
            <a:r>
              <a:rPr lang="en-US" dirty="0" smtClean="0"/>
              <a:t>At the department level, enrollment is more concentrated in ENGL, MATH and PHED.</a:t>
            </a:r>
          </a:p>
          <a:p>
            <a:r>
              <a:rPr lang="en-US" dirty="0" smtClean="0"/>
              <a:t>However, the enrollment in above mentioned departments had declined from fall 2012 to spring 2013.</a:t>
            </a:r>
          </a:p>
        </p:txBody>
      </p:sp>
      <p:pic>
        <p:nvPicPr>
          <p:cNvPr id="8" name="Picture 7" descr="FH Logo-5.jpg"/>
          <p:cNvPicPr>
            <a:picLocks noChangeAspect="1"/>
          </p:cNvPicPr>
          <p:nvPr/>
        </p:nvPicPr>
        <p:blipFill>
          <a:blip r:embed="rId3" cstate="print"/>
          <a:stretch>
            <a:fillRect/>
          </a:stretch>
        </p:blipFill>
        <p:spPr>
          <a:xfrm>
            <a:off x="2853283" y="6278880"/>
            <a:ext cx="3547517" cy="274320"/>
          </a:xfrm>
          <a:prstGeom prst="rect">
            <a:avLst/>
          </a:prstGeom>
        </p:spPr>
      </p:pic>
      <p:pic>
        <p:nvPicPr>
          <p:cNvPr id="44036" name="Picture 4"/>
          <p:cNvPicPr>
            <a:picLocks noChangeAspect="1" noChangeArrowheads="1"/>
          </p:cNvPicPr>
          <p:nvPr/>
        </p:nvPicPr>
        <p:blipFill>
          <a:blip r:embed="rId4" cstate="print"/>
          <a:srcRect/>
          <a:stretch>
            <a:fillRect/>
          </a:stretch>
        </p:blipFill>
        <p:spPr bwMode="auto">
          <a:xfrm>
            <a:off x="1847010" y="1295400"/>
            <a:ext cx="5020515" cy="3352800"/>
          </a:xfrm>
          <a:prstGeom prst="rect">
            <a:avLst/>
          </a:prstGeom>
          <a:noFill/>
          <a:ln w="9525">
            <a:noFill/>
            <a:miter lim="800000"/>
            <a:headEnd/>
            <a:tailEnd/>
          </a:ln>
          <a:effectLst/>
        </p:spPr>
      </p:pic>
      <p:sp>
        <p:nvSpPr>
          <p:cNvPr id="6" name="Action Button: Custom 5">
            <a:hlinkClick r:id="rId5" action="ppaction://hlinksldjump" highlightClick="1"/>
          </p:cNvPr>
          <p:cNvSpPr/>
          <p:nvPr/>
        </p:nvSpPr>
        <p:spPr>
          <a:xfrm>
            <a:off x="7620000" y="1524000"/>
            <a:ext cx="838200" cy="609600"/>
          </a:xfrm>
          <a:prstGeom prst="actionButtonBlank">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smtClean="0"/>
              <a:t>Math </a:t>
            </a:r>
            <a:r>
              <a:rPr lang="en-US" dirty="0" err="1" smtClean="0"/>
              <a:t>Enr</a:t>
            </a:r>
            <a:r>
              <a:rPr lang="en-US" dirty="0" smtClean="0"/>
              <a:t>.</a:t>
            </a:r>
            <a:endParaRPr lang="en-US" dirty="0"/>
          </a:p>
        </p:txBody>
      </p:sp>
      <p:sp>
        <p:nvSpPr>
          <p:cNvPr id="10" name="Action Button: Custom 9">
            <a:hlinkClick r:id="rId6" action="ppaction://hlinksldjump" highlightClick="1"/>
          </p:cNvPr>
          <p:cNvSpPr/>
          <p:nvPr/>
        </p:nvSpPr>
        <p:spPr>
          <a:xfrm>
            <a:off x="7620000" y="2590800"/>
            <a:ext cx="838200" cy="609600"/>
          </a:xfrm>
          <a:prstGeom prst="actionButtonBlank">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smtClean="0"/>
              <a:t>ENGL </a:t>
            </a:r>
            <a:r>
              <a:rPr lang="en-US" dirty="0" err="1" smtClean="0"/>
              <a:t>Enr</a:t>
            </a:r>
            <a:r>
              <a:rPr lang="en-US" dirty="0" smtClean="0"/>
              <a:t>.</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229600" cy="792162"/>
          </a:xfrm>
        </p:spPr>
        <p:txBody>
          <a:bodyPr>
            <a:noAutofit/>
          </a:bodyPr>
          <a:lstStyle/>
          <a:p>
            <a:r>
              <a:rPr lang="en-US" sz="2800" dirty="0" smtClean="0"/>
              <a:t>Summer Bridge Cohort Math Course Progress</a:t>
            </a:r>
            <a:endParaRPr lang="en-US" sz="2800" dirty="0"/>
          </a:p>
        </p:txBody>
      </p:sp>
      <p:cxnSp>
        <p:nvCxnSpPr>
          <p:cNvPr id="6" name="Straight Arrow Connector 5"/>
          <p:cNvCxnSpPr/>
          <p:nvPr/>
        </p:nvCxnSpPr>
        <p:spPr>
          <a:xfrm flipV="1">
            <a:off x="304800" y="5762740"/>
            <a:ext cx="8686800" cy="76200"/>
          </a:xfrm>
          <a:prstGeom prst="straightConnector1">
            <a:avLst/>
          </a:prstGeom>
          <a:ln w="57150">
            <a:tailEnd type="arrow"/>
          </a:ln>
          <a:scene3d>
            <a:camera prst="orthographicFront"/>
            <a:lightRig rig="threePt" dir="t"/>
          </a:scene3d>
          <a:sp3d>
            <a:bevelT prst="angle"/>
          </a:sp3d>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457200" y="2440420"/>
            <a:ext cx="457200" cy="3352800"/>
          </a:xfrm>
          <a:prstGeom prst="rect">
            <a:avLst/>
          </a:prstGeom>
        </p:spPr>
        <p:style>
          <a:lnRef idx="0">
            <a:schemeClr val="accent1"/>
          </a:lnRef>
          <a:fillRef idx="3">
            <a:schemeClr val="accent1"/>
          </a:fillRef>
          <a:effectRef idx="3">
            <a:schemeClr val="accent1"/>
          </a:effectRef>
          <a:fontRef idx="minor">
            <a:schemeClr val="lt1"/>
          </a:fontRef>
        </p:style>
        <p:txBody>
          <a:bodyPr wrap="none" rtlCol="0" anchor="ctr"/>
          <a:lstStyle/>
          <a:p>
            <a:pPr algn="ctr"/>
            <a:r>
              <a:rPr lang="en-US" dirty="0" smtClean="0"/>
              <a:t>73</a:t>
            </a:r>
          </a:p>
        </p:txBody>
      </p:sp>
      <p:sp>
        <p:nvSpPr>
          <p:cNvPr id="8" name="Rectangle 7"/>
          <p:cNvSpPr/>
          <p:nvPr/>
        </p:nvSpPr>
        <p:spPr>
          <a:xfrm>
            <a:off x="1240962" y="2892540"/>
            <a:ext cx="457200" cy="2895600"/>
          </a:xfrm>
          <a:prstGeom prst="rect">
            <a:avLst/>
          </a:prstGeom>
        </p:spPr>
        <p:style>
          <a:lnRef idx="0">
            <a:schemeClr val="accent3"/>
          </a:lnRef>
          <a:fillRef idx="3">
            <a:schemeClr val="accent3"/>
          </a:fillRef>
          <a:effectRef idx="3">
            <a:schemeClr val="accent3"/>
          </a:effectRef>
          <a:fontRef idx="minor">
            <a:schemeClr val="lt1"/>
          </a:fontRef>
        </p:style>
        <p:txBody>
          <a:bodyPr wrap="none" rtlCol="0" anchor="ctr"/>
          <a:lstStyle/>
          <a:p>
            <a:pPr algn="ctr"/>
            <a:r>
              <a:rPr lang="en-US" dirty="0" smtClean="0"/>
              <a:t>66</a:t>
            </a:r>
          </a:p>
        </p:txBody>
      </p:sp>
      <p:sp>
        <p:nvSpPr>
          <p:cNvPr id="9" name="Rectangle 8"/>
          <p:cNvSpPr/>
          <p:nvPr/>
        </p:nvSpPr>
        <p:spPr>
          <a:xfrm>
            <a:off x="2438401" y="3476740"/>
            <a:ext cx="457200" cy="229616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smtClean="0"/>
              <a:t>42</a:t>
            </a:r>
          </a:p>
        </p:txBody>
      </p:sp>
      <p:sp>
        <p:nvSpPr>
          <p:cNvPr id="10" name="Rectangle 9"/>
          <p:cNvSpPr/>
          <p:nvPr/>
        </p:nvSpPr>
        <p:spPr>
          <a:xfrm>
            <a:off x="3398520" y="4619740"/>
            <a:ext cx="457200" cy="11430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dirty="0" smtClean="0"/>
              <a:t>21</a:t>
            </a:r>
          </a:p>
        </p:txBody>
      </p:sp>
      <p:sp>
        <p:nvSpPr>
          <p:cNvPr id="11" name="Rectangle 10"/>
          <p:cNvSpPr/>
          <p:nvPr/>
        </p:nvSpPr>
        <p:spPr>
          <a:xfrm>
            <a:off x="4675224" y="4924540"/>
            <a:ext cx="457200" cy="817880"/>
          </a:xfrm>
          <a:prstGeom prst="rect">
            <a:avLst/>
          </a:prstGeom>
          <a:scene3d>
            <a:camera prst="orthographicFront"/>
            <a:lightRig rig="threePt" dir="t"/>
          </a:scene3d>
          <a:sp3d>
            <a:bevelT/>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smtClean="0"/>
              <a:t>17</a:t>
            </a:r>
          </a:p>
        </p:txBody>
      </p:sp>
      <p:sp>
        <p:nvSpPr>
          <p:cNvPr id="13" name="Right Arrow 12"/>
          <p:cNvSpPr/>
          <p:nvPr/>
        </p:nvSpPr>
        <p:spPr>
          <a:xfrm rot="16200000">
            <a:off x="571500" y="5572240"/>
            <a:ext cx="914400" cy="1600200"/>
          </a:xfrm>
          <a:prstGeom prst="rightArrow">
            <a:avLst>
              <a:gd name="adj1" fmla="val 61429"/>
              <a:gd name="adj2" fmla="val 25556"/>
            </a:avLst>
          </a:prstGeom>
        </p:spPr>
        <p:style>
          <a:lnRef idx="2">
            <a:schemeClr val="accent6">
              <a:shade val="50000"/>
            </a:schemeClr>
          </a:lnRef>
          <a:fillRef idx="1">
            <a:schemeClr val="accent6"/>
          </a:fillRef>
          <a:effectRef idx="0">
            <a:schemeClr val="accent6"/>
          </a:effectRef>
          <a:fontRef idx="minor">
            <a:schemeClr val="lt1"/>
          </a:fontRef>
        </p:style>
        <p:txBody>
          <a:bodyPr lIns="0" tIns="0" rIns="0" bIns="0" rtlCol="0" anchor="ctr">
            <a:scene3d>
              <a:camera prst="orthographicFront">
                <a:rot lat="0" lon="0" rev="16200000"/>
              </a:camera>
              <a:lightRig rig="threePt" dir="t"/>
            </a:scene3d>
          </a:bodyPr>
          <a:lstStyle/>
          <a:p>
            <a:pPr algn="ctr"/>
            <a:r>
              <a:rPr lang="en-US" sz="1600" dirty="0" smtClean="0"/>
              <a:t>Summer Bridge</a:t>
            </a:r>
          </a:p>
          <a:p>
            <a:pPr algn="ctr"/>
            <a:r>
              <a:rPr lang="en-US" sz="1600" dirty="0" smtClean="0"/>
              <a:t>2012</a:t>
            </a:r>
            <a:endParaRPr lang="en-US" sz="1600" dirty="0"/>
          </a:p>
        </p:txBody>
      </p:sp>
      <p:sp>
        <p:nvSpPr>
          <p:cNvPr id="15" name="Right Arrow 14"/>
          <p:cNvSpPr/>
          <p:nvPr/>
        </p:nvSpPr>
        <p:spPr>
          <a:xfrm rot="16200000">
            <a:off x="2705100" y="5476945"/>
            <a:ext cx="914400" cy="1752600"/>
          </a:xfrm>
          <a:prstGeom prst="rightArrow">
            <a:avLst>
              <a:gd name="adj1" fmla="val 61429"/>
              <a:gd name="adj2" fmla="val 25556"/>
            </a:avLst>
          </a:prstGeom>
        </p:spPr>
        <p:style>
          <a:lnRef idx="2">
            <a:schemeClr val="accent4">
              <a:shade val="50000"/>
            </a:schemeClr>
          </a:lnRef>
          <a:fillRef idx="1">
            <a:schemeClr val="accent4"/>
          </a:fillRef>
          <a:effectRef idx="0">
            <a:schemeClr val="accent4"/>
          </a:effectRef>
          <a:fontRef idx="minor">
            <a:schemeClr val="lt1"/>
          </a:fontRef>
        </p:style>
        <p:txBody>
          <a:bodyPr lIns="0" tIns="0" rIns="0" bIns="0" rtlCol="0" anchor="ctr">
            <a:scene3d>
              <a:camera prst="orthographicFront">
                <a:rot lat="0" lon="0" rev="16200000"/>
              </a:camera>
              <a:lightRig rig="threePt" dir="t"/>
            </a:scene3d>
          </a:bodyPr>
          <a:lstStyle/>
          <a:p>
            <a:pPr algn="ctr"/>
            <a:r>
              <a:rPr lang="en-US" sz="1600" dirty="0" smtClean="0"/>
              <a:t>Fall</a:t>
            </a:r>
          </a:p>
          <a:p>
            <a:pPr algn="ctr"/>
            <a:r>
              <a:rPr lang="en-US" sz="1600" dirty="0" smtClean="0"/>
              <a:t>2012</a:t>
            </a:r>
            <a:endParaRPr lang="en-US" sz="1600" dirty="0"/>
          </a:p>
        </p:txBody>
      </p:sp>
      <p:sp>
        <p:nvSpPr>
          <p:cNvPr id="17" name="Right Arrow 16"/>
          <p:cNvSpPr/>
          <p:nvPr/>
        </p:nvSpPr>
        <p:spPr>
          <a:xfrm rot="16200000">
            <a:off x="4914900" y="5562508"/>
            <a:ext cx="914400" cy="1600200"/>
          </a:xfrm>
          <a:prstGeom prst="rightArrow">
            <a:avLst>
              <a:gd name="adj1" fmla="val 61429"/>
              <a:gd name="adj2" fmla="val 25556"/>
            </a:avLst>
          </a:prstGeom>
        </p:spPr>
        <p:style>
          <a:lnRef idx="2">
            <a:schemeClr val="accent5">
              <a:shade val="50000"/>
            </a:schemeClr>
          </a:lnRef>
          <a:fillRef idx="1">
            <a:schemeClr val="accent5"/>
          </a:fillRef>
          <a:effectRef idx="0">
            <a:schemeClr val="accent5"/>
          </a:effectRef>
          <a:fontRef idx="minor">
            <a:schemeClr val="lt1"/>
          </a:fontRef>
        </p:style>
        <p:txBody>
          <a:bodyPr lIns="0" tIns="0" rIns="0" bIns="0" rtlCol="0" anchor="ctr">
            <a:scene3d>
              <a:camera prst="orthographicFront">
                <a:rot lat="0" lon="0" rev="16200000"/>
              </a:camera>
              <a:lightRig rig="threePt" dir="t"/>
            </a:scene3d>
          </a:bodyPr>
          <a:lstStyle/>
          <a:p>
            <a:pPr algn="ctr"/>
            <a:r>
              <a:rPr lang="en-US" sz="1600" dirty="0" smtClean="0"/>
              <a:t>Winter</a:t>
            </a:r>
          </a:p>
          <a:p>
            <a:pPr algn="ctr"/>
            <a:r>
              <a:rPr lang="en-US" sz="1600" dirty="0" smtClean="0"/>
              <a:t>2013</a:t>
            </a:r>
            <a:endParaRPr lang="en-US" sz="1600" dirty="0"/>
          </a:p>
        </p:txBody>
      </p:sp>
      <p:sp>
        <p:nvSpPr>
          <p:cNvPr id="18" name="Rectangle 17"/>
          <p:cNvSpPr/>
          <p:nvPr/>
        </p:nvSpPr>
        <p:spPr>
          <a:xfrm>
            <a:off x="3398520" y="3476740"/>
            <a:ext cx="457200" cy="11430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dirty="0" smtClean="0"/>
              <a:t>21</a:t>
            </a:r>
          </a:p>
        </p:txBody>
      </p:sp>
      <p:sp>
        <p:nvSpPr>
          <p:cNvPr id="19" name="Rectangle 18"/>
          <p:cNvSpPr/>
          <p:nvPr/>
        </p:nvSpPr>
        <p:spPr>
          <a:xfrm>
            <a:off x="4675224" y="4314940"/>
            <a:ext cx="457200" cy="609600"/>
          </a:xfrm>
          <a:prstGeom prst="rect">
            <a:avLst/>
          </a:prstGeom>
          <a:scene3d>
            <a:camera prst="orthographicFront"/>
            <a:lightRig rig="threePt" dir="t"/>
          </a:scene3d>
          <a:sp3d>
            <a:bevelT/>
          </a:sp3d>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10</a:t>
            </a:r>
          </a:p>
        </p:txBody>
      </p:sp>
      <p:sp>
        <p:nvSpPr>
          <p:cNvPr id="20" name="Oval 19"/>
          <p:cNvSpPr/>
          <p:nvPr/>
        </p:nvSpPr>
        <p:spPr>
          <a:xfrm>
            <a:off x="2971800" y="461974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1" name="Oval 20"/>
          <p:cNvSpPr/>
          <p:nvPr/>
        </p:nvSpPr>
        <p:spPr>
          <a:xfrm>
            <a:off x="3124200" y="461974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4" name="Oval 23"/>
          <p:cNvSpPr/>
          <p:nvPr/>
        </p:nvSpPr>
        <p:spPr>
          <a:xfrm>
            <a:off x="960120" y="469594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5" name="Oval 24"/>
          <p:cNvSpPr/>
          <p:nvPr/>
        </p:nvSpPr>
        <p:spPr>
          <a:xfrm>
            <a:off x="1104996" y="469594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cxnSp>
        <p:nvCxnSpPr>
          <p:cNvPr id="26" name="Straight Arrow Connector 25"/>
          <p:cNvCxnSpPr/>
          <p:nvPr/>
        </p:nvCxnSpPr>
        <p:spPr>
          <a:xfrm>
            <a:off x="3868270" y="5229340"/>
            <a:ext cx="789024" cy="2286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8" name="Straight Arrow Connector 27"/>
          <p:cNvCxnSpPr/>
          <p:nvPr/>
        </p:nvCxnSpPr>
        <p:spPr>
          <a:xfrm>
            <a:off x="3868270" y="4162540"/>
            <a:ext cx="789024" cy="4572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9" name="Rectangle 28"/>
          <p:cNvSpPr/>
          <p:nvPr/>
        </p:nvSpPr>
        <p:spPr>
          <a:xfrm>
            <a:off x="4675224" y="3857740"/>
            <a:ext cx="457200" cy="457200"/>
          </a:xfrm>
          <a:prstGeom prst="rect">
            <a:avLst/>
          </a:prstGeom>
          <a:scene3d>
            <a:camera prst="orthographicFront"/>
            <a:lightRig rig="threePt" dir="t"/>
          </a:scene3d>
          <a:sp3d>
            <a:bevelT/>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smtClean="0"/>
              <a:t>7</a:t>
            </a:r>
          </a:p>
        </p:txBody>
      </p:sp>
      <p:cxnSp>
        <p:nvCxnSpPr>
          <p:cNvPr id="44" name="Straight Arrow Connector 43"/>
          <p:cNvCxnSpPr/>
          <p:nvPr/>
        </p:nvCxnSpPr>
        <p:spPr>
          <a:xfrm>
            <a:off x="1676400" y="3171940"/>
            <a:ext cx="2971800" cy="914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7" name="Straight Arrow Connector 46"/>
          <p:cNvCxnSpPr/>
          <p:nvPr/>
        </p:nvCxnSpPr>
        <p:spPr>
          <a:xfrm>
            <a:off x="1705047" y="4162540"/>
            <a:ext cx="704088"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0" name="TextBox 49"/>
          <p:cNvSpPr txBox="1"/>
          <p:nvPr/>
        </p:nvSpPr>
        <p:spPr>
          <a:xfrm rot="16200000">
            <a:off x="-1334609" y="3896950"/>
            <a:ext cx="3312573" cy="338554"/>
          </a:xfrm>
          <a:prstGeom prst="rect">
            <a:avLst/>
          </a:prstGeom>
          <a:noFill/>
        </p:spPr>
        <p:txBody>
          <a:bodyPr wrap="none" rtlCol="0">
            <a:spAutoFit/>
          </a:bodyPr>
          <a:lstStyle/>
          <a:p>
            <a:r>
              <a:rPr lang="en-US" sz="1600" dirty="0" smtClean="0"/>
              <a:t>Total number enrolled in the program</a:t>
            </a:r>
            <a:endParaRPr lang="en-US" sz="1600" dirty="0"/>
          </a:p>
        </p:txBody>
      </p:sp>
      <p:sp>
        <p:nvSpPr>
          <p:cNvPr id="51" name="TextBox 50"/>
          <p:cNvSpPr txBox="1"/>
          <p:nvPr/>
        </p:nvSpPr>
        <p:spPr>
          <a:xfrm rot="16200000">
            <a:off x="542489" y="3496299"/>
            <a:ext cx="1139671" cy="338554"/>
          </a:xfrm>
          <a:prstGeom prst="rect">
            <a:avLst/>
          </a:prstGeom>
          <a:noFill/>
        </p:spPr>
        <p:txBody>
          <a:bodyPr wrap="none" rtlCol="0">
            <a:spAutoFit/>
          </a:bodyPr>
          <a:lstStyle/>
          <a:p>
            <a:r>
              <a:rPr lang="en-US" sz="1600" dirty="0" smtClean="0"/>
              <a:t>Completers</a:t>
            </a:r>
            <a:endParaRPr lang="en-US" sz="1600" dirty="0"/>
          </a:p>
        </p:txBody>
      </p:sp>
      <p:sp>
        <p:nvSpPr>
          <p:cNvPr id="52" name="TextBox 51"/>
          <p:cNvSpPr txBox="1"/>
          <p:nvPr/>
        </p:nvSpPr>
        <p:spPr>
          <a:xfrm rot="16200000">
            <a:off x="1524684" y="4847657"/>
            <a:ext cx="1556388" cy="338554"/>
          </a:xfrm>
          <a:prstGeom prst="rect">
            <a:avLst/>
          </a:prstGeom>
          <a:noFill/>
        </p:spPr>
        <p:txBody>
          <a:bodyPr wrap="none" rtlCol="0">
            <a:spAutoFit/>
          </a:bodyPr>
          <a:lstStyle/>
          <a:p>
            <a:r>
              <a:rPr lang="en-US" sz="1600" dirty="0" smtClean="0"/>
              <a:t>Enrolled in math</a:t>
            </a:r>
            <a:endParaRPr lang="en-US" sz="1600" dirty="0"/>
          </a:p>
        </p:txBody>
      </p:sp>
      <p:sp>
        <p:nvSpPr>
          <p:cNvPr id="53" name="TextBox 52"/>
          <p:cNvSpPr txBox="1"/>
          <p:nvPr/>
        </p:nvSpPr>
        <p:spPr>
          <a:xfrm rot="16200000">
            <a:off x="2882147" y="5182132"/>
            <a:ext cx="822661" cy="338554"/>
          </a:xfrm>
          <a:prstGeom prst="rect">
            <a:avLst/>
          </a:prstGeom>
          <a:noFill/>
        </p:spPr>
        <p:txBody>
          <a:bodyPr wrap="none" rtlCol="0">
            <a:spAutoFit/>
          </a:bodyPr>
          <a:lstStyle/>
          <a:p>
            <a:r>
              <a:rPr lang="en-US" sz="1600" dirty="0" smtClean="0"/>
              <a:t>Success</a:t>
            </a:r>
            <a:endParaRPr lang="en-US" sz="1600" dirty="0"/>
          </a:p>
        </p:txBody>
      </p:sp>
      <p:sp>
        <p:nvSpPr>
          <p:cNvPr id="54" name="TextBox 53"/>
          <p:cNvSpPr txBox="1"/>
          <p:nvPr/>
        </p:nvSpPr>
        <p:spPr>
          <a:xfrm rot="16200000">
            <a:off x="2696142" y="3916765"/>
            <a:ext cx="1218603" cy="338554"/>
          </a:xfrm>
          <a:prstGeom prst="rect">
            <a:avLst/>
          </a:prstGeom>
          <a:noFill/>
        </p:spPr>
        <p:txBody>
          <a:bodyPr wrap="none" rtlCol="0">
            <a:spAutoFit/>
          </a:bodyPr>
          <a:lstStyle/>
          <a:p>
            <a:r>
              <a:rPr lang="en-US" sz="1600" dirty="0" smtClean="0"/>
              <a:t>Non Success</a:t>
            </a:r>
            <a:endParaRPr lang="en-US" sz="1600" dirty="0"/>
          </a:p>
        </p:txBody>
      </p:sp>
      <p:sp>
        <p:nvSpPr>
          <p:cNvPr id="57" name="TextBox 56"/>
          <p:cNvSpPr txBox="1"/>
          <p:nvPr/>
        </p:nvSpPr>
        <p:spPr>
          <a:xfrm rot="16200000">
            <a:off x="4788723" y="5163590"/>
            <a:ext cx="990599" cy="360099"/>
          </a:xfrm>
          <a:prstGeom prst="rect">
            <a:avLst/>
          </a:prstGeom>
          <a:noFill/>
        </p:spPr>
        <p:txBody>
          <a:bodyPr wrap="square" rtlCol="0">
            <a:spAutoFit/>
          </a:bodyPr>
          <a:lstStyle/>
          <a:p>
            <a:pPr>
              <a:lnSpc>
                <a:spcPct val="70000"/>
              </a:lnSpc>
            </a:pPr>
            <a:r>
              <a:rPr lang="en-US" sz="1200" dirty="0" smtClean="0"/>
              <a:t>Next course </a:t>
            </a:r>
            <a:r>
              <a:rPr lang="en-US" sz="1200" dirty="0" err="1" smtClean="0"/>
              <a:t>enr</a:t>
            </a:r>
            <a:r>
              <a:rPr lang="en-US" sz="1200" dirty="0" smtClean="0"/>
              <a:t>.</a:t>
            </a:r>
            <a:endParaRPr lang="en-US" sz="1200" dirty="0"/>
          </a:p>
        </p:txBody>
      </p:sp>
      <p:sp>
        <p:nvSpPr>
          <p:cNvPr id="58" name="TextBox 57"/>
          <p:cNvSpPr txBox="1"/>
          <p:nvPr/>
        </p:nvSpPr>
        <p:spPr>
          <a:xfrm rot="16200000">
            <a:off x="4782567" y="4436975"/>
            <a:ext cx="825867" cy="276999"/>
          </a:xfrm>
          <a:prstGeom prst="rect">
            <a:avLst/>
          </a:prstGeom>
          <a:noFill/>
        </p:spPr>
        <p:txBody>
          <a:bodyPr wrap="none" rtlCol="0">
            <a:spAutoFit/>
          </a:bodyPr>
          <a:lstStyle/>
          <a:p>
            <a:r>
              <a:rPr lang="en-US" sz="1200" dirty="0" smtClean="0"/>
              <a:t>Repeaters</a:t>
            </a:r>
            <a:endParaRPr lang="en-US" sz="1200" dirty="0"/>
          </a:p>
        </p:txBody>
      </p:sp>
      <p:sp>
        <p:nvSpPr>
          <p:cNvPr id="59" name="TextBox 58"/>
          <p:cNvSpPr txBox="1"/>
          <p:nvPr/>
        </p:nvSpPr>
        <p:spPr>
          <a:xfrm rot="16200000">
            <a:off x="4741666" y="3636011"/>
            <a:ext cx="928459" cy="276999"/>
          </a:xfrm>
          <a:prstGeom prst="rect">
            <a:avLst/>
          </a:prstGeom>
          <a:noFill/>
        </p:spPr>
        <p:txBody>
          <a:bodyPr wrap="none" rtlCol="0">
            <a:spAutoFit/>
          </a:bodyPr>
          <a:lstStyle/>
          <a:p>
            <a:r>
              <a:rPr lang="en-US" sz="1200" dirty="0" smtClean="0"/>
              <a:t>Winter only</a:t>
            </a:r>
            <a:endParaRPr lang="en-US" sz="1200" dirty="0"/>
          </a:p>
        </p:txBody>
      </p:sp>
      <p:cxnSp>
        <p:nvCxnSpPr>
          <p:cNvPr id="70" name="Straight Arrow Connector 69"/>
          <p:cNvCxnSpPr/>
          <p:nvPr/>
        </p:nvCxnSpPr>
        <p:spPr>
          <a:xfrm flipH="1" flipV="1">
            <a:off x="3733800" y="2667000"/>
            <a:ext cx="1170024" cy="118177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8" name="Right Arrow 37"/>
          <p:cNvSpPr/>
          <p:nvPr/>
        </p:nvSpPr>
        <p:spPr>
          <a:xfrm rot="16200000">
            <a:off x="7505700" y="5562508"/>
            <a:ext cx="914400" cy="1600200"/>
          </a:xfrm>
          <a:prstGeom prst="rightArrow">
            <a:avLst>
              <a:gd name="adj1" fmla="val 61429"/>
              <a:gd name="adj2" fmla="val 25556"/>
            </a:avLst>
          </a:prstGeom>
        </p:spPr>
        <p:style>
          <a:lnRef idx="2">
            <a:schemeClr val="accent3">
              <a:shade val="50000"/>
            </a:schemeClr>
          </a:lnRef>
          <a:fillRef idx="1">
            <a:schemeClr val="accent3"/>
          </a:fillRef>
          <a:effectRef idx="0">
            <a:schemeClr val="accent3"/>
          </a:effectRef>
          <a:fontRef idx="minor">
            <a:schemeClr val="lt1"/>
          </a:fontRef>
        </p:style>
        <p:txBody>
          <a:bodyPr lIns="0" tIns="0" rIns="0" bIns="0" rtlCol="0" anchor="ctr">
            <a:scene3d>
              <a:camera prst="orthographicFront">
                <a:rot lat="0" lon="0" rev="16200000"/>
              </a:camera>
              <a:lightRig rig="threePt" dir="t"/>
            </a:scene3d>
          </a:bodyPr>
          <a:lstStyle/>
          <a:p>
            <a:pPr algn="ctr"/>
            <a:r>
              <a:rPr lang="en-US" sz="1600" dirty="0" smtClean="0"/>
              <a:t>Spring</a:t>
            </a:r>
          </a:p>
          <a:p>
            <a:pPr algn="ctr"/>
            <a:r>
              <a:rPr lang="en-US" sz="1600" dirty="0" smtClean="0"/>
              <a:t>2013</a:t>
            </a:r>
            <a:endParaRPr lang="en-US" sz="1600" dirty="0"/>
          </a:p>
        </p:txBody>
      </p:sp>
      <p:sp>
        <p:nvSpPr>
          <p:cNvPr id="56" name="Rectangle 55"/>
          <p:cNvSpPr/>
          <p:nvPr/>
        </p:nvSpPr>
        <p:spPr>
          <a:xfrm>
            <a:off x="7399293" y="5017204"/>
            <a:ext cx="457200" cy="726440"/>
          </a:xfrm>
          <a:prstGeom prst="rect">
            <a:avLst/>
          </a:prstGeom>
          <a:scene3d>
            <a:camera prst="orthographicFront"/>
            <a:lightRig rig="threePt" dir="t"/>
          </a:scene3d>
          <a:sp3d>
            <a:bevelT/>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smtClean="0"/>
              <a:t>9</a:t>
            </a:r>
          </a:p>
        </p:txBody>
      </p:sp>
      <p:sp>
        <p:nvSpPr>
          <p:cNvPr id="60" name="Rectangle 59"/>
          <p:cNvSpPr/>
          <p:nvPr/>
        </p:nvSpPr>
        <p:spPr>
          <a:xfrm>
            <a:off x="7399293" y="4453313"/>
            <a:ext cx="457200" cy="271271"/>
          </a:xfrm>
          <a:prstGeom prst="rect">
            <a:avLst/>
          </a:prstGeom>
          <a:scene3d>
            <a:camera prst="orthographicFront"/>
            <a:lightRig rig="threePt" dir="t"/>
          </a:scene3d>
          <a:sp3d>
            <a:bevelT/>
          </a:sp3d>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4</a:t>
            </a:r>
          </a:p>
        </p:txBody>
      </p:sp>
      <p:sp>
        <p:nvSpPr>
          <p:cNvPr id="61" name="Rectangle 60"/>
          <p:cNvSpPr/>
          <p:nvPr/>
        </p:nvSpPr>
        <p:spPr>
          <a:xfrm>
            <a:off x="7399293" y="4164376"/>
            <a:ext cx="457200" cy="274320"/>
          </a:xfrm>
          <a:prstGeom prst="rect">
            <a:avLst/>
          </a:prstGeom>
          <a:scene3d>
            <a:camera prst="orthographicFront"/>
            <a:lightRig rig="threePt" dir="t"/>
          </a:scene3d>
          <a:sp3d>
            <a:bevelT/>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smtClean="0"/>
              <a:t>4</a:t>
            </a:r>
          </a:p>
        </p:txBody>
      </p:sp>
      <p:sp>
        <p:nvSpPr>
          <p:cNvPr id="63" name="TextBox 62"/>
          <p:cNvSpPr txBox="1"/>
          <p:nvPr/>
        </p:nvSpPr>
        <p:spPr>
          <a:xfrm>
            <a:off x="7780293" y="5229340"/>
            <a:ext cx="1363707" cy="307777"/>
          </a:xfrm>
          <a:prstGeom prst="rect">
            <a:avLst/>
          </a:prstGeom>
          <a:noFill/>
        </p:spPr>
        <p:txBody>
          <a:bodyPr wrap="none" rtlCol="0">
            <a:spAutoFit/>
          </a:bodyPr>
          <a:lstStyle/>
          <a:p>
            <a:r>
              <a:rPr lang="en-US" sz="1400" dirty="0" smtClean="0"/>
              <a:t>Next course </a:t>
            </a:r>
            <a:r>
              <a:rPr lang="en-US" sz="1400" dirty="0" err="1" smtClean="0"/>
              <a:t>enr</a:t>
            </a:r>
            <a:r>
              <a:rPr lang="en-US" sz="1400" dirty="0" smtClean="0"/>
              <a:t>.</a:t>
            </a:r>
            <a:endParaRPr lang="en-US" sz="1400" dirty="0"/>
          </a:p>
        </p:txBody>
      </p:sp>
      <p:sp>
        <p:nvSpPr>
          <p:cNvPr id="65" name="TextBox 64"/>
          <p:cNvSpPr txBox="1"/>
          <p:nvPr/>
        </p:nvSpPr>
        <p:spPr>
          <a:xfrm>
            <a:off x="7780293" y="4695940"/>
            <a:ext cx="1214896" cy="307777"/>
          </a:xfrm>
          <a:prstGeom prst="rect">
            <a:avLst/>
          </a:prstGeom>
          <a:noFill/>
        </p:spPr>
        <p:txBody>
          <a:bodyPr wrap="none" rtlCol="0">
            <a:spAutoFit/>
          </a:bodyPr>
          <a:lstStyle/>
          <a:p>
            <a:r>
              <a:rPr lang="en-US" sz="1400" dirty="0" smtClean="0"/>
              <a:t>Fall Repeaters  </a:t>
            </a:r>
            <a:endParaRPr lang="en-US" sz="1400" dirty="0"/>
          </a:p>
        </p:txBody>
      </p:sp>
      <p:sp>
        <p:nvSpPr>
          <p:cNvPr id="66" name="TextBox 65"/>
          <p:cNvSpPr txBox="1"/>
          <p:nvPr/>
        </p:nvSpPr>
        <p:spPr>
          <a:xfrm>
            <a:off x="7801047" y="4086340"/>
            <a:ext cx="996174" cy="307777"/>
          </a:xfrm>
          <a:prstGeom prst="rect">
            <a:avLst/>
          </a:prstGeom>
          <a:noFill/>
        </p:spPr>
        <p:txBody>
          <a:bodyPr wrap="none" rtlCol="0">
            <a:spAutoFit/>
          </a:bodyPr>
          <a:lstStyle/>
          <a:p>
            <a:r>
              <a:rPr lang="en-US" sz="1400" dirty="0" smtClean="0"/>
              <a:t>Spring only</a:t>
            </a:r>
            <a:endParaRPr lang="en-US" sz="1400" dirty="0"/>
          </a:p>
        </p:txBody>
      </p:sp>
      <p:sp>
        <p:nvSpPr>
          <p:cNvPr id="55" name="Rectangle 54"/>
          <p:cNvSpPr/>
          <p:nvPr/>
        </p:nvSpPr>
        <p:spPr>
          <a:xfrm>
            <a:off x="5760720" y="4808717"/>
            <a:ext cx="457200" cy="954023"/>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dirty="0" smtClean="0"/>
              <a:t>17</a:t>
            </a:r>
          </a:p>
        </p:txBody>
      </p:sp>
      <p:sp>
        <p:nvSpPr>
          <p:cNvPr id="67" name="Rectangle 66"/>
          <p:cNvSpPr/>
          <p:nvPr/>
        </p:nvSpPr>
        <p:spPr>
          <a:xfrm>
            <a:off x="5760720" y="3850029"/>
            <a:ext cx="457200" cy="960119"/>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dirty="0" smtClean="0"/>
              <a:t>17</a:t>
            </a:r>
          </a:p>
        </p:txBody>
      </p:sp>
      <p:sp>
        <p:nvSpPr>
          <p:cNvPr id="68" name="TextBox 67"/>
          <p:cNvSpPr txBox="1"/>
          <p:nvPr/>
        </p:nvSpPr>
        <p:spPr>
          <a:xfrm rot="16200000">
            <a:off x="5244347" y="5182132"/>
            <a:ext cx="822661" cy="338554"/>
          </a:xfrm>
          <a:prstGeom prst="rect">
            <a:avLst/>
          </a:prstGeom>
          <a:noFill/>
        </p:spPr>
        <p:txBody>
          <a:bodyPr wrap="none" rtlCol="0">
            <a:spAutoFit/>
          </a:bodyPr>
          <a:lstStyle/>
          <a:p>
            <a:r>
              <a:rPr lang="en-US" sz="1600" dirty="0" smtClean="0"/>
              <a:t>Success</a:t>
            </a:r>
            <a:endParaRPr lang="en-US" sz="1600" dirty="0"/>
          </a:p>
        </p:txBody>
      </p:sp>
      <p:sp>
        <p:nvSpPr>
          <p:cNvPr id="69" name="TextBox 68"/>
          <p:cNvSpPr txBox="1"/>
          <p:nvPr/>
        </p:nvSpPr>
        <p:spPr>
          <a:xfrm rot="16200000">
            <a:off x="5058342" y="4107769"/>
            <a:ext cx="1218603" cy="338554"/>
          </a:xfrm>
          <a:prstGeom prst="rect">
            <a:avLst/>
          </a:prstGeom>
          <a:noFill/>
        </p:spPr>
        <p:txBody>
          <a:bodyPr wrap="none" rtlCol="0">
            <a:spAutoFit/>
          </a:bodyPr>
          <a:lstStyle/>
          <a:p>
            <a:r>
              <a:rPr lang="en-US" sz="1600" dirty="0" smtClean="0"/>
              <a:t>Non Success</a:t>
            </a:r>
            <a:endParaRPr lang="en-US" sz="1600" dirty="0"/>
          </a:p>
        </p:txBody>
      </p:sp>
      <p:sp>
        <p:nvSpPr>
          <p:cNvPr id="71" name="Rectangle 70"/>
          <p:cNvSpPr/>
          <p:nvPr/>
        </p:nvSpPr>
        <p:spPr>
          <a:xfrm>
            <a:off x="7400949" y="4729469"/>
            <a:ext cx="457200" cy="271271"/>
          </a:xfrm>
          <a:prstGeom prst="rect">
            <a:avLst/>
          </a:prstGeom>
          <a:scene3d>
            <a:camera prst="orthographicFront"/>
            <a:lightRig rig="threePt" dir="t"/>
          </a:scene3d>
          <a:sp3d>
            <a:bevelT/>
          </a:sp3d>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4</a:t>
            </a:r>
          </a:p>
        </p:txBody>
      </p:sp>
      <p:sp>
        <p:nvSpPr>
          <p:cNvPr id="72" name="TextBox 71"/>
          <p:cNvSpPr txBox="1"/>
          <p:nvPr/>
        </p:nvSpPr>
        <p:spPr>
          <a:xfrm>
            <a:off x="7772400" y="4391140"/>
            <a:ext cx="1471314" cy="307777"/>
          </a:xfrm>
          <a:prstGeom prst="rect">
            <a:avLst/>
          </a:prstGeom>
          <a:noFill/>
        </p:spPr>
        <p:txBody>
          <a:bodyPr wrap="none" rtlCol="0">
            <a:spAutoFit/>
          </a:bodyPr>
          <a:lstStyle/>
          <a:p>
            <a:r>
              <a:rPr lang="en-US" sz="1400" dirty="0" smtClean="0"/>
              <a:t>Winter Repeaters  </a:t>
            </a:r>
            <a:endParaRPr lang="en-US" sz="1400" dirty="0"/>
          </a:p>
        </p:txBody>
      </p:sp>
      <p:cxnSp>
        <p:nvCxnSpPr>
          <p:cNvPr id="73" name="Straight Arrow Connector 72"/>
          <p:cNvCxnSpPr>
            <a:stCxn id="55" idx="3"/>
          </p:cNvCxnSpPr>
          <p:nvPr/>
        </p:nvCxnSpPr>
        <p:spPr>
          <a:xfrm>
            <a:off x="6217920" y="5285729"/>
            <a:ext cx="1173480" cy="9601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p:nvPr/>
        </p:nvCxnSpPr>
        <p:spPr>
          <a:xfrm>
            <a:off x="6208060" y="4495800"/>
            <a:ext cx="11430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p:nvPr/>
        </p:nvCxnSpPr>
        <p:spPr>
          <a:xfrm>
            <a:off x="3868270" y="4162540"/>
            <a:ext cx="35052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a:off x="1676400" y="3171940"/>
            <a:ext cx="5715000" cy="1066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5334000" y="477214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8" name="Oval 77"/>
          <p:cNvSpPr/>
          <p:nvPr/>
        </p:nvSpPr>
        <p:spPr>
          <a:xfrm>
            <a:off x="5486400" y="477214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33" name="Picture 32"/>
          <p:cNvPicPr>
            <a:picLocks noChangeAspect="1"/>
          </p:cNvPicPr>
          <p:nvPr/>
        </p:nvPicPr>
        <p:blipFill>
          <a:blip r:embed="rId4" cstate="print"/>
          <a:stretch>
            <a:fillRect/>
          </a:stretch>
        </p:blipFill>
        <p:spPr>
          <a:xfrm>
            <a:off x="4114800" y="533400"/>
            <a:ext cx="4303689" cy="1524000"/>
          </a:xfrm>
          <a:prstGeom prst="rect">
            <a:avLst/>
          </a:prstGeom>
        </p:spPr>
      </p:pic>
      <p:graphicFrame>
        <p:nvGraphicFramePr>
          <p:cNvPr id="46" name="Object 45"/>
          <p:cNvGraphicFramePr>
            <a:graphicFrameLocks noChangeAspect="1"/>
          </p:cNvGraphicFramePr>
          <p:nvPr>
            <p:extLst>
              <p:ext uri="{D42A27DB-BD31-4B8C-83A1-F6EECF244321}">
                <p14:modId xmlns:p14="http://schemas.microsoft.com/office/powerpoint/2010/main" val="1754897818"/>
              </p:ext>
            </p:extLst>
          </p:nvPr>
        </p:nvGraphicFramePr>
        <p:xfrm>
          <a:off x="4191000" y="457200"/>
          <a:ext cx="3509963" cy="2276475"/>
        </p:xfrm>
        <a:graphic>
          <a:graphicData uri="http://schemas.openxmlformats.org/presentationml/2006/ole">
            <mc:AlternateContent xmlns:mc="http://schemas.openxmlformats.org/markup-compatibility/2006">
              <mc:Choice xmlns:v="urn:schemas-microsoft-com:vml" Requires="v">
                <p:oleObj spid="_x0000_s43024" name="Worksheet" r:id="rId6" imgW="4153090" imgH="2686050" progId="Excel.Sheet.12">
                  <p:embed/>
                </p:oleObj>
              </mc:Choice>
              <mc:Fallback>
                <p:oleObj name="Worksheet" r:id="rId6" imgW="4153090" imgH="2686050" progId="Excel.Sheet.12">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91000" y="457200"/>
                        <a:ext cx="3509963" cy="2276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83" name="Straight Arrow Connector 82"/>
          <p:cNvCxnSpPr/>
          <p:nvPr/>
        </p:nvCxnSpPr>
        <p:spPr>
          <a:xfrm flipH="1" flipV="1">
            <a:off x="5410200" y="2362200"/>
            <a:ext cx="381000" cy="14478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6" name="Straight Arrow Connector 85"/>
          <p:cNvCxnSpPr/>
          <p:nvPr/>
        </p:nvCxnSpPr>
        <p:spPr>
          <a:xfrm flipH="1" flipV="1">
            <a:off x="7543800" y="2743200"/>
            <a:ext cx="76200" cy="1371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Oval 11"/>
          <p:cNvSpPr/>
          <p:nvPr/>
        </p:nvSpPr>
        <p:spPr>
          <a:xfrm>
            <a:off x="6286028" y="1390414"/>
            <a:ext cx="228600" cy="228600"/>
          </a:xfrm>
          <a:prstGeom prst="ellipse">
            <a:avLst/>
          </a:prstGeom>
          <a:noFill/>
          <a:ln w="38100" cmpd="sng">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6" name="Straight Arrow Connector 15"/>
          <p:cNvCxnSpPr>
            <a:stCxn id="12" idx="4"/>
          </p:cNvCxnSpPr>
          <p:nvPr/>
        </p:nvCxnSpPr>
        <p:spPr>
          <a:xfrm>
            <a:off x="6400328" y="1619014"/>
            <a:ext cx="472" cy="1124186"/>
          </a:xfrm>
          <a:prstGeom prst="straightConnector1">
            <a:avLst/>
          </a:prstGeom>
          <a:ln>
            <a:solidFill>
              <a:schemeClr val="accent2"/>
            </a:solidFill>
            <a:tailEnd type="arrow"/>
          </a:ln>
        </p:spPr>
        <p:style>
          <a:lnRef idx="2">
            <a:schemeClr val="accent1"/>
          </a:lnRef>
          <a:fillRef idx="0">
            <a:schemeClr val="accent1"/>
          </a:fillRef>
          <a:effectRef idx="1">
            <a:schemeClr val="accent1"/>
          </a:effectRef>
          <a:fontRef idx="minor">
            <a:schemeClr val="tx1"/>
          </a:fontRef>
        </p:style>
      </p:cxnSp>
      <p:sp>
        <p:nvSpPr>
          <p:cNvPr id="22" name="TextBox 21"/>
          <p:cNvSpPr txBox="1"/>
          <p:nvPr/>
        </p:nvSpPr>
        <p:spPr>
          <a:xfrm>
            <a:off x="5791200" y="2750403"/>
            <a:ext cx="2174844" cy="830997"/>
          </a:xfrm>
          <a:prstGeom prst="rect">
            <a:avLst/>
          </a:prstGeom>
          <a:noFill/>
          <a:ln>
            <a:solidFill>
              <a:schemeClr val="accent2"/>
            </a:solidFill>
          </a:ln>
        </p:spPr>
        <p:txBody>
          <a:bodyPr wrap="none" rtlCol="0">
            <a:spAutoFit/>
          </a:bodyPr>
          <a:lstStyle/>
          <a:p>
            <a:r>
              <a:rPr lang="en-US" sz="1200" dirty="0" smtClean="0"/>
              <a:t>Fall enrollment</a:t>
            </a:r>
          </a:p>
          <a:p>
            <a:r>
              <a:rPr lang="en-US" sz="1200" dirty="0" smtClean="0"/>
              <a:t>2 x Math 220, passed with a “C”</a:t>
            </a:r>
          </a:p>
          <a:p>
            <a:r>
              <a:rPr lang="en-US" sz="1200" dirty="0" smtClean="0"/>
              <a:t>2 x Math 105, withdrew</a:t>
            </a:r>
          </a:p>
          <a:p>
            <a:r>
              <a:rPr lang="en-US" sz="1200" dirty="0" smtClean="0"/>
              <a:t>2 x Math 105, didn’t pass</a:t>
            </a:r>
            <a:endParaRPr lang="en-US" sz="1200" dirty="0"/>
          </a:p>
        </p:txBody>
      </p:sp>
      <p:sp>
        <p:nvSpPr>
          <p:cNvPr id="64" name="Oval 63"/>
          <p:cNvSpPr/>
          <p:nvPr/>
        </p:nvSpPr>
        <p:spPr>
          <a:xfrm>
            <a:off x="6971828" y="1390414"/>
            <a:ext cx="228600" cy="228600"/>
          </a:xfrm>
          <a:prstGeom prst="ellipse">
            <a:avLst/>
          </a:prstGeom>
          <a:noFill/>
          <a:ln w="38100" cmpd="sng">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9" name="Straight Arrow Connector 78"/>
          <p:cNvCxnSpPr>
            <a:stCxn id="64" idx="4"/>
          </p:cNvCxnSpPr>
          <p:nvPr/>
        </p:nvCxnSpPr>
        <p:spPr>
          <a:xfrm>
            <a:off x="7086128" y="1619014"/>
            <a:ext cx="472" cy="590786"/>
          </a:xfrm>
          <a:prstGeom prst="straightConnector1">
            <a:avLst/>
          </a:prstGeom>
          <a:ln>
            <a:solidFill>
              <a:schemeClr val="accent2"/>
            </a:solidFill>
            <a:tailEnd type="arrow"/>
          </a:ln>
        </p:spPr>
        <p:style>
          <a:lnRef idx="2">
            <a:schemeClr val="accent1"/>
          </a:lnRef>
          <a:fillRef idx="0">
            <a:schemeClr val="accent1"/>
          </a:fillRef>
          <a:effectRef idx="1">
            <a:schemeClr val="accent1"/>
          </a:effectRef>
          <a:fontRef idx="minor">
            <a:schemeClr val="tx1"/>
          </a:fontRef>
        </p:style>
      </p:cxnSp>
      <p:sp>
        <p:nvSpPr>
          <p:cNvPr id="80" name="TextBox 79"/>
          <p:cNvSpPr txBox="1"/>
          <p:nvPr/>
        </p:nvSpPr>
        <p:spPr>
          <a:xfrm>
            <a:off x="6451661" y="2209800"/>
            <a:ext cx="2692339" cy="461665"/>
          </a:xfrm>
          <a:prstGeom prst="rect">
            <a:avLst/>
          </a:prstGeom>
          <a:noFill/>
          <a:ln>
            <a:solidFill>
              <a:schemeClr val="accent2"/>
            </a:solidFill>
          </a:ln>
        </p:spPr>
        <p:txBody>
          <a:bodyPr wrap="square" rtlCol="0">
            <a:spAutoFit/>
          </a:bodyPr>
          <a:lstStyle/>
          <a:p>
            <a:r>
              <a:rPr lang="en-US" sz="1200" dirty="0" smtClean="0"/>
              <a:t>Fall enrollment</a:t>
            </a:r>
          </a:p>
          <a:p>
            <a:r>
              <a:rPr lang="en-US" sz="1200" dirty="0" smtClean="0"/>
              <a:t>2 x Math 220, passed with a “B” and “C”</a:t>
            </a:r>
            <a:endParaRPr lang="en-US" sz="1200" dirty="0"/>
          </a:p>
        </p:txBody>
      </p:sp>
      <p:graphicFrame>
        <p:nvGraphicFramePr>
          <p:cNvPr id="43022" name="Object 14"/>
          <p:cNvGraphicFramePr>
            <a:graphicFrameLocks noChangeAspect="1"/>
          </p:cNvGraphicFramePr>
          <p:nvPr/>
        </p:nvGraphicFramePr>
        <p:xfrm>
          <a:off x="990600" y="725113"/>
          <a:ext cx="2905125" cy="1941887"/>
        </p:xfrm>
        <a:graphic>
          <a:graphicData uri="http://schemas.openxmlformats.org/presentationml/2006/ole">
            <mc:AlternateContent xmlns:mc="http://schemas.openxmlformats.org/markup-compatibility/2006">
              <mc:Choice xmlns:v="urn:schemas-microsoft-com:vml" Requires="v">
                <p:oleObj spid="_x0000_s43025" name="Worksheet" r:id="rId9" imgW="3590734" imgH="2400300" progId="Excel.Sheet.12">
                  <p:embed/>
                </p:oleObj>
              </mc:Choice>
              <mc:Fallback>
                <p:oleObj name="Worksheet" r:id="rId9" imgW="3590734" imgH="2400300" progId="Excel.Sheet.12">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90600" y="725113"/>
                        <a:ext cx="2905125" cy="1941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wipe(down)">
                                      <p:cBhvr>
                                        <p:cTn id="11" dur="500"/>
                                        <p:tgtEl>
                                          <p:spTgt spid="13"/>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ipe(down)">
                                      <p:cBhvr>
                                        <p:cTn id="16" dur="500"/>
                                        <p:tgtEl>
                                          <p:spTgt spid="7"/>
                                        </p:tgtEl>
                                      </p:cBhvr>
                                    </p:animEffect>
                                  </p:childTnLst>
                                </p:cTn>
                              </p:par>
                            </p:childTnLst>
                          </p:cTn>
                        </p:par>
                        <p:par>
                          <p:cTn id="17" fill="hold">
                            <p:stCondLst>
                              <p:cond delay="500"/>
                            </p:stCondLst>
                            <p:childTnLst>
                              <p:par>
                                <p:cTn id="18" presetID="22" presetClass="entr" presetSubtype="4" fill="hold" grpId="0" nodeType="afterEffect">
                                  <p:stCondLst>
                                    <p:cond delay="0"/>
                                  </p:stCondLst>
                                  <p:childTnLst>
                                    <p:set>
                                      <p:cBhvr>
                                        <p:cTn id="19" dur="1" fill="hold">
                                          <p:stCondLst>
                                            <p:cond delay="0"/>
                                          </p:stCondLst>
                                        </p:cTn>
                                        <p:tgtEl>
                                          <p:spTgt spid="50"/>
                                        </p:tgtEl>
                                        <p:attrNameLst>
                                          <p:attrName>style.visibility</p:attrName>
                                        </p:attrNameLst>
                                      </p:cBhvr>
                                      <p:to>
                                        <p:strVal val="visible"/>
                                      </p:to>
                                    </p:set>
                                    <p:animEffect transition="in" filter="wipe(down)">
                                      <p:cBhvr>
                                        <p:cTn id="20" dur="500"/>
                                        <p:tgtEl>
                                          <p:spTgt spid="50"/>
                                        </p:tgtEl>
                                      </p:cBhvr>
                                    </p:animEffect>
                                  </p:childTnLst>
                                </p:cTn>
                              </p:par>
                            </p:childTnLst>
                          </p:cTn>
                        </p:par>
                        <p:par>
                          <p:cTn id="21" fill="hold">
                            <p:stCondLst>
                              <p:cond delay="1000"/>
                            </p:stCondLst>
                            <p:childTnLst>
                              <p:par>
                                <p:cTn id="22" presetID="1" presetClass="entr" presetSubtype="0" fill="hold" grpId="0" nodeType="afterEffect">
                                  <p:stCondLst>
                                    <p:cond delay="0"/>
                                  </p:stCondLst>
                                  <p:childTnLst>
                                    <p:set>
                                      <p:cBhvr>
                                        <p:cTn id="23" dur="1" fill="hold">
                                          <p:stCondLst>
                                            <p:cond delay="499"/>
                                          </p:stCondLst>
                                        </p:cTn>
                                        <p:tgtEl>
                                          <p:spTgt spid="24"/>
                                        </p:tgtEl>
                                        <p:attrNameLst>
                                          <p:attrName>style.visibility</p:attrName>
                                        </p:attrNameLst>
                                      </p:cBhvr>
                                      <p:to>
                                        <p:strVal val="visible"/>
                                      </p:to>
                                    </p:set>
                                  </p:childTnLst>
                                </p:cTn>
                              </p:par>
                            </p:childTnLst>
                          </p:cTn>
                        </p:par>
                        <p:par>
                          <p:cTn id="24" fill="hold">
                            <p:stCondLst>
                              <p:cond delay="1500"/>
                            </p:stCondLst>
                            <p:childTnLst>
                              <p:par>
                                <p:cTn id="25" presetID="1" presetClass="entr" presetSubtype="0" fill="hold" grpId="0" nodeType="afterEffect">
                                  <p:stCondLst>
                                    <p:cond delay="0"/>
                                  </p:stCondLst>
                                  <p:childTnLst>
                                    <p:set>
                                      <p:cBhvr>
                                        <p:cTn id="26" dur="1" fill="hold">
                                          <p:stCondLst>
                                            <p:cond delay="499"/>
                                          </p:stCondLst>
                                        </p:cTn>
                                        <p:tgtEl>
                                          <p:spTgt spid="25"/>
                                        </p:tgtEl>
                                        <p:attrNameLst>
                                          <p:attrName>style.visibility</p:attrName>
                                        </p:attrNameLst>
                                      </p:cBhvr>
                                      <p:to>
                                        <p:strVal val="visible"/>
                                      </p:to>
                                    </p:set>
                                  </p:childTnLst>
                                </p:cTn>
                              </p:par>
                            </p:childTnLst>
                          </p:cTn>
                        </p:par>
                        <p:par>
                          <p:cTn id="27" fill="hold">
                            <p:stCondLst>
                              <p:cond delay="2000"/>
                            </p:stCondLst>
                            <p:childTnLst>
                              <p:par>
                                <p:cTn id="28" presetID="22" presetClass="entr" presetSubtype="4" fill="hold" grpId="0" nodeType="after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wipe(down)">
                                      <p:cBhvr>
                                        <p:cTn id="30" dur="500"/>
                                        <p:tgtEl>
                                          <p:spTgt spid="8"/>
                                        </p:tgtEl>
                                      </p:cBhvr>
                                    </p:animEffect>
                                  </p:childTnLst>
                                </p:cTn>
                              </p:par>
                            </p:childTnLst>
                          </p:cTn>
                        </p:par>
                        <p:par>
                          <p:cTn id="31" fill="hold">
                            <p:stCondLst>
                              <p:cond delay="2500"/>
                            </p:stCondLst>
                            <p:childTnLst>
                              <p:par>
                                <p:cTn id="32" presetID="22" presetClass="entr" presetSubtype="4" fill="hold" grpId="0" nodeType="afterEffect">
                                  <p:stCondLst>
                                    <p:cond delay="0"/>
                                  </p:stCondLst>
                                  <p:childTnLst>
                                    <p:set>
                                      <p:cBhvr>
                                        <p:cTn id="33" dur="1" fill="hold">
                                          <p:stCondLst>
                                            <p:cond delay="0"/>
                                          </p:stCondLst>
                                        </p:cTn>
                                        <p:tgtEl>
                                          <p:spTgt spid="51"/>
                                        </p:tgtEl>
                                        <p:attrNameLst>
                                          <p:attrName>style.visibility</p:attrName>
                                        </p:attrNameLst>
                                      </p:cBhvr>
                                      <p:to>
                                        <p:strVal val="visible"/>
                                      </p:to>
                                    </p:set>
                                    <p:animEffect transition="in" filter="wipe(down)">
                                      <p:cBhvr>
                                        <p:cTn id="34" dur="500"/>
                                        <p:tgtEl>
                                          <p:spTgt spid="51"/>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wipe(down)">
                                      <p:cBhvr>
                                        <p:cTn id="39" dur="500"/>
                                        <p:tgtEl>
                                          <p:spTgt spid="15"/>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grpId="0" nodeType="click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wipe(down)">
                                      <p:cBhvr>
                                        <p:cTn id="44" dur="500"/>
                                        <p:tgtEl>
                                          <p:spTgt spid="9"/>
                                        </p:tgtEl>
                                      </p:cBhvr>
                                    </p:animEffect>
                                  </p:childTnLst>
                                </p:cTn>
                              </p:par>
                            </p:childTnLst>
                          </p:cTn>
                        </p:par>
                        <p:par>
                          <p:cTn id="45" fill="hold">
                            <p:stCondLst>
                              <p:cond delay="500"/>
                            </p:stCondLst>
                            <p:childTnLst>
                              <p:par>
                                <p:cTn id="46" presetID="22" presetClass="entr" presetSubtype="4" fill="hold" grpId="0" nodeType="afterEffect">
                                  <p:stCondLst>
                                    <p:cond delay="0"/>
                                  </p:stCondLst>
                                  <p:childTnLst>
                                    <p:set>
                                      <p:cBhvr>
                                        <p:cTn id="47" dur="1" fill="hold">
                                          <p:stCondLst>
                                            <p:cond delay="0"/>
                                          </p:stCondLst>
                                        </p:cTn>
                                        <p:tgtEl>
                                          <p:spTgt spid="52"/>
                                        </p:tgtEl>
                                        <p:attrNameLst>
                                          <p:attrName>style.visibility</p:attrName>
                                        </p:attrNameLst>
                                      </p:cBhvr>
                                      <p:to>
                                        <p:strVal val="visible"/>
                                      </p:to>
                                    </p:set>
                                    <p:animEffect transition="in" filter="wipe(down)">
                                      <p:cBhvr>
                                        <p:cTn id="48" dur="500"/>
                                        <p:tgtEl>
                                          <p:spTgt spid="52"/>
                                        </p:tgtEl>
                                      </p:cBhvr>
                                    </p:animEffect>
                                  </p:childTnLst>
                                </p:cTn>
                              </p:par>
                            </p:childTnLst>
                          </p:cTn>
                        </p:par>
                        <p:par>
                          <p:cTn id="49" fill="hold">
                            <p:stCondLst>
                              <p:cond delay="1000"/>
                            </p:stCondLst>
                            <p:childTnLst>
                              <p:par>
                                <p:cTn id="50" presetID="22" presetClass="entr" presetSubtype="8" fill="hold" nodeType="afterEffect">
                                  <p:stCondLst>
                                    <p:cond delay="0"/>
                                  </p:stCondLst>
                                  <p:childTnLst>
                                    <p:set>
                                      <p:cBhvr>
                                        <p:cTn id="51" dur="1" fill="hold">
                                          <p:stCondLst>
                                            <p:cond delay="0"/>
                                          </p:stCondLst>
                                        </p:cTn>
                                        <p:tgtEl>
                                          <p:spTgt spid="47"/>
                                        </p:tgtEl>
                                        <p:attrNameLst>
                                          <p:attrName>style.visibility</p:attrName>
                                        </p:attrNameLst>
                                      </p:cBhvr>
                                      <p:to>
                                        <p:strVal val="visible"/>
                                      </p:to>
                                    </p:set>
                                    <p:animEffect transition="in" filter="wipe(left)">
                                      <p:cBhvr>
                                        <p:cTn id="52" dur="500"/>
                                        <p:tgtEl>
                                          <p:spTgt spid="47"/>
                                        </p:tgtEl>
                                      </p:cBhvr>
                                    </p:animEffect>
                                  </p:childTnLst>
                                </p:cTn>
                              </p:par>
                            </p:childTnLst>
                          </p:cTn>
                        </p:par>
                        <p:par>
                          <p:cTn id="53" fill="hold">
                            <p:stCondLst>
                              <p:cond delay="1500"/>
                            </p:stCondLst>
                            <p:childTnLst>
                              <p:par>
                                <p:cTn id="54" presetID="1" presetClass="entr" presetSubtype="0" fill="hold" grpId="0" nodeType="afterEffect">
                                  <p:stCondLst>
                                    <p:cond delay="0"/>
                                  </p:stCondLst>
                                  <p:childTnLst>
                                    <p:set>
                                      <p:cBhvr>
                                        <p:cTn id="55" dur="1" fill="hold">
                                          <p:stCondLst>
                                            <p:cond delay="499"/>
                                          </p:stCondLst>
                                        </p:cTn>
                                        <p:tgtEl>
                                          <p:spTgt spid="20"/>
                                        </p:tgtEl>
                                        <p:attrNameLst>
                                          <p:attrName>style.visibility</p:attrName>
                                        </p:attrNameLst>
                                      </p:cBhvr>
                                      <p:to>
                                        <p:strVal val="visible"/>
                                      </p:to>
                                    </p:set>
                                  </p:childTnLst>
                                </p:cTn>
                              </p:par>
                            </p:childTnLst>
                          </p:cTn>
                        </p:par>
                        <p:par>
                          <p:cTn id="56" fill="hold">
                            <p:stCondLst>
                              <p:cond delay="2000"/>
                            </p:stCondLst>
                            <p:childTnLst>
                              <p:par>
                                <p:cTn id="57" presetID="1" presetClass="entr" presetSubtype="0" fill="hold" grpId="0" nodeType="afterEffect">
                                  <p:stCondLst>
                                    <p:cond delay="0"/>
                                  </p:stCondLst>
                                  <p:childTnLst>
                                    <p:set>
                                      <p:cBhvr>
                                        <p:cTn id="58" dur="1" fill="hold">
                                          <p:stCondLst>
                                            <p:cond delay="499"/>
                                          </p:stCondLst>
                                        </p:cTn>
                                        <p:tgtEl>
                                          <p:spTgt spid="21"/>
                                        </p:tgtEl>
                                        <p:attrNameLst>
                                          <p:attrName>style.visibility</p:attrName>
                                        </p:attrNameLst>
                                      </p:cBhvr>
                                      <p:to>
                                        <p:strVal val="visible"/>
                                      </p:to>
                                    </p:set>
                                  </p:childTnLst>
                                </p:cTn>
                              </p:par>
                            </p:childTnLst>
                          </p:cTn>
                        </p:par>
                        <p:par>
                          <p:cTn id="59" fill="hold">
                            <p:stCondLst>
                              <p:cond delay="2500"/>
                            </p:stCondLst>
                            <p:childTnLst>
                              <p:par>
                                <p:cTn id="60" presetID="22" presetClass="entr" presetSubtype="4" fill="hold" grpId="0" nodeType="afterEffect">
                                  <p:stCondLst>
                                    <p:cond delay="0"/>
                                  </p:stCondLst>
                                  <p:childTnLst>
                                    <p:set>
                                      <p:cBhvr>
                                        <p:cTn id="61" dur="1" fill="hold">
                                          <p:stCondLst>
                                            <p:cond delay="0"/>
                                          </p:stCondLst>
                                        </p:cTn>
                                        <p:tgtEl>
                                          <p:spTgt spid="10"/>
                                        </p:tgtEl>
                                        <p:attrNameLst>
                                          <p:attrName>style.visibility</p:attrName>
                                        </p:attrNameLst>
                                      </p:cBhvr>
                                      <p:to>
                                        <p:strVal val="visible"/>
                                      </p:to>
                                    </p:set>
                                    <p:animEffect transition="in" filter="wipe(down)">
                                      <p:cBhvr>
                                        <p:cTn id="62" dur="500"/>
                                        <p:tgtEl>
                                          <p:spTgt spid="10"/>
                                        </p:tgtEl>
                                      </p:cBhvr>
                                    </p:animEffect>
                                  </p:childTnLst>
                                </p:cTn>
                              </p:par>
                            </p:childTnLst>
                          </p:cTn>
                        </p:par>
                        <p:par>
                          <p:cTn id="63" fill="hold">
                            <p:stCondLst>
                              <p:cond delay="3000"/>
                            </p:stCondLst>
                            <p:childTnLst>
                              <p:par>
                                <p:cTn id="64" presetID="22" presetClass="entr" presetSubtype="4" fill="hold" grpId="0" nodeType="afterEffect">
                                  <p:stCondLst>
                                    <p:cond delay="0"/>
                                  </p:stCondLst>
                                  <p:childTnLst>
                                    <p:set>
                                      <p:cBhvr>
                                        <p:cTn id="65" dur="1" fill="hold">
                                          <p:stCondLst>
                                            <p:cond delay="0"/>
                                          </p:stCondLst>
                                        </p:cTn>
                                        <p:tgtEl>
                                          <p:spTgt spid="53"/>
                                        </p:tgtEl>
                                        <p:attrNameLst>
                                          <p:attrName>style.visibility</p:attrName>
                                        </p:attrNameLst>
                                      </p:cBhvr>
                                      <p:to>
                                        <p:strVal val="visible"/>
                                      </p:to>
                                    </p:set>
                                    <p:animEffect transition="in" filter="wipe(down)">
                                      <p:cBhvr>
                                        <p:cTn id="66" dur="500"/>
                                        <p:tgtEl>
                                          <p:spTgt spid="53"/>
                                        </p:tgtEl>
                                      </p:cBhvr>
                                    </p:animEffect>
                                  </p:childTnLst>
                                </p:cTn>
                              </p:par>
                            </p:childTnLst>
                          </p:cTn>
                        </p:par>
                        <p:par>
                          <p:cTn id="67" fill="hold">
                            <p:stCondLst>
                              <p:cond delay="3500"/>
                            </p:stCondLst>
                            <p:childTnLst>
                              <p:par>
                                <p:cTn id="68" presetID="22" presetClass="entr" presetSubtype="4" fill="hold" grpId="0" nodeType="afterEffect">
                                  <p:stCondLst>
                                    <p:cond delay="0"/>
                                  </p:stCondLst>
                                  <p:childTnLst>
                                    <p:set>
                                      <p:cBhvr>
                                        <p:cTn id="69" dur="1" fill="hold">
                                          <p:stCondLst>
                                            <p:cond delay="0"/>
                                          </p:stCondLst>
                                        </p:cTn>
                                        <p:tgtEl>
                                          <p:spTgt spid="18"/>
                                        </p:tgtEl>
                                        <p:attrNameLst>
                                          <p:attrName>style.visibility</p:attrName>
                                        </p:attrNameLst>
                                      </p:cBhvr>
                                      <p:to>
                                        <p:strVal val="visible"/>
                                      </p:to>
                                    </p:set>
                                    <p:animEffect transition="in" filter="wipe(down)">
                                      <p:cBhvr>
                                        <p:cTn id="70" dur="500"/>
                                        <p:tgtEl>
                                          <p:spTgt spid="18"/>
                                        </p:tgtEl>
                                      </p:cBhvr>
                                    </p:animEffect>
                                  </p:childTnLst>
                                </p:cTn>
                              </p:par>
                            </p:childTnLst>
                          </p:cTn>
                        </p:par>
                        <p:par>
                          <p:cTn id="71" fill="hold">
                            <p:stCondLst>
                              <p:cond delay="4000"/>
                            </p:stCondLst>
                            <p:childTnLst>
                              <p:par>
                                <p:cTn id="72" presetID="22" presetClass="entr" presetSubtype="4" fill="hold" grpId="0" nodeType="afterEffect">
                                  <p:stCondLst>
                                    <p:cond delay="0"/>
                                  </p:stCondLst>
                                  <p:childTnLst>
                                    <p:set>
                                      <p:cBhvr>
                                        <p:cTn id="73" dur="1" fill="hold">
                                          <p:stCondLst>
                                            <p:cond delay="0"/>
                                          </p:stCondLst>
                                        </p:cTn>
                                        <p:tgtEl>
                                          <p:spTgt spid="54"/>
                                        </p:tgtEl>
                                        <p:attrNameLst>
                                          <p:attrName>style.visibility</p:attrName>
                                        </p:attrNameLst>
                                      </p:cBhvr>
                                      <p:to>
                                        <p:strVal val="visible"/>
                                      </p:to>
                                    </p:set>
                                    <p:animEffect transition="in" filter="wipe(down)">
                                      <p:cBhvr>
                                        <p:cTn id="74" dur="500"/>
                                        <p:tgtEl>
                                          <p:spTgt spid="54"/>
                                        </p:tgtEl>
                                      </p:cBhvr>
                                    </p:animEffect>
                                  </p:childTnLst>
                                </p:cTn>
                              </p:par>
                            </p:childTnLst>
                          </p:cTn>
                        </p:par>
                      </p:childTnLst>
                    </p:cTn>
                  </p:par>
                  <p:par>
                    <p:cTn id="75" fill="hold">
                      <p:stCondLst>
                        <p:cond delay="indefinite"/>
                      </p:stCondLst>
                      <p:childTnLst>
                        <p:par>
                          <p:cTn id="76" fill="hold">
                            <p:stCondLst>
                              <p:cond delay="0"/>
                            </p:stCondLst>
                            <p:childTnLst>
                              <p:par>
                                <p:cTn id="77" presetID="22" presetClass="entr" presetSubtype="4" fill="hold" grpId="0" nodeType="clickEffect">
                                  <p:stCondLst>
                                    <p:cond delay="0"/>
                                  </p:stCondLst>
                                  <p:childTnLst>
                                    <p:set>
                                      <p:cBhvr>
                                        <p:cTn id="78" dur="1" fill="hold">
                                          <p:stCondLst>
                                            <p:cond delay="0"/>
                                          </p:stCondLst>
                                        </p:cTn>
                                        <p:tgtEl>
                                          <p:spTgt spid="17"/>
                                        </p:tgtEl>
                                        <p:attrNameLst>
                                          <p:attrName>style.visibility</p:attrName>
                                        </p:attrNameLst>
                                      </p:cBhvr>
                                      <p:to>
                                        <p:strVal val="visible"/>
                                      </p:to>
                                    </p:set>
                                    <p:animEffect transition="in" filter="wipe(down)">
                                      <p:cBhvr>
                                        <p:cTn id="79" dur="500"/>
                                        <p:tgtEl>
                                          <p:spTgt spid="17"/>
                                        </p:tgtEl>
                                      </p:cBhvr>
                                    </p:animEffect>
                                  </p:childTnLst>
                                </p:cTn>
                              </p:par>
                            </p:childTnLst>
                          </p:cTn>
                        </p:par>
                      </p:childTnLst>
                    </p:cTn>
                  </p:par>
                  <p:par>
                    <p:cTn id="80" fill="hold">
                      <p:stCondLst>
                        <p:cond delay="indefinite"/>
                      </p:stCondLst>
                      <p:childTnLst>
                        <p:par>
                          <p:cTn id="81" fill="hold">
                            <p:stCondLst>
                              <p:cond delay="0"/>
                            </p:stCondLst>
                            <p:childTnLst>
                              <p:par>
                                <p:cTn id="82" presetID="22" presetClass="entr" presetSubtype="4" fill="hold" grpId="0" nodeType="clickEffect">
                                  <p:stCondLst>
                                    <p:cond delay="0"/>
                                  </p:stCondLst>
                                  <p:childTnLst>
                                    <p:set>
                                      <p:cBhvr>
                                        <p:cTn id="83" dur="1" fill="hold">
                                          <p:stCondLst>
                                            <p:cond delay="0"/>
                                          </p:stCondLst>
                                        </p:cTn>
                                        <p:tgtEl>
                                          <p:spTgt spid="11"/>
                                        </p:tgtEl>
                                        <p:attrNameLst>
                                          <p:attrName>style.visibility</p:attrName>
                                        </p:attrNameLst>
                                      </p:cBhvr>
                                      <p:to>
                                        <p:strVal val="visible"/>
                                      </p:to>
                                    </p:set>
                                    <p:animEffect transition="in" filter="wipe(down)">
                                      <p:cBhvr>
                                        <p:cTn id="84" dur="500"/>
                                        <p:tgtEl>
                                          <p:spTgt spid="11"/>
                                        </p:tgtEl>
                                      </p:cBhvr>
                                    </p:animEffect>
                                  </p:childTnLst>
                                </p:cTn>
                              </p:par>
                            </p:childTnLst>
                          </p:cTn>
                        </p:par>
                        <p:par>
                          <p:cTn id="85" fill="hold">
                            <p:stCondLst>
                              <p:cond delay="500"/>
                            </p:stCondLst>
                            <p:childTnLst>
                              <p:par>
                                <p:cTn id="86" presetID="22" presetClass="entr" presetSubtype="4" fill="hold" grpId="0" nodeType="afterEffect">
                                  <p:stCondLst>
                                    <p:cond delay="0"/>
                                  </p:stCondLst>
                                  <p:childTnLst>
                                    <p:set>
                                      <p:cBhvr>
                                        <p:cTn id="87" dur="1" fill="hold">
                                          <p:stCondLst>
                                            <p:cond delay="0"/>
                                          </p:stCondLst>
                                        </p:cTn>
                                        <p:tgtEl>
                                          <p:spTgt spid="19"/>
                                        </p:tgtEl>
                                        <p:attrNameLst>
                                          <p:attrName>style.visibility</p:attrName>
                                        </p:attrNameLst>
                                      </p:cBhvr>
                                      <p:to>
                                        <p:strVal val="visible"/>
                                      </p:to>
                                    </p:set>
                                    <p:animEffect transition="in" filter="wipe(down)">
                                      <p:cBhvr>
                                        <p:cTn id="88" dur="500"/>
                                        <p:tgtEl>
                                          <p:spTgt spid="19"/>
                                        </p:tgtEl>
                                      </p:cBhvr>
                                    </p:animEffect>
                                  </p:childTnLst>
                                </p:cTn>
                              </p:par>
                            </p:childTnLst>
                          </p:cTn>
                        </p:par>
                        <p:par>
                          <p:cTn id="89" fill="hold">
                            <p:stCondLst>
                              <p:cond delay="1000"/>
                            </p:stCondLst>
                            <p:childTnLst>
                              <p:par>
                                <p:cTn id="90" presetID="22" presetClass="entr" presetSubtype="4" fill="hold" grpId="0" nodeType="afterEffect">
                                  <p:stCondLst>
                                    <p:cond delay="0"/>
                                  </p:stCondLst>
                                  <p:childTnLst>
                                    <p:set>
                                      <p:cBhvr>
                                        <p:cTn id="91" dur="1" fill="hold">
                                          <p:stCondLst>
                                            <p:cond delay="0"/>
                                          </p:stCondLst>
                                        </p:cTn>
                                        <p:tgtEl>
                                          <p:spTgt spid="29"/>
                                        </p:tgtEl>
                                        <p:attrNameLst>
                                          <p:attrName>style.visibility</p:attrName>
                                        </p:attrNameLst>
                                      </p:cBhvr>
                                      <p:to>
                                        <p:strVal val="visible"/>
                                      </p:to>
                                    </p:set>
                                    <p:animEffect transition="in" filter="wipe(down)">
                                      <p:cBhvr>
                                        <p:cTn id="92" dur="500"/>
                                        <p:tgtEl>
                                          <p:spTgt spid="29"/>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8" fill="hold" nodeType="clickEffect">
                                  <p:stCondLst>
                                    <p:cond delay="0"/>
                                  </p:stCondLst>
                                  <p:childTnLst>
                                    <p:set>
                                      <p:cBhvr>
                                        <p:cTn id="96" dur="1" fill="hold">
                                          <p:stCondLst>
                                            <p:cond delay="0"/>
                                          </p:stCondLst>
                                        </p:cTn>
                                        <p:tgtEl>
                                          <p:spTgt spid="26"/>
                                        </p:tgtEl>
                                        <p:attrNameLst>
                                          <p:attrName>style.visibility</p:attrName>
                                        </p:attrNameLst>
                                      </p:cBhvr>
                                      <p:to>
                                        <p:strVal val="visible"/>
                                      </p:to>
                                    </p:set>
                                    <p:animEffect transition="in" filter="wipe(left)">
                                      <p:cBhvr>
                                        <p:cTn id="97" dur="500"/>
                                        <p:tgtEl>
                                          <p:spTgt spid="26"/>
                                        </p:tgtEl>
                                      </p:cBhvr>
                                    </p:animEffect>
                                  </p:childTnLst>
                                </p:cTn>
                              </p:par>
                            </p:childTnLst>
                          </p:cTn>
                        </p:par>
                        <p:par>
                          <p:cTn id="98" fill="hold">
                            <p:stCondLst>
                              <p:cond delay="500"/>
                            </p:stCondLst>
                            <p:childTnLst>
                              <p:par>
                                <p:cTn id="99" presetID="22" presetClass="entr" presetSubtype="8" fill="hold" grpId="0" nodeType="afterEffect">
                                  <p:stCondLst>
                                    <p:cond delay="0"/>
                                  </p:stCondLst>
                                  <p:childTnLst>
                                    <p:set>
                                      <p:cBhvr>
                                        <p:cTn id="100" dur="1" fill="hold">
                                          <p:stCondLst>
                                            <p:cond delay="0"/>
                                          </p:stCondLst>
                                        </p:cTn>
                                        <p:tgtEl>
                                          <p:spTgt spid="57"/>
                                        </p:tgtEl>
                                        <p:attrNameLst>
                                          <p:attrName>style.visibility</p:attrName>
                                        </p:attrNameLst>
                                      </p:cBhvr>
                                      <p:to>
                                        <p:strVal val="visible"/>
                                      </p:to>
                                    </p:set>
                                    <p:animEffect transition="in" filter="wipe(left)">
                                      <p:cBhvr>
                                        <p:cTn id="101" dur="500"/>
                                        <p:tgtEl>
                                          <p:spTgt spid="57"/>
                                        </p:tgtEl>
                                      </p:cBhvr>
                                    </p:animEffect>
                                  </p:childTnLst>
                                </p:cTn>
                              </p:par>
                            </p:childTnLst>
                          </p:cTn>
                        </p:par>
                      </p:childTnLst>
                    </p:cTn>
                  </p:par>
                  <p:par>
                    <p:cTn id="102" fill="hold">
                      <p:stCondLst>
                        <p:cond delay="indefinite"/>
                      </p:stCondLst>
                      <p:childTnLst>
                        <p:par>
                          <p:cTn id="103" fill="hold">
                            <p:stCondLst>
                              <p:cond delay="0"/>
                            </p:stCondLst>
                            <p:childTnLst>
                              <p:par>
                                <p:cTn id="104" presetID="22" presetClass="entr" presetSubtype="8" fill="hold" nodeType="clickEffect">
                                  <p:stCondLst>
                                    <p:cond delay="0"/>
                                  </p:stCondLst>
                                  <p:childTnLst>
                                    <p:set>
                                      <p:cBhvr>
                                        <p:cTn id="105" dur="1" fill="hold">
                                          <p:stCondLst>
                                            <p:cond delay="0"/>
                                          </p:stCondLst>
                                        </p:cTn>
                                        <p:tgtEl>
                                          <p:spTgt spid="28"/>
                                        </p:tgtEl>
                                        <p:attrNameLst>
                                          <p:attrName>style.visibility</p:attrName>
                                        </p:attrNameLst>
                                      </p:cBhvr>
                                      <p:to>
                                        <p:strVal val="visible"/>
                                      </p:to>
                                    </p:set>
                                    <p:animEffect transition="in" filter="wipe(left)">
                                      <p:cBhvr>
                                        <p:cTn id="106" dur="500"/>
                                        <p:tgtEl>
                                          <p:spTgt spid="28"/>
                                        </p:tgtEl>
                                      </p:cBhvr>
                                    </p:animEffect>
                                  </p:childTnLst>
                                </p:cTn>
                              </p:par>
                            </p:childTnLst>
                          </p:cTn>
                        </p:par>
                        <p:par>
                          <p:cTn id="107" fill="hold">
                            <p:stCondLst>
                              <p:cond delay="500"/>
                            </p:stCondLst>
                            <p:childTnLst>
                              <p:par>
                                <p:cTn id="108" presetID="22" presetClass="entr" presetSubtype="8" fill="hold" grpId="0" nodeType="afterEffect">
                                  <p:stCondLst>
                                    <p:cond delay="0"/>
                                  </p:stCondLst>
                                  <p:childTnLst>
                                    <p:set>
                                      <p:cBhvr>
                                        <p:cTn id="109" dur="1" fill="hold">
                                          <p:stCondLst>
                                            <p:cond delay="0"/>
                                          </p:stCondLst>
                                        </p:cTn>
                                        <p:tgtEl>
                                          <p:spTgt spid="58"/>
                                        </p:tgtEl>
                                        <p:attrNameLst>
                                          <p:attrName>style.visibility</p:attrName>
                                        </p:attrNameLst>
                                      </p:cBhvr>
                                      <p:to>
                                        <p:strVal val="visible"/>
                                      </p:to>
                                    </p:set>
                                    <p:animEffect transition="in" filter="wipe(left)">
                                      <p:cBhvr>
                                        <p:cTn id="110" dur="500"/>
                                        <p:tgtEl>
                                          <p:spTgt spid="58"/>
                                        </p:tgtEl>
                                      </p:cBhvr>
                                    </p:animEffect>
                                  </p:childTnLst>
                                </p:cTn>
                              </p:par>
                            </p:childTnLst>
                          </p:cTn>
                        </p:par>
                      </p:childTnLst>
                    </p:cTn>
                  </p:par>
                  <p:par>
                    <p:cTn id="111" fill="hold">
                      <p:stCondLst>
                        <p:cond delay="indefinite"/>
                      </p:stCondLst>
                      <p:childTnLst>
                        <p:par>
                          <p:cTn id="112" fill="hold">
                            <p:stCondLst>
                              <p:cond delay="0"/>
                            </p:stCondLst>
                            <p:childTnLst>
                              <p:par>
                                <p:cTn id="113" presetID="22" presetClass="entr" presetSubtype="8" fill="hold" nodeType="clickEffect">
                                  <p:stCondLst>
                                    <p:cond delay="0"/>
                                  </p:stCondLst>
                                  <p:childTnLst>
                                    <p:set>
                                      <p:cBhvr>
                                        <p:cTn id="114" dur="1" fill="hold">
                                          <p:stCondLst>
                                            <p:cond delay="0"/>
                                          </p:stCondLst>
                                        </p:cTn>
                                        <p:tgtEl>
                                          <p:spTgt spid="44"/>
                                        </p:tgtEl>
                                        <p:attrNameLst>
                                          <p:attrName>style.visibility</p:attrName>
                                        </p:attrNameLst>
                                      </p:cBhvr>
                                      <p:to>
                                        <p:strVal val="visible"/>
                                      </p:to>
                                    </p:set>
                                    <p:animEffect transition="in" filter="wipe(left)">
                                      <p:cBhvr>
                                        <p:cTn id="115" dur="500"/>
                                        <p:tgtEl>
                                          <p:spTgt spid="44"/>
                                        </p:tgtEl>
                                      </p:cBhvr>
                                    </p:animEffect>
                                  </p:childTnLst>
                                </p:cTn>
                              </p:par>
                            </p:childTnLst>
                          </p:cTn>
                        </p:par>
                        <p:par>
                          <p:cTn id="116" fill="hold">
                            <p:stCondLst>
                              <p:cond delay="500"/>
                            </p:stCondLst>
                            <p:childTnLst>
                              <p:par>
                                <p:cTn id="117" presetID="22" presetClass="entr" presetSubtype="8" fill="hold" grpId="0" nodeType="afterEffect">
                                  <p:stCondLst>
                                    <p:cond delay="0"/>
                                  </p:stCondLst>
                                  <p:childTnLst>
                                    <p:set>
                                      <p:cBhvr>
                                        <p:cTn id="118" dur="1" fill="hold">
                                          <p:stCondLst>
                                            <p:cond delay="0"/>
                                          </p:stCondLst>
                                        </p:cTn>
                                        <p:tgtEl>
                                          <p:spTgt spid="59"/>
                                        </p:tgtEl>
                                        <p:attrNameLst>
                                          <p:attrName>style.visibility</p:attrName>
                                        </p:attrNameLst>
                                      </p:cBhvr>
                                      <p:to>
                                        <p:strVal val="visible"/>
                                      </p:to>
                                    </p:set>
                                    <p:animEffect transition="in" filter="wipe(left)">
                                      <p:cBhvr>
                                        <p:cTn id="119" dur="500"/>
                                        <p:tgtEl>
                                          <p:spTgt spid="59"/>
                                        </p:tgtEl>
                                      </p:cBhvr>
                                    </p:animEffect>
                                  </p:childTnLst>
                                </p:cTn>
                              </p:par>
                            </p:childTnLst>
                          </p:cTn>
                        </p:par>
                      </p:childTnLst>
                    </p:cTn>
                  </p:par>
                  <p:par>
                    <p:cTn id="120" fill="hold">
                      <p:stCondLst>
                        <p:cond delay="indefinite"/>
                      </p:stCondLst>
                      <p:childTnLst>
                        <p:par>
                          <p:cTn id="121" fill="hold">
                            <p:stCondLst>
                              <p:cond delay="0"/>
                            </p:stCondLst>
                            <p:childTnLst>
                              <p:par>
                                <p:cTn id="122" presetID="1" presetClass="entr" presetSubtype="0" fill="hold" nodeType="clickEffect">
                                  <p:stCondLst>
                                    <p:cond delay="0"/>
                                  </p:stCondLst>
                                  <p:childTnLst>
                                    <p:set>
                                      <p:cBhvr>
                                        <p:cTn id="123" dur="1" fill="hold">
                                          <p:stCondLst>
                                            <p:cond delay="499"/>
                                          </p:stCondLst>
                                        </p:cTn>
                                        <p:tgtEl>
                                          <p:spTgt spid="70"/>
                                        </p:tgtEl>
                                        <p:attrNameLst>
                                          <p:attrName>style.visibility</p:attrName>
                                        </p:attrNameLst>
                                      </p:cBhvr>
                                      <p:to>
                                        <p:strVal val="visible"/>
                                      </p:to>
                                    </p:set>
                                  </p:childTnLst>
                                </p:cTn>
                              </p:par>
                            </p:childTnLst>
                          </p:cTn>
                        </p:par>
                        <p:par>
                          <p:cTn id="124" fill="hold">
                            <p:stCondLst>
                              <p:cond delay="500"/>
                            </p:stCondLst>
                            <p:childTnLst>
                              <p:par>
                                <p:cTn id="125" presetID="12" presetClass="entr" presetSubtype="4" fill="hold" nodeType="afterEffect">
                                  <p:stCondLst>
                                    <p:cond delay="0"/>
                                  </p:stCondLst>
                                  <p:childTnLst>
                                    <p:set>
                                      <p:cBhvr>
                                        <p:cTn id="126" dur="1" fill="hold">
                                          <p:stCondLst>
                                            <p:cond delay="0"/>
                                          </p:stCondLst>
                                        </p:cTn>
                                        <p:tgtEl>
                                          <p:spTgt spid="43022"/>
                                        </p:tgtEl>
                                        <p:attrNameLst>
                                          <p:attrName>style.visibility</p:attrName>
                                        </p:attrNameLst>
                                      </p:cBhvr>
                                      <p:to>
                                        <p:strVal val="visible"/>
                                      </p:to>
                                    </p:set>
                                    <p:animEffect transition="in" filter="slide(fromBottom)">
                                      <p:cBhvr>
                                        <p:cTn id="127" dur="500"/>
                                        <p:tgtEl>
                                          <p:spTgt spid="43022"/>
                                        </p:tgtEl>
                                      </p:cBhvr>
                                    </p:animEffect>
                                  </p:childTnLst>
                                </p:cTn>
                              </p:par>
                            </p:childTnLst>
                          </p:cTn>
                        </p:par>
                      </p:childTnLst>
                    </p:cTn>
                  </p:par>
                  <p:par>
                    <p:cTn id="128" fill="hold">
                      <p:stCondLst>
                        <p:cond delay="indefinite"/>
                      </p:stCondLst>
                      <p:childTnLst>
                        <p:par>
                          <p:cTn id="129" fill="hold">
                            <p:stCondLst>
                              <p:cond delay="0"/>
                            </p:stCondLst>
                            <p:childTnLst>
                              <p:par>
                                <p:cTn id="130" presetID="1" presetClass="entr" presetSubtype="0" fill="hold" grpId="0" nodeType="clickEffect">
                                  <p:stCondLst>
                                    <p:cond delay="0"/>
                                  </p:stCondLst>
                                  <p:childTnLst>
                                    <p:set>
                                      <p:cBhvr>
                                        <p:cTn id="131" dur="1" fill="hold">
                                          <p:stCondLst>
                                            <p:cond delay="499"/>
                                          </p:stCondLst>
                                        </p:cTn>
                                        <p:tgtEl>
                                          <p:spTgt spid="77"/>
                                        </p:tgtEl>
                                        <p:attrNameLst>
                                          <p:attrName>style.visibility</p:attrName>
                                        </p:attrNameLst>
                                      </p:cBhvr>
                                      <p:to>
                                        <p:strVal val="visible"/>
                                      </p:to>
                                    </p:set>
                                  </p:childTnLst>
                                </p:cTn>
                              </p:par>
                            </p:childTnLst>
                          </p:cTn>
                        </p:par>
                        <p:par>
                          <p:cTn id="132" fill="hold">
                            <p:stCondLst>
                              <p:cond delay="500"/>
                            </p:stCondLst>
                            <p:childTnLst>
                              <p:par>
                                <p:cTn id="133" presetID="1" presetClass="entr" presetSubtype="0" fill="hold" grpId="0" nodeType="afterEffect">
                                  <p:stCondLst>
                                    <p:cond delay="0"/>
                                  </p:stCondLst>
                                  <p:childTnLst>
                                    <p:set>
                                      <p:cBhvr>
                                        <p:cTn id="134" dur="1" fill="hold">
                                          <p:stCondLst>
                                            <p:cond delay="499"/>
                                          </p:stCondLst>
                                        </p:cTn>
                                        <p:tgtEl>
                                          <p:spTgt spid="78"/>
                                        </p:tgtEl>
                                        <p:attrNameLst>
                                          <p:attrName>style.visibility</p:attrName>
                                        </p:attrNameLst>
                                      </p:cBhvr>
                                      <p:to>
                                        <p:strVal val="visible"/>
                                      </p:to>
                                    </p:set>
                                  </p:childTnLst>
                                </p:cTn>
                              </p:par>
                            </p:childTnLst>
                          </p:cTn>
                        </p:par>
                        <p:par>
                          <p:cTn id="135" fill="hold">
                            <p:stCondLst>
                              <p:cond delay="1000"/>
                            </p:stCondLst>
                            <p:childTnLst>
                              <p:par>
                                <p:cTn id="136" presetID="22" presetClass="entr" presetSubtype="4" fill="hold" grpId="0" nodeType="afterEffect">
                                  <p:stCondLst>
                                    <p:cond delay="0"/>
                                  </p:stCondLst>
                                  <p:childTnLst>
                                    <p:set>
                                      <p:cBhvr>
                                        <p:cTn id="137" dur="1" fill="hold">
                                          <p:stCondLst>
                                            <p:cond delay="0"/>
                                          </p:stCondLst>
                                        </p:cTn>
                                        <p:tgtEl>
                                          <p:spTgt spid="55"/>
                                        </p:tgtEl>
                                        <p:attrNameLst>
                                          <p:attrName>style.visibility</p:attrName>
                                        </p:attrNameLst>
                                      </p:cBhvr>
                                      <p:to>
                                        <p:strVal val="visible"/>
                                      </p:to>
                                    </p:set>
                                    <p:animEffect transition="in" filter="wipe(down)">
                                      <p:cBhvr>
                                        <p:cTn id="138" dur="500"/>
                                        <p:tgtEl>
                                          <p:spTgt spid="55"/>
                                        </p:tgtEl>
                                      </p:cBhvr>
                                    </p:animEffect>
                                  </p:childTnLst>
                                </p:cTn>
                              </p:par>
                            </p:childTnLst>
                          </p:cTn>
                        </p:par>
                        <p:par>
                          <p:cTn id="139" fill="hold">
                            <p:stCondLst>
                              <p:cond delay="1500"/>
                            </p:stCondLst>
                            <p:childTnLst>
                              <p:par>
                                <p:cTn id="140" presetID="22" presetClass="entr" presetSubtype="4" fill="hold" grpId="0" nodeType="afterEffect">
                                  <p:stCondLst>
                                    <p:cond delay="0"/>
                                  </p:stCondLst>
                                  <p:childTnLst>
                                    <p:set>
                                      <p:cBhvr>
                                        <p:cTn id="141" dur="1" fill="hold">
                                          <p:stCondLst>
                                            <p:cond delay="0"/>
                                          </p:stCondLst>
                                        </p:cTn>
                                        <p:tgtEl>
                                          <p:spTgt spid="68"/>
                                        </p:tgtEl>
                                        <p:attrNameLst>
                                          <p:attrName>style.visibility</p:attrName>
                                        </p:attrNameLst>
                                      </p:cBhvr>
                                      <p:to>
                                        <p:strVal val="visible"/>
                                      </p:to>
                                    </p:set>
                                    <p:animEffect transition="in" filter="wipe(down)">
                                      <p:cBhvr>
                                        <p:cTn id="142" dur="500"/>
                                        <p:tgtEl>
                                          <p:spTgt spid="68"/>
                                        </p:tgtEl>
                                      </p:cBhvr>
                                    </p:animEffect>
                                  </p:childTnLst>
                                </p:cTn>
                              </p:par>
                            </p:childTnLst>
                          </p:cTn>
                        </p:par>
                        <p:par>
                          <p:cTn id="143" fill="hold">
                            <p:stCondLst>
                              <p:cond delay="2000"/>
                            </p:stCondLst>
                            <p:childTnLst>
                              <p:par>
                                <p:cTn id="144" presetID="22" presetClass="entr" presetSubtype="4" fill="hold" grpId="0" nodeType="afterEffect">
                                  <p:stCondLst>
                                    <p:cond delay="0"/>
                                  </p:stCondLst>
                                  <p:childTnLst>
                                    <p:set>
                                      <p:cBhvr>
                                        <p:cTn id="145" dur="1" fill="hold">
                                          <p:stCondLst>
                                            <p:cond delay="0"/>
                                          </p:stCondLst>
                                        </p:cTn>
                                        <p:tgtEl>
                                          <p:spTgt spid="67"/>
                                        </p:tgtEl>
                                        <p:attrNameLst>
                                          <p:attrName>style.visibility</p:attrName>
                                        </p:attrNameLst>
                                      </p:cBhvr>
                                      <p:to>
                                        <p:strVal val="visible"/>
                                      </p:to>
                                    </p:set>
                                    <p:animEffect transition="in" filter="wipe(down)">
                                      <p:cBhvr>
                                        <p:cTn id="146" dur="500"/>
                                        <p:tgtEl>
                                          <p:spTgt spid="67"/>
                                        </p:tgtEl>
                                      </p:cBhvr>
                                    </p:animEffect>
                                  </p:childTnLst>
                                </p:cTn>
                              </p:par>
                            </p:childTnLst>
                          </p:cTn>
                        </p:par>
                        <p:par>
                          <p:cTn id="147" fill="hold">
                            <p:stCondLst>
                              <p:cond delay="2500"/>
                            </p:stCondLst>
                            <p:childTnLst>
                              <p:par>
                                <p:cTn id="148" presetID="22" presetClass="entr" presetSubtype="4" fill="hold" grpId="0" nodeType="afterEffect">
                                  <p:stCondLst>
                                    <p:cond delay="0"/>
                                  </p:stCondLst>
                                  <p:childTnLst>
                                    <p:set>
                                      <p:cBhvr>
                                        <p:cTn id="149" dur="1" fill="hold">
                                          <p:stCondLst>
                                            <p:cond delay="0"/>
                                          </p:stCondLst>
                                        </p:cTn>
                                        <p:tgtEl>
                                          <p:spTgt spid="69"/>
                                        </p:tgtEl>
                                        <p:attrNameLst>
                                          <p:attrName>style.visibility</p:attrName>
                                        </p:attrNameLst>
                                      </p:cBhvr>
                                      <p:to>
                                        <p:strVal val="visible"/>
                                      </p:to>
                                    </p:set>
                                    <p:animEffect transition="in" filter="wipe(down)">
                                      <p:cBhvr>
                                        <p:cTn id="150" dur="500"/>
                                        <p:tgtEl>
                                          <p:spTgt spid="69"/>
                                        </p:tgtEl>
                                      </p:cBhvr>
                                    </p:animEffect>
                                  </p:childTnLst>
                                </p:cTn>
                              </p:par>
                            </p:childTnLst>
                          </p:cTn>
                        </p:par>
                      </p:childTnLst>
                    </p:cTn>
                  </p:par>
                  <p:par>
                    <p:cTn id="151" fill="hold">
                      <p:stCondLst>
                        <p:cond delay="indefinite"/>
                      </p:stCondLst>
                      <p:childTnLst>
                        <p:par>
                          <p:cTn id="152" fill="hold">
                            <p:stCondLst>
                              <p:cond delay="0"/>
                            </p:stCondLst>
                            <p:childTnLst>
                              <p:par>
                                <p:cTn id="153" presetID="1" presetClass="entr" presetSubtype="0" fill="hold" nodeType="clickEffect">
                                  <p:stCondLst>
                                    <p:cond delay="0"/>
                                  </p:stCondLst>
                                  <p:childTnLst>
                                    <p:set>
                                      <p:cBhvr>
                                        <p:cTn id="154" dur="1" fill="hold">
                                          <p:stCondLst>
                                            <p:cond delay="499"/>
                                          </p:stCondLst>
                                        </p:cTn>
                                        <p:tgtEl>
                                          <p:spTgt spid="83"/>
                                        </p:tgtEl>
                                        <p:attrNameLst>
                                          <p:attrName>style.visibility</p:attrName>
                                        </p:attrNameLst>
                                      </p:cBhvr>
                                      <p:to>
                                        <p:strVal val="visible"/>
                                      </p:to>
                                    </p:set>
                                  </p:childTnLst>
                                </p:cTn>
                              </p:par>
                            </p:childTnLst>
                          </p:cTn>
                        </p:par>
                        <p:par>
                          <p:cTn id="155" fill="hold">
                            <p:stCondLst>
                              <p:cond delay="500"/>
                            </p:stCondLst>
                            <p:childTnLst>
                              <p:par>
                                <p:cTn id="156" presetID="12" presetClass="entr" presetSubtype="4" fill="hold" nodeType="afterEffect">
                                  <p:stCondLst>
                                    <p:cond delay="0"/>
                                  </p:stCondLst>
                                  <p:childTnLst>
                                    <p:set>
                                      <p:cBhvr>
                                        <p:cTn id="157" dur="1" fill="hold">
                                          <p:stCondLst>
                                            <p:cond delay="0"/>
                                          </p:stCondLst>
                                        </p:cTn>
                                        <p:tgtEl>
                                          <p:spTgt spid="33"/>
                                        </p:tgtEl>
                                        <p:attrNameLst>
                                          <p:attrName>style.visibility</p:attrName>
                                        </p:attrNameLst>
                                      </p:cBhvr>
                                      <p:to>
                                        <p:strVal val="visible"/>
                                      </p:to>
                                    </p:set>
                                    <p:animEffect transition="in" filter="slide(fromBottom)">
                                      <p:cBhvr>
                                        <p:cTn id="158" dur="500"/>
                                        <p:tgtEl>
                                          <p:spTgt spid="33"/>
                                        </p:tgtEl>
                                      </p:cBhvr>
                                    </p:animEffect>
                                  </p:childTnLst>
                                </p:cTn>
                              </p:par>
                            </p:childTnLst>
                          </p:cTn>
                        </p:par>
                      </p:childTnLst>
                    </p:cTn>
                  </p:par>
                  <p:par>
                    <p:cTn id="159" fill="hold">
                      <p:stCondLst>
                        <p:cond delay="indefinite"/>
                      </p:stCondLst>
                      <p:childTnLst>
                        <p:par>
                          <p:cTn id="160" fill="hold">
                            <p:stCondLst>
                              <p:cond delay="0"/>
                            </p:stCondLst>
                            <p:childTnLst>
                              <p:par>
                                <p:cTn id="161" presetID="21" presetClass="entr" presetSubtype="1" fill="hold" grpId="0" nodeType="clickEffect">
                                  <p:stCondLst>
                                    <p:cond delay="0"/>
                                  </p:stCondLst>
                                  <p:childTnLst>
                                    <p:set>
                                      <p:cBhvr>
                                        <p:cTn id="162" dur="1" fill="hold">
                                          <p:stCondLst>
                                            <p:cond delay="0"/>
                                          </p:stCondLst>
                                        </p:cTn>
                                        <p:tgtEl>
                                          <p:spTgt spid="12"/>
                                        </p:tgtEl>
                                        <p:attrNameLst>
                                          <p:attrName>style.visibility</p:attrName>
                                        </p:attrNameLst>
                                      </p:cBhvr>
                                      <p:to>
                                        <p:strVal val="visible"/>
                                      </p:to>
                                    </p:set>
                                    <p:animEffect transition="in" filter="wheel(1)">
                                      <p:cBhvr>
                                        <p:cTn id="163" dur="500"/>
                                        <p:tgtEl>
                                          <p:spTgt spid="12"/>
                                        </p:tgtEl>
                                      </p:cBhvr>
                                    </p:animEffect>
                                  </p:childTnLst>
                                </p:cTn>
                              </p:par>
                            </p:childTnLst>
                          </p:cTn>
                        </p:par>
                        <p:par>
                          <p:cTn id="164" fill="hold">
                            <p:stCondLst>
                              <p:cond delay="500"/>
                            </p:stCondLst>
                            <p:childTnLst>
                              <p:par>
                                <p:cTn id="165" presetID="21" presetClass="entr" presetSubtype="1" fill="hold" grpId="0" nodeType="afterEffect">
                                  <p:stCondLst>
                                    <p:cond delay="0"/>
                                  </p:stCondLst>
                                  <p:childTnLst>
                                    <p:set>
                                      <p:cBhvr>
                                        <p:cTn id="166" dur="1" fill="hold">
                                          <p:stCondLst>
                                            <p:cond delay="0"/>
                                          </p:stCondLst>
                                        </p:cTn>
                                        <p:tgtEl>
                                          <p:spTgt spid="64"/>
                                        </p:tgtEl>
                                        <p:attrNameLst>
                                          <p:attrName>style.visibility</p:attrName>
                                        </p:attrNameLst>
                                      </p:cBhvr>
                                      <p:to>
                                        <p:strVal val="visible"/>
                                      </p:to>
                                    </p:set>
                                    <p:animEffect transition="in" filter="wheel(1)">
                                      <p:cBhvr>
                                        <p:cTn id="167" dur="500"/>
                                        <p:tgtEl>
                                          <p:spTgt spid="64"/>
                                        </p:tgtEl>
                                      </p:cBhvr>
                                    </p:animEffect>
                                  </p:childTnLst>
                                </p:cTn>
                              </p:par>
                            </p:childTnLst>
                          </p:cTn>
                        </p:par>
                        <p:par>
                          <p:cTn id="168" fill="hold">
                            <p:stCondLst>
                              <p:cond delay="1000"/>
                            </p:stCondLst>
                            <p:childTnLst>
                              <p:par>
                                <p:cTn id="169" presetID="22" presetClass="entr" presetSubtype="1" fill="hold" nodeType="afterEffect">
                                  <p:stCondLst>
                                    <p:cond delay="0"/>
                                  </p:stCondLst>
                                  <p:childTnLst>
                                    <p:set>
                                      <p:cBhvr>
                                        <p:cTn id="170" dur="1" fill="hold">
                                          <p:stCondLst>
                                            <p:cond delay="0"/>
                                          </p:stCondLst>
                                        </p:cTn>
                                        <p:tgtEl>
                                          <p:spTgt spid="16"/>
                                        </p:tgtEl>
                                        <p:attrNameLst>
                                          <p:attrName>style.visibility</p:attrName>
                                        </p:attrNameLst>
                                      </p:cBhvr>
                                      <p:to>
                                        <p:strVal val="visible"/>
                                      </p:to>
                                    </p:set>
                                    <p:animEffect transition="in" filter="wipe(up)">
                                      <p:cBhvr>
                                        <p:cTn id="171" dur="500"/>
                                        <p:tgtEl>
                                          <p:spTgt spid="16"/>
                                        </p:tgtEl>
                                      </p:cBhvr>
                                    </p:animEffect>
                                  </p:childTnLst>
                                </p:cTn>
                              </p:par>
                            </p:childTnLst>
                          </p:cTn>
                        </p:par>
                        <p:par>
                          <p:cTn id="172" fill="hold">
                            <p:stCondLst>
                              <p:cond delay="1500"/>
                            </p:stCondLst>
                            <p:childTnLst>
                              <p:par>
                                <p:cTn id="173" presetID="22" presetClass="entr" presetSubtype="1" fill="hold" nodeType="afterEffect">
                                  <p:stCondLst>
                                    <p:cond delay="0"/>
                                  </p:stCondLst>
                                  <p:childTnLst>
                                    <p:set>
                                      <p:cBhvr>
                                        <p:cTn id="174" dur="1" fill="hold">
                                          <p:stCondLst>
                                            <p:cond delay="0"/>
                                          </p:stCondLst>
                                        </p:cTn>
                                        <p:tgtEl>
                                          <p:spTgt spid="79"/>
                                        </p:tgtEl>
                                        <p:attrNameLst>
                                          <p:attrName>style.visibility</p:attrName>
                                        </p:attrNameLst>
                                      </p:cBhvr>
                                      <p:to>
                                        <p:strVal val="visible"/>
                                      </p:to>
                                    </p:set>
                                    <p:animEffect transition="in" filter="wipe(up)">
                                      <p:cBhvr>
                                        <p:cTn id="175" dur="500"/>
                                        <p:tgtEl>
                                          <p:spTgt spid="79"/>
                                        </p:tgtEl>
                                      </p:cBhvr>
                                    </p:animEffect>
                                  </p:childTnLst>
                                </p:cTn>
                              </p:par>
                            </p:childTnLst>
                          </p:cTn>
                        </p:par>
                        <p:par>
                          <p:cTn id="176" fill="hold">
                            <p:stCondLst>
                              <p:cond delay="2000"/>
                            </p:stCondLst>
                            <p:childTnLst>
                              <p:par>
                                <p:cTn id="177" presetID="22" presetClass="entr" presetSubtype="8" fill="hold" grpId="0" nodeType="afterEffect">
                                  <p:stCondLst>
                                    <p:cond delay="0"/>
                                  </p:stCondLst>
                                  <p:childTnLst>
                                    <p:set>
                                      <p:cBhvr>
                                        <p:cTn id="178" dur="1" fill="hold">
                                          <p:stCondLst>
                                            <p:cond delay="0"/>
                                          </p:stCondLst>
                                        </p:cTn>
                                        <p:tgtEl>
                                          <p:spTgt spid="22"/>
                                        </p:tgtEl>
                                        <p:attrNameLst>
                                          <p:attrName>style.visibility</p:attrName>
                                        </p:attrNameLst>
                                      </p:cBhvr>
                                      <p:to>
                                        <p:strVal val="visible"/>
                                      </p:to>
                                    </p:set>
                                    <p:animEffect transition="in" filter="wipe(left)">
                                      <p:cBhvr>
                                        <p:cTn id="179" dur="500"/>
                                        <p:tgtEl>
                                          <p:spTgt spid="22"/>
                                        </p:tgtEl>
                                      </p:cBhvr>
                                    </p:animEffect>
                                  </p:childTnLst>
                                </p:cTn>
                              </p:par>
                            </p:childTnLst>
                          </p:cTn>
                        </p:par>
                        <p:par>
                          <p:cTn id="180" fill="hold">
                            <p:stCondLst>
                              <p:cond delay="2500"/>
                            </p:stCondLst>
                            <p:childTnLst>
                              <p:par>
                                <p:cTn id="181" presetID="22" presetClass="entr" presetSubtype="8" fill="hold" grpId="0" nodeType="afterEffect">
                                  <p:stCondLst>
                                    <p:cond delay="0"/>
                                  </p:stCondLst>
                                  <p:childTnLst>
                                    <p:set>
                                      <p:cBhvr>
                                        <p:cTn id="182" dur="1" fill="hold">
                                          <p:stCondLst>
                                            <p:cond delay="0"/>
                                          </p:stCondLst>
                                        </p:cTn>
                                        <p:tgtEl>
                                          <p:spTgt spid="80"/>
                                        </p:tgtEl>
                                        <p:attrNameLst>
                                          <p:attrName>style.visibility</p:attrName>
                                        </p:attrNameLst>
                                      </p:cBhvr>
                                      <p:to>
                                        <p:strVal val="visible"/>
                                      </p:to>
                                    </p:set>
                                    <p:animEffect transition="in" filter="wipe(left)">
                                      <p:cBhvr>
                                        <p:cTn id="183" dur="500"/>
                                        <p:tgtEl>
                                          <p:spTgt spid="80"/>
                                        </p:tgtEl>
                                      </p:cBhvr>
                                    </p:animEffect>
                                  </p:childTnLst>
                                </p:cTn>
                              </p:par>
                            </p:childTnLst>
                          </p:cTn>
                        </p:par>
                      </p:childTnLst>
                    </p:cTn>
                  </p:par>
                  <p:par>
                    <p:cTn id="184" fill="hold">
                      <p:stCondLst>
                        <p:cond delay="indefinite"/>
                      </p:stCondLst>
                      <p:childTnLst>
                        <p:par>
                          <p:cTn id="185" fill="hold">
                            <p:stCondLst>
                              <p:cond delay="0"/>
                            </p:stCondLst>
                            <p:childTnLst>
                              <p:par>
                                <p:cTn id="186" presetID="22" presetClass="entr" presetSubtype="4" fill="hold" grpId="0" nodeType="clickEffect">
                                  <p:stCondLst>
                                    <p:cond delay="0"/>
                                  </p:stCondLst>
                                  <p:childTnLst>
                                    <p:set>
                                      <p:cBhvr>
                                        <p:cTn id="187" dur="1" fill="hold">
                                          <p:stCondLst>
                                            <p:cond delay="0"/>
                                          </p:stCondLst>
                                        </p:cTn>
                                        <p:tgtEl>
                                          <p:spTgt spid="38"/>
                                        </p:tgtEl>
                                        <p:attrNameLst>
                                          <p:attrName>style.visibility</p:attrName>
                                        </p:attrNameLst>
                                      </p:cBhvr>
                                      <p:to>
                                        <p:strVal val="visible"/>
                                      </p:to>
                                    </p:set>
                                    <p:animEffect transition="in" filter="wipe(down)">
                                      <p:cBhvr>
                                        <p:cTn id="188" dur="500"/>
                                        <p:tgtEl>
                                          <p:spTgt spid="38"/>
                                        </p:tgtEl>
                                      </p:cBhvr>
                                    </p:animEffect>
                                  </p:childTnLst>
                                </p:cTn>
                              </p:par>
                            </p:childTnLst>
                          </p:cTn>
                        </p:par>
                      </p:childTnLst>
                    </p:cTn>
                  </p:par>
                  <p:par>
                    <p:cTn id="189" fill="hold">
                      <p:stCondLst>
                        <p:cond delay="indefinite"/>
                      </p:stCondLst>
                      <p:childTnLst>
                        <p:par>
                          <p:cTn id="190" fill="hold">
                            <p:stCondLst>
                              <p:cond delay="0"/>
                            </p:stCondLst>
                            <p:childTnLst>
                              <p:par>
                                <p:cTn id="191" presetID="22" presetClass="entr" presetSubtype="4" fill="hold" grpId="0" nodeType="clickEffect">
                                  <p:stCondLst>
                                    <p:cond delay="0"/>
                                  </p:stCondLst>
                                  <p:childTnLst>
                                    <p:set>
                                      <p:cBhvr>
                                        <p:cTn id="192" dur="1" fill="hold">
                                          <p:stCondLst>
                                            <p:cond delay="0"/>
                                          </p:stCondLst>
                                        </p:cTn>
                                        <p:tgtEl>
                                          <p:spTgt spid="56"/>
                                        </p:tgtEl>
                                        <p:attrNameLst>
                                          <p:attrName>style.visibility</p:attrName>
                                        </p:attrNameLst>
                                      </p:cBhvr>
                                      <p:to>
                                        <p:strVal val="visible"/>
                                      </p:to>
                                    </p:set>
                                    <p:animEffect transition="in" filter="wipe(down)">
                                      <p:cBhvr>
                                        <p:cTn id="193" dur="500"/>
                                        <p:tgtEl>
                                          <p:spTgt spid="56"/>
                                        </p:tgtEl>
                                      </p:cBhvr>
                                    </p:animEffect>
                                  </p:childTnLst>
                                </p:cTn>
                              </p:par>
                            </p:childTnLst>
                          </p:cTn>
                        </p:par>
                        <p:par>
                          <p:cTn id="194" fill="hold">
                            <p:stCondLst>
                              <p:cond delay="500"/>
                            </p:stCondLst>
                            <p:childTnLst>
                              <p:par>
                                <p:cTn id="195" presetID="22" presetClass="entr" presetSubtype="4" fill="hold" grpId="0" nodeType="afterEffect">
                                  <p:stCondLst>
                                    <p:cond delay="0"/>
                                  </p:stCondLst>
                                  <p:childTnLst>
                                    <p:set>
                                      <p:cBhvr>
                                        <p:cTn id="196" dur="1" fill="hold">
                                          <p:stCondLst>
                                            <p:cond delay="0"/>
                                          </p:stCondLst>
                                        </p:cTn>
                                        <p:tgtEl>
                                          <p:spTgt spid="71"/>
                                        </p:tgtEl>
                                        <p:attrNameLst>
                                          <p:attrName>style.visibility</p:attrName>
                                        </p:attrNameLst>
                                      </p:cBhvr>
                                      <p:to>
                                        <p:strVal val="visible"/>
                                      </p:to>
                                    </p:set>
                                    <p:animEffect transition="in" filter="wipe(down)">
                                      <p:cBhvr>
                                        <p:cTn id="197" dur="500"/>
                                        <p:tgtEl>
                                          <p:spTgt spid="71"/>
                                        </p:tgtEl>
                                      </p:cBhvr>
                                    </p:animEffect>
                                  </p:childTnLst>
                                </p:cTn>
                              </p:par>
                            </p:childTnLst>
                          </p:cTn>
                        </p:par>
                        <p:par>
                          <p:cTn id="198" fill="hold">
                            <p:stCondLst>
                              <p:cond delay="1000"/>
                            </p:stCondLst>
                            <p:childTnLst>
                              <p:par>
                                <p:cTn id="199" presetID="22" presetClass="entr" presetSubtype="4" fill="hold" grpId="0" nodeType="afterEffect">
                                  <p:stCondLst>
                                    <p:cond delay="0"/>
                                  </p:stCondLst>
                                  <p:childTnLst>
                                    <p:set>
                                      <p:cBhvr>
                                        <p:cTn id="200" dur="1" fill="hold">
                                          <p:stCondLst>
                                            <p:cond delay="0"/>
                                          </p:stCondLst>
                                        </p:cTn>
                                        <p:tgtEl>
                                          <p:spTgt spid="60"/>
                                        </p:tgtEl>
                                        <p:attrNameLst>
                                          <p:attrName>style.visibility</p:attrName>
                                        </p:attrNameLst>
                                      </p:cBhvr>
                                      <p:to>
                                        <p:strVal val="visible"/>
                                      </p:to>
                                    </p:set>
                                    <p:animEffect transition="in" filter="wipe(down)">
                                      <p:cBhvr>
                                        <p:cTn id="201" dur="500"/>
                                        <p:tgtEl>
                                          <p:spTgt spid="60"/>
                                        </p:tgtEl>
                                      </p:cBhvr>
                                    </p:animEffect>
                                  </p:childTnLst>
                                </p:cTn>
                              </p:par>
                            </p:childTnLst>
                          </p:cTn>
                        </p:par>
                        <p:par>
                          <p:cTn id="202" fill="hold">
                            <p:stCondLst>
                              <p:cond delay="1500"/>
                            </p:stCondLst>
                            <p:childTnLst>
                              <p:par>
                                <p:cTn id="203" presetID="22" presetClass="entr" presetSubtype="4" fill="hold" grpId="0" nodeType="afterEffect">
                                  <p:stCondLst>
                                    <p:cond delay="0"/>
                                  </p:stCondLst>
                                  <p:childTnLst>
                                    <p:set>
                                      <p:cBhvr>
                                        <p:cTn id="204" dur="1" fill="hold">
                                          <p:stCondLst>
                                            <p:cond delay="0"/>
                                          </p:stCondLst>
                                        </p:cTn>
                                        <p:tgtEl>
                                          <p:spTgt spid="61"/>
                                        </p:tgtEl>
                                        <p:attrNameLst>
                                          <p:attrName>style.visibility</p:attrName>
                                        </p:attrNameLst>
                                      </p:cBhvr>
                                      <p:to>
                                        <p:strVal val="visible"/>
                                      </p:to>
                                    </p:set>
                                    <p:animEffect transition="in" filter="wipe(down)">
                                      <p:cBhvr>
                                        <p:cTn id="205" dur="500"/>
                                        <p:tgtEl>
                                          <p:spTgt spid="61"/>
                                        </p:tgtEl>
                                      </p:cBhvr>
                                    </p:animEffect>
                                  </p:childTnLst>
                                </p:cTn>
                              </p:par>
                            </p:childTnLst>
                          </p:cTn>
                        </p:par>
                      </p:childTnLst>
                    </p:cTn>
                  </p:par>
                  <p:par>
                    <p:cTn id="206" fill="hold">
                      <p:stCondLst>
                        <p:cond delay="indefinite"/>
                      </p:stCondLst>
                      <p:childTnLst>
                        <p:par>
                          <p:cTn id="207" fill="hold">
                            <p:stCondLst>
                              <p:cond delay="0"/>
                            </p:stCondLst>
                            <p:childTnLst>
                              <p:par>
                                <p:cTn id="208" presetID="22" presetClass="entr" presetSubtype="8" fill="hold" nodeType="clickEffect">
                                  <p:stCondLst>
                                    <p:cond delay="0"/>
                                  </p:stCondLst>
                                  <p:childTnLst>
                                    <p:set>
                                      <p:cBhvr>
                                        <p:cTn id="209" dur="1" fill="hold">
                                          <p:stCondLst>
                                            <p:cond delay="0"/>
                                          </p:stCondLst>
                                        </p:cTn>
                                        <p:tgtEl>
                                          <p:spTgt spid="73"/>
                                        </p:tgtEl>
                                        <p:attrNameLst>
                                          <p:attrName>style.visibility</p:attrName>
                                        </p:attrNameLst>
                                      </p:cBhvr>
                                      <p:to>
                                        <p:strVal val="visible"/>
                                      </p:to>
                                    </p:set>
                                    <p:animEffect transition="in" filter="wipe(left)">
                                      <p:cBhvr>
                                        <p:cTn id="210" dur="500"/>
                                        <p:tgtEl>
                                          <p:spTgt spid="73"/>
                                        </p:tgtEl>
                                      </p:cBhvr>
                                    </p:animEffect>
                                  </p:childTnLst>
                                </p:cTn>
                              </p:par>
                            </p:childTnLst>
                          </p:cTn>
                        </p:par>
                        <p:par>
                          <p:cTn id="211" fill="hold">
                            <p:stCondLst>
                              <p:cond delay="500"/>
                            </p:stCondLst>
                            <p:childTnLst>
                              <p:par>
                                <p:cTn id="212" presetID="22" presetClass="entr" presetSubtype="8" fill="hold" grpId="0" nodeType="afterEffect">
                                  <p:stCondLst>
                                    <p:cond delay="0"/>
                                  </p:stCondLst>
                                  <p:childTnLst>
                                    <p:set>
                                      <p:cBhvr>
                                        <p:cTn id="213" dur="1" fill="hold">
                                          <p:stCondLst>
                                            <p:cond delay="0"/>
                                          </p:stCondLst>
                                        </p:cTn>
                                        <p:tgtEl>
                                          <p:spTgt spid="63"/>
                                        </p:tgtEl>
                                        <p:attrNameLst>
                                          <p:attrName>style.visibility</p:attrName>
                                        </p:attrNameLst>
                                      </p:cBhvr>
                                      <p:to>
                                        <p:strVal val="visible"/>
                                      </p:to>
                                    </p:set>
                                    <p:animEffect transition="in" filter="wipe(left)">
                                      <p:cBhvr>
                                        <p:cTn id="214" dur="500"/>
                                        <p:tgtEl>
                                          <p:spTgt spid="63"/>
                                        </p:tgtEl>
                                      </p:cBhvr>
                                    </p:animEffect>
                                  </p:childTnLst>
                                </p:cTn>
                              </p:par>
                            </p:childTnLst>
                          </p:cTn>
                        </p:par>
                      </p:childTnLst>
                    </p:cTn>
                  </p:par>
                  <p:par>
                    <p:cTn id="215" fill="hold">
                      <p:stCondLst>
                        <p:cond delay="indefinite"/>
                      </p:stCondLst>
                      <p:childTnLst>
                        <p:par>
                          <p:cTn id="216" fill="hold">
                            <p:stCondLst>
                              <p:cond delay="0"/>
                            </p:stCondLst>
                            <p:childTnLst>
                              <p:par>
                                <p:cTn id="217" presetID="22" presetClass="entr" presetSubtype="8" fill="hold" nodeType="clickEffect">
                                  <p:stCondLst>
                                    <p:cond delay="0"/>
                                  </p:stCondLst>
                                  <p:childTnLst>
                                    <p:set>
                                      <p:cBhvr>
                                        <p:cTn id="218" dur="1" fill="hold">
                                          <p:stCondLst>
                                            <p:cond delay="0"/>
                                          </p:stCondLst>
                                        </p:cTn>
                                        <p:tgtEl>
                                          <p:spTgt spid="75"/>
                                        </p:tgtEl>
                                        <p:attrNameLst>
                                          <p:attrName>style.visibility</p:attrName>
                                        </p:attrNameLst>
                                      </p:cBhvr>
                                      <p:to>
                                        <p:strVal val="visible"/>
                                      </p:to>
                                    </p:set>
                                    <p:animEffect transition="in" filter="wipe(left)">
                                      <p:cBhvr>
                                        <p:cTn id="219" dur="500"/>
                                        <p:tgtEl>
                                          <p:spTgt spid="75"/>
                                        </p:tgtEl>
                                      </p:cBhvr>
                                    </p:animEffect>
                                  </p:childTnLst>
                                </p:cTn>
                              </p:par>
                            </p:childTnLst>
                          </p:cTn>
                        </p:par>
                        <p:par>
                          <p:cTn id="220" fill="hold">
                            <p:stCondLst>
                              <p:cond delay="500"/>
                            </p:stCondLst>
                            <p:childTnLst>
                              <p:par>
                                <p:cTn id="221" presetID="22" presetClass="entr" presetSubtype="8" fill="hold" grpId="0" nodeType="afterEffect">
                                  <p:stCondLst>
                                    <p:cond delay="0"/>
                                  </p:stCondLst>
                                  <p:childTnLst>
                                    <p:set>
                                      <p:cBhvr>
                                        <p:cTn id="222" dur="1" fill="hold">
                                          <p:stCondLst>
                                            <p:cond delay="0"/>
                                          </p:stCondLst>
                                        </p:cTn>
                                        <p:tgtEl>
                                          <p:spTgt spid="65"/>
                                        </p:tgtEl>
                                        <p:attrNameLst>
                                          <p:attrName>style.visibility</p:attrName>
                                        </p:attrNameLst>
                                      </p:cBhvr>
                                      <p:to>
                                        <p:strVal val="visible"/>
                                      </p:to>
                                    </p:set>
                                    <p:animEffect transition="in" filter="wipe(left)">
                                      <p:cBhvr>
                                        <p:cTn id="223" dur="500"/>
                                        <p:tgtEl>
                                          <p:spTgt spid="65"/>
                                        </p:tgtEl>
                                      </p:cBhvr>
                                    </p:animEffect>
                                  </p:childTnLst>
                                </p:cTn>
                              </p:par>
                            </p:childTnLst>
                          </p:cTn>
                        </p:par>
                      </p:childTnLst>
                    </p:cTn>
                  </p:par>
                  <p:par>
                    <p:cTn id="224" fill="hold">
                      <p:stCondLst>
                        <p:cond delay="indefinite"/>
                      </p:stCondLst>
                      <p:childTnLst>
                        <p:par>
                          <p:cTn id="225" fill="hold">
                            <p:stCondLst>
                              <p:cond delay="0"/>
                            </p:stCondLst>
                            <p:childTnLst>
                              <p:par>
                                <p:cTn id="226" presetID="22" presetClass="entr" presetSubtype="8" fill="hold" nodeType="clickEffect">
                                  <p:stCondLst>
                                    <p:cond delay="0"/>
                                  </p:stCondLst>
                                  <p:childTnLst>
                                    <p:set>
                                      <p:cBhvr>
                                        <p:cTn id="227" dur="1" fill="hold">
                                          <p:stCondLst>
                                            <p:cond delay="0"/>
                                          </p:stCondLst>
                                        </p:cTn>
                                        <p:tgtEl>
                                          <p:spTgt spid="74"/>
                                        </p:tgtEl>
                                        <p:attrNameLst>
                                          <p:attrName>style.visibility</p:attrName>
                                        </p:attrNameLst>
                                      </p:cBhvr>
                                      <p:to>
                                        <p:strVal val="visible"/>
                                      </p:to>
                                    </p:set>
                                    <p:animEffect transition="in" filter="wipe(left)">
                                      <p:cBhvr>
                                        <p:cTn id="228" dur="500"/>
                                        <p:tgtEl>
                                          <p:spTgt spid="74"/>
                                        </p:tgtEl>
                                      </p:cBhvr>
                                    </p:animEffect>
                                  </p:childTnLst>
                                </p:cTn>
                              </p:par>
                            </p:childTnLst>
                          </p:cTn>
                        </p:par>
                        <p:par>
                          <p:cTn id="229" fill="hold">
                            <p:stCondLst>
                              <p:cond delay="500"/>
                            </p:stCondLst>
                            <p:childTnLst>
                              <p:par>
                                <p:cTn id="230" presetID="22" presetClass="entr" presetSubtype="8" fill="hold" grpId="0" nodeType="afterEffect">
                                  <p:stCondLst>
                                    <p:cond delay="0"/>
                                  </p:stCondLst>
                                  <p:childTnLst>
                                    <p:set>
                                      <p:cBhvr>
                                        <p:cTn id="231" dur="1" fill="hold">
                                          <p:stCondLst>
                                            <p:cond delay="0"/>
                                          </p:stCondLst>
                                        </p:cTn>
                                        <p:tgtEl>
                                          <p:spTgt spid="72"/>
                                        </p:tgtEl>
                                        <p:attrNameLst>
                                          <p:attrName>style.visibility</p:attrName>
                                        </p:attrNameLst>
                                      </p:cBhvr>
                                      <p:to>
                                        <p:strVal val="visible"/>
                                      </p:to>
                                    </p:set>
                                    <p:animEffect transition="in" filter="wipe(left)">
                                      <p:cBhvr>
                                        <p:cTn id="232" dur="500"/>
                                        <p:tgtEl>
                                          <p:spTgt spid="72"/>
                                        </p:tgtEl>
                                      </p:cBhvr>
                                    </p:animEffect>
                                  </p:childTnLst>
                                </p:cTn>
                              </p:par>
                            </p:childTnLst>
                          </p:cTn>
                        </p:par>
                      </p:childTnLst>
                    </p:cTn>
                  </p:par>
                  <p:par>
                    <p:cTn id="233" fill="hold">
                      <p:stCondLst>
                        <p:cond delay="indefinite"/>
                      </p:stCondLst>
                      <p:childTnLst>
                        <p:par>
                          <p:cTn id="234" fill="hold">
                            <p:stCondLst>
                              <p:cond delay="0"/>
                            </p:stCondLst>
                            <p:childTnLst>
                              <p:par>
                                <p:cTn id="235" presetID="22" presetClass="entr" presetSubtype="8" fill="hold" nodeType="clickEffect">
                                  <p:stCondLst>
                                    <p:cond delay="0"/>
                                  </p:stCondLst>
                                  <p:childTnLst>
                                    <p:set>
                                      <p:cBhvr>
                                        <p:cTn id="236" dur="1" fill="hold">
                                          <p:stCondLst>
                                            <p:cond delay="0"/>
                                          </p:stCondLst>
                                        </p:cTn>
                                        <p:tgtEl>
                                          <p:spTgt spid="76"/>
                                        </p:tgtEl>
                                        <p:attrNameLst>
                                          <p:attrName>style.visibility</p:attrName>
                                        </p:attrNameLst>
                                      </p:cBhvr>
                                      <p:to>
                                        <p:strVal val="visible"/>
                                      </p:to>
                                    </p:set>
                                    <p:animEffect transition="in" filter="wipe(left)">
                                      <p:cBhvr>
                                        <p:cTn id="237" dur="500"/>
                                        <p:tgtEl>
                                          <p:spTgt spid="76"/>
                                        </p:tgtEl>
                                      </p:cBhvr>
                                    </p:animEffect>
                                  </p:childTnLst>
                                </p:cTn>
                              </p:par>
                            </p:childTnLst>
                          </p:cTn>
                        </p:par>
                        <p:par>
                          <p:cTn id="238" fill="hold">
                            <p:stCondLst>
                              <p:cond delay="500"/>
                            </p:stCondLst>
                            <p:childTnLst>
                              <p:par>
                                <p:cTn id="239" presetID="22" presetClass="entr" presetSubtype="8" fill="hold" grpId="0" nodeType="afterEffect">
                                  <p:stCondLst>
                                    <p:cond delay="0"/>
                                  </p:stCondLst>
                                  <p:childTnLst>
                                    <p:set>
                                      <p:cBhvr>
                                        <p:cTn id="240" dur="1" fill="hold">
                                          <p:stCondLst>
                                            <p:cond delay="0"/>
                                          </p:stCondLst>
                                        </p:cTn>
                                        <p:tgtEl>
                                          <p:spTgt spid="66"/>
                                        </p:tgtEl>
                                        <p:attrNameLst>
                                          <p:attrName>style.visibility</p:attrName>
                                        </p:attrNameLst>
                                      </p:cBhvr>
                                      <p:to>
                                        <p:strVal val="visible"/>
                                      </p:to>
                                    </p:set>
                                    <p:animEffect transition="in" filter="wipe(left)">
                                      <p:cBhvr>
                                        <p:cTn id="241" dur="500"/>
                                        <p:tgtEl>
                                          <p:spTgt spid="66"/>
                                        </p:tgtEl>
                                      </p:cBhvr>
                                    </p:animEffect>
                                  </p:childTnLst>
                                </p:cTn>
                              </p:par>
                            </p:childTnLst>
                          </p:cTn>
                        </p:par>
                      </p:childTnLst>
                    </p:cTn>
                  </p:par>
                  <p:par>
                    <p:cTn id="242" fill="hold">
                      <p:stCondLst>
                        <p:cond delay="indefinite"/>
                      </p:stCondLst>
                      <p:childTnLst>
                        <p:par>
                          <p:cTn id="243" fill="hold">
                            <p:stCondLst>
                              <p:cond delay="0"/>
                            </p:stCondLst>
                            <p:childTnLst>
                              <p:par>
                                <p:cTn id="244" presetID="1" presetClass="entr" presetSubtype="0" fill="hold" nodeType="clickEffect">
                                  <p:stCondLst>
                                    <p:cond delay="0"/>
                                  </p:stCondLst>
                                  <p:childTnLst>
                                    <p:set>
                                      <p:cBhvr>
                                        <p:cTn id="245" dur="1" fill="hold">
                                          <p:stCondLst>
                                            <p:cond delay="499"/>
                                          </p:stCondLst>
                                        </p:cTn>
                                        <p:tgtEl>
                                          <p:spTgt spid="86"/>
                                        </p:tgtEl>
                                        <p:attrNameLst>
                                          <p:attrName>style.visibility</p:attrName>
                                        </p:attrNameLst>
                                      </p:cBhvr>
                                      <p:to>
                                        <p:strVal val="visible"/>
                                      </p:to>
                                    </p:set>
                                  </p:childTnLst>
                                </p:cTn>
                              </p:par>
                            </p:childTnLst>
                          </p:cTn>
                        </p:par>
                        <p:par>
                          <p:cTn id="246" fill="hold">
                            <p:stCondLst>
                              <p:cond delay="500"/>
                            </p:stCondLst>
                            <p:childTnLst>
                              <p:par>
                                <p:cTn id="247" presetID="12" presetClass="entr" presetSubtype="4" fill="hold" nodeType="afterEffect">
                                  <p:stCondLst>
                                    <p:cond delay="0"/>
                                  </p:stCondLst>
                                  <p:childTnLst>
                                    <p:set>
                                      <p:cBhvr>
                                        <p:cTn id="248" dur="1" fill="hold">
                                          <p:stCondLst>
                                            <p:cond delay="0"/>
                                          </p:stCondLst>
                                        </p:cTn>
                                        <p:tgtEl>
                                          <p:spTgt spid="46"/>
                                        </p:tgtEl>
                                        <p:attrNameLst>
                                          <p:attrName>style.visibility</p:attrName>
                                        </p:attrNameLst>
                                      </p:cBhvr>
                                      <p:to>
                                        <p:strVal val="visible"/>
                                      </p:to>
                                    </p:set>
                                    <p:animEffect transition="in" filter="slide(fromBottom)">
                                      <p:cBhvr>
                                        <p:cTn id="249" dur="500"/>
                                        <p:tgtEl>
                                          <p:spTgt spid="46"/>
                                        </p:tgtEl>
                                      </p:cBhvr>
                                    </p:animEffect>
                                  </p:childTnLst>
                                </p:cTn>
                              </p:par>
                              <p:par>
                                <p:cTn id="250" presetID="1" presetClass="exit" presetSubtype="0" fill="hold" nodeType="withEffect">
                                  <p:stCondLst>
                                    <p:cond delay="0"/>
                                  </p:stCondLst>
                                  <p:childTnLst>
                                    <p:set>
                                      <p:cBhvr>
                                        <p:cTn id="251" dur="1" fill="hold">
                                          <p:stCondLst>
                                            <p:cond delay="0"/>
                                          </p:stCondLst>
                                        </p:cTn>
                                        <p:tgtEl>
                                          <p:spTgt spid="33"/>
                                        </p:tgtEl>
                                        <p:attrNameLst>
                                          <p:attrName>style.visibility</p:attrName>
                                        </p:attrNameLst>
                                      </p:cBhvr>
                                      <p:to>
                                        <p:strVal val="hidden"/>
                                      </p:to>
                                    </p:set>
                                  </p:childTnLst>
                                </p:cTn>
                              </p:par>
                              <p:par>
                                <p:cTn id="252" presetID="1" presetClass="exit" presetSubtype="0" fill="hold" grpId="1" nodeType="withEffect">
                                  <p:stCondLst>
                                    <p:cond delay="0"/>
                                  </p:stCondLst>
                                  <p:childTnLst>
                                    <p:set>
                                      <p:cBhvr>
                                        <p:cTn id="253" dur="1" fill="hold">
                                          <p:stCondLst>
                                            <p:cond delay="0"/>
                                          </p:stCondLst>
                                        </p:cTn>
                                        <p:tgtEl>
                                          <p:spTgt spid="64"/>
                                        </p:tgtEl>
                                        <p:attrNameLst>
                                          <p:attrName>style.visibility</p:attrName>
                                        </p:attrNameLst>
                                      </p:cBhvr>
                                      <p:to>
                                        <p:strVal val="hidden"/>
                                      </p:to>
                                    </p:set>
                                  </p:childTnLst>
                                </p:cTn>
                              </p:par>
                              <p:par>
                                <p:cTn id="254" presetID="1" presetClass="exit" presetSubtype="0" fill="hold" grpId="1" nodeType="withEffect">
                                  <p:stCondLst>
                                    <p:cond delay="0"/>
                                  </p:stCondLst>
                                  <p:childTnLst>
                                    <p:set>
                                      <p:cBhvr>
                                        <p:cTn id="255" dur="1" fill="hold">
                                          <p:stCondLst>
                                            <p:cond delay="0"/>
                                          </p:stCondLst>
                                        </p:cTn>
                                        <p:tgtEl>
                                          <p:spTgt spid="12"/>
                                        </p:tgtEl>
                                        <p:attrNameLst>
                                          <p:attrName>style.visibility</p:attrName>
                                        </p:attrNameLst>
                                      </p:cBhvr>
                                      <p:to>
                                        <p:strVal val="hidden"/>
                                      </p:to>
                                    </p:set>
                                  </p:childTnLst>
                                </p:cTn>
                              </p:par>
                              <p:par>
                                <p:cTn id="256" presetID="1" presetClass="exit" presetSubtype="0" fill="hold" nodeType="withEffect">
                                  <p:stCondLst>
                                    <p:cond delay="0"/>
                                  </p:stCondLst>
                                  <p:childTnLst>
                                    <p:set>
                                      <p:cBhvr>
                                        <p:cTn id="257" dur="1" fill="hold">
                                          <p:stCondLst>
                                            <p:cond delay="0"/>
                                          </p:stCondLst>
                                        </p:cTn>
                                        <p:tgtEl>
                                          <p:spTgt spid="16"/>
                                        </p:tgtEl>
                                        <p:attrNameLst>
                                          <p:attrName>style.visibility</p:attrName>
                                        </p:attrNameLst>
                                      </p:cBhvr>
                                      <p:to>
                                        <p:strVal val="hidden"/>
                                      </p:to>
                                    </p:set>
                                  </p:childTnLst>
                                </p:cTn>
                              </p:par>
                              <p:par>
                                <p:cTn id="258" presetID="1" presetClass="exit" presetSubtype="0" fill="hold" nodeType="withEffect">
                                  <p:stCondLst>
                                    <p:cond delay="0"/>
                                  </p:stCondLst>
                                  <p:childTnLst>
                                    <p:set>
                                      <p:cBhvr>
                                        <p:cTn id="259" dur="1" fill="hold">
                                          <p:stCondLst>
                                            <p:cond delay="0"/>
                                          </p:stCondLst>
                                        </p:cTn>
                                        <p:tgtEl>
                                          <p:spTgt spid="79"/>
                                        </p:tgtEl>
                                        <p:attrNameLst>
                                          <p:attrName>style.visibility</p:attrName>
                                        </p:attrNameLst>
                                      </p:cBhvr>
                                      <p:to>
                                        <p:strVal val="hidden"/>
                                      </p:to>
                                    </p:set>
                                  </p:childTnLst>
                                </p:cTn>
                              </p:par>
                              <p:par>
                                <p:cTn id="260" presetID="1" presetClass="exit" presetSubtype="0" fill="hold" grpId="1" nodeType="withEffect">
                                  <p:stCondLst>
                                    <p:cond delay="0"/>
                                  </p:stCondLst>
                                  <p:childTnLst>
                                    <p:set>
                                      <p:cBhvr>
                                        <p:cTn id="261" dur="1" fill="hold">
                                          <p:stCondLst>
                                            <p:cond delay="0"/>
                                          </p:stCondLst>
                                        </p:cTn>
                                        <p:tgtEl>
                                          <p:spTgt spid="80"/>
                                        </p:tgtEl>
                                        <p:attrNameLst>
                                          <p:attrName>style.visibility</p:attrName>
                                        </p:attrNameLst>
                                      </p:cBhvr>
                                      <p:to>
                                        <p:strVal val="hidden"/>
                                      </p:to>
                                    </p:set>
                                  </p:childTnLst>
                                </p:cTn>
                              </p:par>
                              <p:par>
                                <p:cTn id="262" presetID="1" presetClass="exit" presetSubtype="0" fill="hold" grpId="1" nodeType="withEffect">
                                  <p:stCondLst>
                                    <p:cond delay="0"/>
                                  </p:stCondLst>
                                  <p:childTnLst>
                                    <p:set>
                                      <p:cBhvr>
                                        <p:cTn id="263" dur="1" fill="hold">
                                          <p:stCondLst>
                                            <p:cond delay="0"/>
                                          </p:stCondLst>
                                        </p:cTn>
                                        <p:tgtEl>
                                          <p:spTgt spid="22"/>
                                        </p:tgtEl>
                                        <p:attrNameLst>
                                          <p:attrName>style.visibility</p:attrName>
                                        </p:attrNameLst>
                                      </p:cBhvr>
                                      <p:to>
                                        <p:strVal val="hidden"/>
                                      </p:to>
                                    </p:set>
                                  </p:childTnLst>
                                </p:cTn>
                              </p:par>
                              <p:par>
                                <p:cTn id="264" presetID="1" presetClass="exit" presetSubtype="0" fill="hold" nodeType="withEffect">
                                  <p:stCondLst>
                                    <p:cond delay="0"/>
                                  </p:stCondLst>
                                  <p:childTnLst>
                                    <p:set>
                                      <p:cBhvr>
                                        <p:cTn id="265" dur="1" fill="hold">
                                          <p:stCondLst>
                                            <p:cond delay="0"/>
                                          </p:stCondLst>
                                        </p:cTn>
                                        <p:tgtEl>
                                          <p:spTgt spid="8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autoUpdateAnimBg="0"/>
      <p:bldP spid="8" grpId="0" animBg="1" autoUpdateAnimBg="0"/>
      <p:bldP spid="9" grpId="0" animBg="1" autoUpdateAnimBg="0"/>
      <p:bldP spid="10" grpId="0" animBg="1" autoUpdateAnimBg="0"/>
      <p:bldP spid="11" grpId="0" animBg="1" autoUpdateAnimBg="0"/>
      <p:bldP spid="13" grpId="0" animBg="1" autoUpdateAnimBg="0"/>
      <p:bldP spid="15" grpId="0" animBg="1" autoUpdateAnimBg="0"/>
      <p:bldP spid="17" grpId="0" animBg="1" autoUpdateAnimBg="0"/>
      <p:bldP spid="18" grpId="0" animBg="1" autoUpdateAnimBg="0"/>
      <p:bldP spid="19" grpId="0" animBg="1" autoUpdateAnimBg="0"/>
      <p:bldP spid="20" grpId="0" animBg="1" autoUpdateAnimBg="0"/>
      <p:bldP spid="21" grpId="0" animBg="1" autoUpdateAnimBg="0"/>
      <p:bldP spid="24" grpId="0" animBg="1" autoUpdateAnimBg="0"/>
      <p:bldP spid="25" grpId="0" animBg="1" autoUpdateAnimBg="0"/>
      <p:bldP spid="29" grpId="0" animBg="1" autoUpdateAnimBg="0"/>
      <p:bldP spid="50" grpId="0" autoUpdateAnimBg="0"/>
      <p:bldP spid="51" grpId="0" autoUpdateAnimBg="0"/>
      <p:bldP spid="52" grpId="0" autoUpdateAnimBg="0"/>
      <p:bldP spid="53" grpId="0" autoUpdateAnimBg="0"/>
      <p:bldP spid="54" grpId="0" autoUpdateAnimBg="0"/>
      <p:bldP spid="57" grpId="0" autoUpdateAnimBg="0"/>
      <p:bldP spid="58" grpId="0" autoUpdateAnimBg="0"/>
      <p:bldP spid="59" grpId="0" autoUpdateAnimBg="0"/>
      <p:bldP spid="38" grpId="0" animBg="1" autoUpdateAnimBg="0"/>
      <p:bldP spid="56" grpId="0" animBg="1" autoUpdateAnimBg="0"/>
      <p:bldP spid="60" grpId="0" animBg="1" autoUpdateAnimBg="0"/>
      <p:bldP spid="61" grpId="0" animBg="1" autoUpdateAnimBg="0"/>
      <p:bldP spid="63" grpId="0" autoUpdateAnimBg="0"/>
      <p:bldP spid="65" grpId="0" autoUpdateAnimBg="0"/>
      <p:bldP spid="66" grpId="0" autoUpdateAnimBg="0"/>
      <p:bldP spid="55" grpId="0" animBg="1" autoUpdateAnimBg="0"/>
      <p:bldP spid="67" grpId="0" animBg="1" autoUpdateAnimBg="0"/>
      <p:bldP spid="68" grpId="0" autoUpdateAnimBg="0"/>
      <p:bldP spid="69" grpId="0" autoUpdateAnimBg="0"/>
      <p:bldP spid="71" grpId="0" animBg="1" autoUpdateAnimBg="0"/>
      <p:bldP spid="72" grpId="0" autoUpdateAnimBg="0"/>
      <p:bldP spid="77" grpId="0" animBg="1" autoUpdateAnimBg="0"/>
      <p:bldP spid="78" grpId="0" animBg="1" autoUpdateAnimBg="0"/>
      <p:bldP spid="12" grpId="0" animBg="1" autoUpdateAnimBg="0"/>
      <p:bldP spid="12" grpId="1" animBg="1"/>
      <p:bldP spid="22" grpId="0" animBg="1" autoUpdateAnimBg="0"/>
      <p:bldP spid="22" grpId="1" animBg="1"/>
      <p:bldP spid="64" grpId="0" animBg="1" autoUpdateAnimBg="0"/>
      <p:bldP spid="64" grpId="1" animBg="1"/>
      <p:bldP spid="80" grpId="0" animBg="1" autoUpdateAnimBg="0"/>
      <p:bldP spid="80"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639762"/>
          </a:xfrm>
        </p:spPr>
        <p:txBody>
          <a:bodyPr>
            <a:noAutofit/>
          </a:bodyPr>
          <a:lstStyle/>
          <a:p>
            <a:r>
              <a:rPr lang="en-US" sz="3200" dirty="0" smtClean="0"/>
              <a:t>Students continuously enrolled in Math (N=8)</a:t>
            </a:r>
            <a:endParaRPr lang="en-US" sz="3200" dirty="0"/>
          </a:p>
        </p:txBody>
      </p:sp>
      <p:pic>
        <p:nvPicPr>
          <p:cNvPr id="8" name="Picture 7" descr="FH Logo-5.jpg"/>
          <p:cNvPicPr>
            <a:picLocks noChangeAspect="1"/>
          </p:cNvPicPr>
          <p:nvPr/>
        </p:nvPicPr>
        <p:blipFill>
          <a:blip r:embed="rId3" cstate="print"/>
          <a:stretch>
            <a:fillRect/>
          </a:stretch>
        </p:blipFill>
        <p:spPr>
          <a:xfrm>
            <a:off x="2853283" y="6278880"/>
            <a:ext cx="3547517" cy="274320"/>
          </a:xfrm>
          <a:prstGeom prst="rect">
            <a:avLst/>
          </a:prstGeom>
        </p:spPr>
      </p:pic>
      <p:sp>
        <p:nvSpPr>
          <p:cNvPr id="12" name="Rounded Rectangle 11"/>
          <p:cNvSpPr/>
          <p:nvPr/>
        </p:nvSpPr>
        <p:spPr>
          <a:xfrm>
            <a:off x="990600" y="1600200"/>
            <a:ext cx="1371600" cy="1676400"/>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smtClean="0"/>
              <a:t>Math 220</a:t>
            </a:r>
          </a:p>
          <a:p>
            <a:pPr algn="ctr"/>
            <a:r>
              <a:rPr lang="en-US" dirty="0"/>
              <a:t>Math 220</a:t>
            </a:r>
          </a:p>
          <a:p>
            <a:pPr algn="ctr"/>
            <a:r>
              <a:rPr lang="en-US" dirty="0"/>
              <a:t>Math 220</a:t>
            </a:r>
          </a:p>
          <a:p>
            <a:pPr algn="ctr"/>
            <a:r>
              <a:rPr lang="en-US" dirty="0"/>
              <a:t>Math 220</a:t>
            </a:r>
          </a:p>
          <a:p>
            <a:pPr algn="ctr"/>
            <a:r>
              <a:rPr lang="en-US" dirty="0"/>
              <a:t>Math </a:t>
            </a:r>
            <a:r>
              <a:rPr lang="en-US" dirty="0" smtClean="0"/>
              <a:t>220</a:t>
            </a:r>
            <a:endParaRPr lang="en-US" dirty="0"/>
          </a:p>
        </p:txBody>
      </p:sp>
      <p:sp>
        <p:nvSpPr>
          <p:cNvPr id="15" name="Rounded Rectangle 14"/>
          <p:cNvSpPr/>
          <p:nvPr/>
        </p:nvSpPr>
        <p:spPr>
          <a:xfrm>
            <a:off x="990600" y="3352800"/>
            <a:ext cx="1371600" cy="1143000"/>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b="1" dirty="0" smtClean="0">
                <a:solidFill>
                  <a:srgbClr val="FFFFFF"/>
                </a:solidFill>
              </a:rPr>
              <a:t>Math 105</a:t>
            </a:r>
          </a:p>
          <a:p>
            <a:pPr algn="ctr"/>
            <a:r>
              <a:rPr lang="en-US" dirty="0"/>
              <a:t>Math </a:t>
            </a:r>
            <a:r>
              <a:rPr lang="en-US" dirty="0" smtClean="0"/>
              <a:t>105</a:t>
            </a:r>
            <a:endParaRPr lang="en-US" dirty="0"/>
          </a:p>
        </p:txBody>
      </p:sp>
      <p:sp>
        <p:nvSpPr>
          <p:cNvPr id="16" name="Rounded Rectangle 15"/>
          <p:cNvSpPr/>
          <p:nvPr/>
        </p:nvSpPr>
        <p:spPr>
          <a:xfrm>
            <a:off x="990600" y="4800600"/>
            <a:ext cx="1371600" cy="914400"/>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smtClean="0"/>
              <a:t>Math 108</a:t>
            </a:r>
            <a:endParaRPr lang="en-US" dirty="0"/>
          </a:p>
        </p:txBody>
      </p:sp>
      <p:sp>
        <p:nvSpPr>
          <p:cNvPr id="17" name="Rounded Rectangle 16"/>
          <p:cNvSpPr/>
          <p:nvPr/>
        </p:nvSpPr>
        <p:spPr>
          <a:xfrm>
            <a:off x="2819400" y="1524000"/>
            <a:ext cx="1371600" cy="213360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solidFill>
                  <a:srgbClr val="FFFFFF"/>
                </a:solidFill>
              </a:rPr>
              <a:t>Math 105</a:t>
            </a:r>
          </a:p>
          <a:p>
            <a:pPr algn="ctr"/>
            <a:r>
              <a:rPr lang="en-US" b="1" dirty="0">
                <a:solidFill>
                  <a:srgbClr val="FFFFFF"/>
                </a:solidFill>
              </a:rPr>
              <a:t>Math </a:t>
            </a:r>
            <a:r>
              <a:rPr lang="en-US" b="1" dirty="0" smtClean="0">
                <a:solidFill>
                  <a:srgbClr val="FFFFFF"/>
                </a:solidFill>
              </a:rPr>
              <a:t>105</a:t>
            </a:r>
            <a:endParaRPr lang="en-US" b="1" dirty="0">
              <a:solidFill>
                <a:srgbClr val="FFFFFF"/>
              </a:solidFill>
            </a:endParaRPr>
          </a:p>
          <a:p>
            <a:pPr algn="ctr"/>
            <a:r>
              <a:rPr lang="en-US" b="1" dirty="0">
                <a:solidFill>
                  <a:srgbClr val="FFFFFF"/>
                </a:solidFill>
              </a:rPr>
              <a:t>Math </a:t>
            </a:r>
            <a:r>
              <a:rPr lang="en-US" b="1" dirty="0" smtClean="0">
                <a:solidFill>
                  <a:srgbClr val="FFFFFF"/>
                </a:solidFill>
              </a:rPr>
              <a:t>105</a:t>
            </a:r>
            <a:endParaRPr lang="en-US" b="1" dirty="0">
              <a:solidFill>
                <a:srgbClr val="FFFFFF"/>
              </a:solidFill>
            </a:endParaRPr>
          </a:p>
          <a:p>
            <a:pPr algn="ctr"/>
            <a:r>
              <a:rPr lang="en-US" dirty="0"/>
              <a:t>Math </a:t>
            </a:r>
            <a:r>
              <a:rPr lang="en-US" dirty="0" smtClean="0"/>
              <a:t>105</a:t>
            </a:r>
            <a:endParaRPr lang="en-US" dirty="0"/>
          </a:p>
          <a:p>
            <a:pPr algn="ctr"/>
            <a:r>
              <a:rPr lang="en-US" dirty="0"/>
              <a:t>Math </a:t>
            </a:r>
            <a:r>
              <a:rPr lang="en-US" dirty="0" smtClean="0"/>
              <a:t>105</a:t>
            </a:r>
          </a:p>
          <a:p>
            <a:pPr algn="ctr"/>
            <a:r>
              <a:rPr lang="en-US" dirty="0" smtClean="0"/>
              <a:t>Math 105</a:t>
            </a:r>
            <a:endParaRPr lang="en-US" dirty="0"/>
          </a:p>
        </p:txBody>
      </p:sp>
      <p:sp>
        <p:nvSpPr>
          <p:cNvPr id="18" name="Rounded Rectangle 17"/>
          <p:cNvSpPr/>
          <p:nvPr/>
        </p:nvSpPr>
        <p:spPr>
          <a:xfrm>
            <a:off x="2819400" y="3733800"/>
            <a:ext cx="1371600" cy="91440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solidFill>
                  <a:srgbClr val="FFFFFF"/>
                </a:solidFill>
              </a:rPr>
              <a:t>Math 48A</a:t>
            </a:r>
            <a:endParaRPr lang="en-US" b="1" dirty="0">
              <a:solidFill>
                <a:srgbClr val="FFFFFF"/>
              </a:solidFill>
            </a:endParaRPr>
          </a:p>
        </p:txBody>
      </p:sp>
      <p:sp>
        <p:nvSpPr>
          <p:cNvPr id="19" name="Rounded Rectangle 18"/>
          <p:cNvSpPr/>
          <p:nvPr/>
        </p:nvSpPr>
        <p:spPr>
          <a:xfrm>
            <a:off x="2819400" y="4800600"/>
            <a:ext cx="1371600" cy="91440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dirty="0" smtClean="0"/>
              <a:t>Math 10</a:t>
            </a:r>
            <a:endParaRPr lang="en-US" dirty="0"/>
          </a:p>
        </p:txBody>
      </p:sp>
      <p:sp>
        <p:nvSpPr>
          <p:cNvPr id="20" name="Rounded Rectangle 19"/>
          <p:cNvSpPr/>
          <p:nvPr/>
        </p:nvSpPr>
        <p:spPr>
          <a:xfrm>
            <a:off x="4800600" y="4800600"/>
            <a:ext cx="1371600" cy="914400"/>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t>Math 11</a:t>
            </a:r>
            <a:endParaRPr lang="en-US" dirty="0"/>
          </a:p>
        </p:txBody>
      </p:sp>
      <p:sp>
        <p:nvSpPr>
          <p:cNvPr id="21" name="Rounded Rectangle 20"/>
          <p:cNvSpPr/>
          <p:nvPr/>
        </p:nvSpPr>
        <p:spPr>
          <a:xfrm>
            <a:off x="4800600" y="3429000"/>
            <a:ext cx="1371600" cy="1295400"/>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solidFill>
                  <a:schemeClr val="bg1"/>
                </a:solidFill>
              </a:rPr>
              <a:t>Math 48A</a:t>
            </a:r>
          </a:p>
          <a:p>
            <a:pPr algn="ctr"/>
            <a:r>
              <a:rPr lang="en-US" dirty="0">
                <a:solidFill>
                  <a:schemeClr val="bg1"/>
                </a:solidFill>
              </a:rPr>
              <a:t>Math </a:t>
            </a:r>
            <a:r>
              <a:rPr lang="en-US" dirty="0" smtClean="0">
                <a:solidFill>
                  <a:schemeClr val="bg1"/>
                </a:solidFill>
              </a:rPr>
              <a:t>48A</a:t>
            </a:r>
            <a:endParaRPr lang="en-US" dirty="0">
              <a:solidFill>
                <a:schemeClr val="bg1"/>
              </a:solidFill>
            </a:endParaRPr>
          </a:p>
        </p:txBody>
      </p:sp>
      <p:sp>
        <p:nvSpPr>
          <p:cNvPr id="22" name="Rounded Rectangle 21"/>
          <p:cNvSpPr/>
          <p:nvPr/>
        </p:nvSpPr>
        <p:spPr>
          <a:xfrm>
            <a:off x="4800600" y="1524000"/>
            <a:ext cx="1371600" cy="1143000"/>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t>Math 105</a:t>
            </a:r>
            <a:endParaRPr lang="en-US" dirty="0"/>
          </a:p>
          <a:p>
            <a:pPr algn="ctr"/>
            <a:r>
              <a:rPr lang="en-US" dirty="0"/>
              <a:t>Math </a:t>
            </a:r>
            <a:r>
              <a:rPr lang="en-US" dirty="0" smtClean="0"/>
              <a:t>105</a:t>
            </a:r>
          </a:p>
          <a:p>
            <a:pPr algn="ctr"/>
            <a:r>
              <a:rPr lang="en-US" dirty="0" smtClean="0"/>
              <a:t>Math 105</a:t>
            </a:r>
            <a:endParaRPr lang="en-US" dirty="0"/>
          </a:p>
        </p:txBody>
      </p:sp>
      <p:sp>
        <p:nvSpPr>
          <p:cNvPr id="23" name="Rounded Rectangle 22"/>
          <p:cNvSpPr/>
          <p:nvPr/>
        </p:nvSpPr>
        <p:spPr>
          <a:xfrm>
            <a:off x="4800600" y="2743200"/>
            <a:ext cx="1371600" cy="609600"/>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t>Math 10</a:t>
            </a:r>
          </a:p>
          <a:p>
            <a:pPr algn="ctr"/>
            <a:r>
              <a:rPr lang="en-US" dirty="0" smtClean="0"/>
              <a:t>Math 10</a:t>
            </a:r>
            <a:endParaRPr lang="en-US" dirty="0"/>
          </a:p>
        </p:txBody>
      </p:sp>
      <p:sp>
        <p:nvSpPr>
          <p:cNvPr id="13" name="TextBox 12"/>
          <p:cNvSpPr txBox="1"/>
          <p:nvPr/>
        </p:nvSpPr>
        <p:spPr>
          <a:xfrm>
            <a:off x="990600" y="914400"/>
            <a:ext cx="1371600" cy="461665"/>
          </a:xfrm>
          <a:prstGeom prst="rect">
            <a:avLst/>
          </a:prstGeom>
          <a:noFill/>
        </p:spPr>
        <p:txBody>
          <a:bodyPr wrap="square" rtlCol="0">
            <a:spAutoFit/>
          </a:bodyPr>
          <a:lstStyle/>
          <a:p>
            <a:r>
              <a:rPr lang="en-US" sz="2400" u="sng" dirty="0" smtClean="0"/>
              <a:t>Fall 2012</a:t>
            </a:r>
            <a:endParaRPr lang="en-US" sz="2400" u="sng" dirty="0"/>
          </a:p>
        </p:txBody>
      </p:sp>
      <p:sp>
        <p:nvSpPr>
          <p:cNvPr id="25" name="TextBox 24"/>
          <p:cNvSpPr txBox="1"/>
          <p:nvPr/>
        </p:nvSpPr>
        <p:spPr>
          <a:xfrm>
            <a:off x="2667000" y="914400"/>
            <a:ext cx="1752600" cy="461665"/>
          </a:xfrm>
          <a:prstGeom prst="rect">
            <a:avLst/>
          </a:prstGeom>
          <a:noFill/>
        </p:spPr>
        <p:txBody>
          <a:bodyPr wrap="square" rtlCol="0">
            <a:spAutoFit/>
          </a:bodyPr>
          <a:lstStyle/>
          <a:p>
            <a:r>
              <a:rPr lang="en-US" sz="2400" u="sng" dirty="0" smtClean="0"/>
              <a:t>Winter 2013</a:t>
            </a:r>
            <a:endParaRPr lang="en-US" sz="2400" u="sng" dirty="0"/>
          </a:p>
        </p:txBody>
      </p:sp>
      <p:sp>
        <p:nvSpPr>
          <p:cNvPr id="26" name="TextBox 25"/>
          <p:cNvSpPr txBox="1"/>
          <p:nvPr/>
        </p:nvSpPr>
        <p:spPr>
          <a:xfrm>
            <a:off x="4572000" y="914400"/>
            <a:ext cx="1752600" cy="461665"/>
          </a:xfrm>
          <a:prstGeom prst="rect">
            <a:avLst/>
          </a:prstGeom>
          <a:noFill/>
        </p:spPr>
        <p:txBody>
          <a:bodyPr wrap="square" rtlCol="0">
            <a:spAutoFit/>
          </a:bodyPr>
          <a:lstStyle/>
          <a:p>
            <a:r>
              <a:rPr lang="en-US" sz="2400" u="sng" dirty="0" smtClean="0"/>
              <a:t>Spring 2013</a:t>
            </a:r>
            <a:endParaRPr lang="en-US" sz="2400" u="sng" dirty="0"/>
          </a:p>
        </p:txBody>
      </p:sp>
      <p:sp>
        <p:nvSpPr>
          <p:cNvPr id="24" name="TextBox 23"/>
          <p:cNvSpPr txBox="1"/>
          <p:nvPr/>
        </p:nvSpPr>
        <p:spPr>
          <a:xfrm>
            <a:off x="6477000" y="2145268"/>
            <a:ext cx="2636697" cy="369332"/>
          </a:xfrm>
          <a:prstGeom prst="rect">
            <a:avLst/>
          </a:prstGeom>
          <a:noFill/>
        </p:spPr>
        <p:txBody>
          <a:bodyPr wrap="none" rtlCol="0">
            <a:spAutoFit/>
          </a:bodyPr>
          <a:lstStyle/>
          <a:p>
            <a:r>
              <a:rPr lang="en-US" dirty="0" smtClean="0"/>
              <a:t>50% Math 105 failure rate</a:t>
            </a:r>
            <a:endParaRPr lang="en-US" dirty="0"/>
          </a:p>
        </p:txBody>
      </p:sp>
      <p:cxnSp>
        <p:nvCxnSpPr>
          <p:cNvPr id="28" name="Straight Arrow Connector 27"/>
          <p:cNvCxnSpPr>
            <a:endCxn id="24" idx="1"/>
          </p:cNvCxnSpPr>
          <p:nvPr/>
        </p:nvCxnSpPr>
        <p:spPr>
          <a:xfrm flipV="1">
            <a:off x="4191000" y="2329934"/>
            <a:ext cx="2286000" cy="577334"/>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sp>
        <p:nvSpPr>
          <p:cNvPr id="32" name="TextBox 31"/>
          <p:cNvSpPr txBox="1"/>
          <p:nvPr/>
        </p:nvSpPr>
        <p:spPr>
          <a:xfrm>
            <a:off x="6629400" y="3745468"/>
            <a:ext cx="2209800" cy="923330"/>
          </a:xfrm>
          <a:prstGeom prst="rect">
            <a:avLst/>
          </a:prstGeom>
          <a:noFill/>
        </p:spPr>
        <p:txBody>
          <a:bodyPr wrap="square" rtlCol="0">
            <a:spAutoFit/>
          </a:bodyPr>
          <a:lstStyle/>
          <a:p>
            <a:r>
              <a:rPr lang="en-US" dirty="0" smtClean="0"/>
              <a:t>63% Achieved College Level Math (N=5)</a:t>
            </a:r>
            <a:endParaRPr lang="en-US" dirty="0"/>
          </a:p>
        </p:txBody>
      </p:sp>
      <p:sp>
        <p:nvSpPr>
          <p:cNvPr id="33" name="Right Brace 32"/>
          <p:cNvSpPr/>
          <p:nvPr/>
        </p:nvSpPr>
        <p:spPr>
          <a:xfrm>
            <a:off x="6248400" y="2971800"/>
            <a:ext cx="377966" cy="2299718"/>
          </a:xfrm>
          <a:prstGeom prst="rightBrace">
            <a:avLst/>
          </a:prstGeom>
          <a:ln/>
        </p:spPr>
        <p:style>
          <a:lnRef idx="2">
            <a:schemeClr val="accent3"/>
          </a:lnRef>
          <a:fillRef idx="0">
            <a:schemeClr val="accent3"/>
          </a:fillRef>
          <a:effectRef idx="1">
            <a:schemeClr val="accent3"/>
          </a:effectRef>
          <a:fontRef idx="minor">
            <a:schemeClr val="tx1"/>
          </a:fontRef>
        </p:style>
        <p:txBody>
          <a:bodyPr/>
          <a:lstStyle/>
          <a:p>
            <a:endParaRPr lang="en-US"/>
          </a:p>
        </p:txBody>
      </p:sp>
      <p:cxnSp>
        <p:nvCxnSpPr>
          <p:cNvPr id="27" name="Straight Arrow Connector 26"/>
          <p:cNvCxnSpPr>
            <a:endCxn id="17" idx="1"/>
          </p:cNvCxnSpPr>
          <p:nvPr/>
        </p:nvCxnSpPr>
        <p:spPr>
          <a:xfrm flipV="1">
            <a:off x="2362200" y="2590800"/>
            <a:ext cx="457200" cy="1110734"/>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31" name="Straight Arrow Connector 30"/>
          <p:cNvCxnSpPr>
            <a:endCxn id="18" idx="1"/>
          </p:cNvCxnSpPr>
          <p:nvPr/>
        </p:nvCxnSpPr>
        <p:spPr>
          <a:xfrm>
            <a:off x="2362200" y="4082534"/>
            <a:ext cx="457200" cy="108466"/>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35" name="Straight Arrow Connector 34"/>
          <p:cNvCxnSpPr>
            <a:endCxn id="23" idx="1"/>
          </p:cNvCxnSpPr>
          <p:nvPr/>
        </p:nvCxnSpPr>
        <p:spPr>
          <a:xfrm>
            <a:off x="4191000" y="2971800"/>
            <a:ext cx="609600" cy="76200"/>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cxnSp>
        <p:nvCxnSpPr>
          <p:cNvPr id="37" name="Straight Arrow Connector 36"/>
          <p:cNvCxnSpPr/>
          <p:nvPr/>
        </p:nvCxnSpPr>
        <p:spPr>
          <a:xfrm>
            <a:off x="4191000" y="3168134"/>
            <a:ext cx="609600" cy="794266"/>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cxnSp>
        <p:nvCxnSpPr>
          <p:cNvPr id="30" name="Straight Arrow Connector 29"/>
          <p:cNvCxnSpPr>
            <a:endCxn id="24" idx="1"/>
          </p:cNvCxnSpPr>
          <p:nvPr/>
        </p:nvCxnSpPr>
        <p:spPr>
          <a:xfrm flipV="1">
            <a:off x="2362200" y="2329934"/>
            <a:ext cx="4114800" cy="1708666"/>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grpSp>
        <p:nvGrpSpPr>
          <p:cNvPr id="40" name="Group 39"/>
          <p:cNvGrpSpPr/>
          <p:nvPr/>
        </p:nvGrpSpPr>
        <p:grpSpPr>
          <a:xfrm>
            <a:off x="482331" y="838200"/>
            <a:ext cx="8509269" cy="5414665"/>
            <a:chOff x="417561" y="838200"/>
            <a:chExt cx="8509269" cy="5414665"/>
          </a:xfrm>
        </p:grpSpPr>
        <p:pic>
          <p:nvPicPr>
            <p:cNvPr id="68610" name="Picture 2"/>
            <p:cNvPicPr>
              <a:picLocks noChangeAspect="1" noChangeArrowheads="1"/>
            </p:cNvPicPr>
            <p:nvPr/>
          </p:nvPicPr>
          <p:blipFill>
            <a:blip r:embed="rId4" cstate="print"/>
            <a:srcRect/>
            <a:stretch>
              <a:fillRect/>
            </a:stretch>
          </p:blipFill>
          <p:spPr bwMode="auto">
            <a:xfrm>
              <a:off x="417561" y="838200"/>
              <a:ext cx="8497839" cy="5410200"/>
            </a:xfrm>
            <a:prstGeom prst="rect">
              <a:avLst/>
            </a:prstGeom>
            <a:noFill/>
            <a:ln w="9525">
              <a:noFill/>
              <a:miter lim="800000"/>
              <a:headEnd/>
              <a:tailEnd/>
            </a:ln>
            <a:effectLst/>
          </p:spPr>
        </p:pic>
        <p:sp>
          <p:nvSpPr>
            <p:cNvPr id="36" name="TextBox 35"/>
            <p:cNvSpPr txBox="1"/>
            <p:nvPr/>
          </p:nvSpPr>
          <p:spPr>
            <a:xfrm>
              <a:off x="6793230" y="5791200"/>
              <a:ext cx="2133600" cy="461665"/>
            </a:xfrm>
            <a:prstGeom prst="rect">
              <a:avLst/>
            </a:prstGeom>
            <a:noFill/>
          </p:spPr>
          <p:txBody>
            <a:bodyPr wrap="square" rtlCol="0">
              <a:spAutoFit/>
            </a:bodyPr>
            <a:lstStyle/>
            <a:p>
              <a:r>
                <a:rPr lang="en-US" sz="1200" dirty="0" smtClean="0"/>
                <a:t>Note: 6 out of 8 students have pre and post placement data</a:t>
              </a:r>
              <a:endParaRPr lang="en-US" sz="1200" dirty="0"/>
            </a:p>
          </p:txBody>
        </p:sp>
      </p:grpSp>
      <p:sp>
        <p:nvSpPr>
          <p:cNvPr id="39" name="Pentagon 38"/>
          <p:cNvSpPr/>
          <p:nvPr/>
        </p:nvSpPr>
        <p:spPr>
          <a:xfrm flipH="1">
            <a:off x="6705600" y="1981200"/>
            <a:ext cx="2438400" cy="3429000"/>
          </a:xfrm>
          <a:prstGeom prst="homePlate">
            <a:avLst>
              <a:gd name="adj" fmla="val 2841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smtClean="0"/>
              <a:t>     Students achieved    </a:t>
            </a:r>
          </a:p>
          <a:p>
            <a:r>
              <a:rPr lang="en-US" sz="1600" dirty="0" smtClean="0"/>
              <a:t>     college level:</a:t>
            </a:r>
          </a:p>
          <a:p>
            <a:pPr lvl="1">
              <a:buFont typeface="Arial" pitchFamily="34" charset="0"/>
              <a:buChar char="•"/>
              <a:defRPr/>
            </a:pPr>
            <a:r>
              <a:rPr lang="en-US" sz="1600" dirty="0" smtClean="0"/>
              <a:t> One has 2 level increase</a:t>
            </a:r>
          </a:p>
          <a:p>
            <a:pPr lvl="1">
              <a:buFont typeface="Arial" pitchFamily="34" charset="0"/>
              <a:buChar char="•"/>
              <a:defRPr/>
            </a:pPr>
            <a:r>
              <a:rPr lang="en-US" sz="1600" dirty="0" smtClean="0"/>
              <a:t> One has 1 level increase</a:t>
            </a:r>
          </a:p>
          <a:p>
            <a:pPr lvl="1">
              <a:buFont typeface="Arial" pitchFamily="34" charset="0"/>
              <a:buChar char="•"/>
              <a:defRPr/>
            </a:pPr>
            <a:r>
              <a:rPr lang="en-US" sz="1600" dirty="0" smtClean="0"/>
              <a:t> One has no level increase</a:t>
            </a:r>
          </a:p>
          <a:p>
            <a:pPr lvl="1">
              <a:buFont typeface="Arial" pitchFamily="34" charset="0"/>
              <a:buChar char="•"/>
              <a:defRPr/>
            </a:pPr>
            <a:r>
              <a:rPr lang="en-US" sz="1600" dirty="0" smtClean="0"/>
              <a:t> One doesn’t have pre and post data</a:t>
            </a:r>
          </a:p>
        </p:txBody>
      </p:sp>
      <p:sp>
        <p:nvSpPr>
          <p:cNvPr id="34" name="Pentagon 33"/>
          <p:cNvSpPr/>
          <p:nvPr/>
        </p:nvSpPr>
        <p:spPr>
          <a:xfrm>
            <a:off x="152400" y="1828800"/>
            <a:ext cx="1524000" cy="142050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smtClean="0"/>
              <a:t>Taking Math 105 since F12; repeating it in W13 and S13</a:t>
            </a:r>
            <a:endParaRPr lang="en-US" sz="1600" dirty="0"/>
          </a:p>
        </p:txBody>
      </p:sp>
    </p:spTree>
    <p:extLst>
      <p:ext uri="{BB962C8B-B14F-4D97-AF65-F5344CB8AC3E}">
        <p14:creationId xmlns:p14="http://schemas.microsoft.com/office/powerpoint/2010/main" val="339383949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p:tgtEl>
                                          <p:spTgt spid="13"/>
                                        </p:tgtEl>
                                        <p:attrNameLst>
                                          <p:attrName>ppt_y</p:attrName>
                                        </p:attrNameLst>
                                      </p:cBhvr>
                                      <p:tavLst>
                                        <p:tav tm="0">
                                          <p:val>
                                            <p:strVal val="#ppt_y+#ppt_h*1.125000"/>
                                          </p:val>
                                        </p:tav>
                                        <p:tav tm="100000">
                                          <p:val>
                                            <p:strVal val="#ppt_y"/>
                                          </p:val>
                                        </p:tav>
                                      </p:tavLst>
                                    </p:anim>
                                    <p:animEffect transition="in" filter="wipe(up)">
                                      <p:cBhvr>
                                        <p:cTn id="8" dur="500"/>
                                        <p:tgtEl>
                                          <p:spTgt spid="13"/>
                                        </p:tgtEl>
                                      </p:cBhvr>
                                    </p:animEffect>
                                  </p:childTnLst>
                                </p:cTn>
                              </p:par>
                            </p:childTnLst>
                          </p:cTn>
                        </p:par>
                        <p:par>
                          <p:cTn id="9" fill="hold">
                            <p:stCondLst>
                              <p:cond delay="500"/>
                            </p:stCondLst>
                            <p:childTnLst>
                              <p:par>
                                <p:cTn id="10" presetID="12" presetClass="entr" presetSubtype="4" fill="hold" grpId="0" nodeType="after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additive="base">
                                        <p:cTn id="12" dur="500"/>
                                        <p:tgtEl>
                                          <p:spTgt spid="12"/>
                                        </p:tgtEl>
                                        <p:attrNameLst>
                                          <p:attrName>ppt_y</p:attrName>
                                        </p:attrNameLst>
                                      </p:cBhvr>
                                      <p:tavLst>
                                        <p:tav tm="0">
                                          <p:val>
                                            <p:strVal val="#ppt_y+#ppt_h*1.125000"/>
                                          </p:val>
                                        </p:tav>
                                        <p:tav tm="100000">
                                          <p:val>
                                            <p:strVal val="#ppt_y"/>
                                          </p:val>
                                        </p:tav>
                                      </p:tavLst>
                                    </p:anim>
                                    <p:animEffect transition="in" filter="wipe(up)">
                                      <p:cBhvr>
                                        <p:cTn id="13" dur="500"/>
                                        <p:tgtEl>
                                          <p:spTgt spid="12"/>
                                        </p:tgtEl>
                                      </p:cBhvr>
                                    </p:animEffect>
                                  </p:childTnLst>
                                </p:cTn>
                              </p:par>
                              <p:par>
                                <p:cTn id="14" presetID="12" presetClass="entr" presetSubtype="4" fill="hold" grpId="0" nodeType="withEffect">
                                  <p:stCondLst>
                                    <p:cond delay="0"/>
                                  </p:stCondLst>
                                  <p:childTnLst>
                                    <p:set>
                                      <p:cBhvr>
                                        <p:cTn id="15" dur="1" fill="hold">
                                          <p:stCondLst>
                                            <p:cond delay="0"/>
                                          </p:stCondLst>
                                        </p:cTn>
                                        <p:tgtEl>
                                          <p:spTgt spid="15"/>
                                        </p:tgtEl>
                                        <p:attrNameLst>
                                          <p:attrName>style.visibility</p:attrName>
                                        </p:attrNameLst>
                                      </p:cBhvr>
                                      <p:to>
                                        <p:strVal val="visible"/>
                                      </p:to>
                                    </p:set>
                                    <p:anim calcmode="lin" valueType="num">
                                      <p:cBhvr additive="base">
                                        <p:cTn id="16" dur="500"/>
                                        <p:tgtEl>
                                          <p:spTgt spid="15"/>
                                        </p:tgtEl>
                                        <p:attrNameLst>
                                          <p:attrName>ppt_y</p:attrName>
                                        </p:attrNameLst>
                                      </p:cBhvr>
                                      <p:tavLst>
                                        <p:tav tm="0">
                                          <p:val>
                                            <p:strVal val="#ppt_y+#ppt_h*1.125000"/>
                                          </p:val>
                                        </p:tav>
                                        <p:tav tm="100000">
                                          <p:val>
                                            <p:strVal val="#ppt_y"/>
                                          </p:val>
                                        </p:tav>
                                      </p:tavLst>
                                    </p:anim>
                                    <p:animEffect transition="in" filter="wipe(up)">
                                      <p:cBhvr>
                                        <p:cTn id="17" dur="500"/>
                                        <p:tgtEl>
                                          <p:spTgt spid="15"/>
                                        </p:tgtEl>
                                      </p:cBhvr>
                                    </p:animEffect>
                                  </p:childTnLst>
                                </p:cTn>
                              </p:par>
                              <p:par>
                                <p:cTn id="18" presetID="12" presetClass="entr" presetSubtype="4" fill="hold" grpId="0" nodeType="withEffect">
                                  <p:stCondLst>
                                    <p:cond delay="0"/>
                                  </p:stCondLst>
                                  <p:childTnLst>
                                    <p:set>
                                      <p:cBhvr>
                                        <p:cTn id="19" dur="1" fill="hold">
                                          <p:stCondLst>
                                            <p:cond delay="0"/>
                                          </p:stCondLst>
                                        </p:cTn>
                                        <p:tgtEl>
                                          <p:spTgt spid="16"/>
                                        </p:tgtEl>
                                        <p:attrNameLst>
                                          <p:attrName>style.visibility</p:attrName>
                                        </p:attrNameLst>
                                      </p:cBhvr>
                                      <p:to>
                                        <p:strVal val="visible"/>
                                      </p:to>
                                    </p:set>
                                    <p:anim calcmode="lin" valueType="num">
                                      <p:cBhvr additive="base">
                                        <p:cTn id="20" dur="500"/>
                                        <p:tgtEl>
                                          <p:spTgt spid="16"/>
                                        </p:tgtEl>
                                        <p:attrNameLst>
                                          <p:attrName>ppt_y</p:attrName>
                                        </p:attrNameLst>
                                      </p:cBhvr>
                                      <p:tavLst>
                                        <p:tav tm="0">
                                          <p:val>
                                            <p:strVal val="#ppt_y+#ppt_h*1.125000"/>
                                          </p:val>
                                        </p:tav>
                                        <p:tav tm="100000">
                                          <p:val>
                                            <p:strVal val="#ppt_y"/>
                                          </p:val>
                                        </p:tav>
                                      </p:tavLst>
                                    </p:anim>
                                    <p:animEffect transition="in" filter="wipe(up)">
                                      <p:cBhvr>
                                        <p:cTn id="21" dur="500"/>
                                        <p:tgtEl>
                                          <p:spTgt spid="16"/>
                                        </p:tgtEl>
                                      </p:cBhvr>
                                    </p:animEffect>
                                  </p:childTnLst>
                                </p:cTn>
                              </p:par>
                            </p:childTnLst>
                          </p:cTn>
                        </p:par>
                      </p:childTnLst>
                    </p:cTn>
                  </p:par>
                  <p:par>
                    <p:cTn id="22" fill="hold">
                      <p:stCondLst>
                        <p:cond delay="indefinite"/>
                      </p:stCondLst>
                      <p:childTnLst>
                        <p:par>
                          <p:cTn id="23" fill="hold">
                            <p:stCondLst>
                              <p:cond delay="0"/>
                            </p:stCondLst>
                            <p:childTnLst>
                              <p:par>
                                <p:cTn id="24" presetID="19" presetClass="emph" presetSubtype="0" fill="hold" nodeType="clickEffect">
                                  <p:stCondLst>
                                    <p:cond delay="0"/>
                                  </p:stCondLst>
                                  <p:childTnLst>
                                    <p:animClr clrSpc="rgb" dir="cw">
                                      <p:cBhvr override="childStyle">
                                        <p:cTn id="25" dur="500" fill="hold"/>
                                        <p:tgtEl>
                                          <p:spTgt spid="15">
                                            <p:txEl>
                                              <p:pRg st="0" end="0"/>
                                            </p:txEl>
                                          </p:spTgt>
                                        </p:tgtEl>
                                        <p:attrNameLst>
                                          <p:attrName>style.color</p:attrName>
                                        </p:attrNameLst>
                                      </p:cBhvr>
                                      <p:to>
                                        <a:schemeClr val="accent2"/>
                                      </p:to>
                                    </p:animClr>
                                    <p:animClr clrSpc="rgb" dir="cw">
                                      <p:cBhvr>
                                        <p:cTn id="26" dur="500" fill="hold"/>
                                        <p:tgtEl>
                                          <p:spTgt spid="15">
                                            <p:txEl>
                                              <p:pRg st="0" end="0"/>
                                            </p:txEl>
                                          </p:spTgt>
                                        </p:tgtEl>
                                        <p:attrNameLst>
                                          <p:attrName>fillcolor</p:attrName>
                                        </p:attrNameLst>
                                      </p:cBhvr>
                                      <p:to>
                                        <a:schemeClr val="accent2"/>
                                      </p:to>
                                    </p:animClr>
                                    <p:set>
                                      <p:cBhvr>
                                        <p:cTn id="27" dur="500" fill="hold"/>
                                        <p:tgtEl>
                                          <p:spTgt spid="15">
                                            <p:txEl>
                                              <p:pRg st="0" end="0"/>
                                            </p:txEl>
                                          </p:spTgt>
                                        </p:tgtEl>
                                        <p:attrNameLst>
                                          <p:attrName>fill.type</p:attrName>
                                        </p:attrNameLst>
                                      </p:cBhvr>
                                      <p:to>
                                        <p:strVal val="solid"/>
                                      </p:to>
                                    </p:set>
                                    <p:set>
                                      <p:cBhvr>
                                        <p:cTn id="28" dur="500" fill="hold"/>
                                        <p:tgtEl>
                                          <p:spTgt spid="15">
                                            <p:txEl>
                                              <p:pRg st="0" end="0"/>
                                            </p:txEl>
                                          </p:spTgt>
                                        </p:tgtEl>
                                        <p:attrNameLst>
                                          <p:attrName>fill.on</p:attrName>
                                        </p:attrNameLst>
                                      </p:cBhvr>
                                      <p:to>
                                        <p:strVal val="true"/>
                                      </p:to>
                                    </p:set>
                                  </p:childTnLst>
                                </p:cTn>
                              </p:par>
                            </p:childTnLst>
                          </p:cTn>
                        </p:par>
                      </p:childTnLst>
                    </p:cTn>
                  </p:par>
                  <p:par>
                    <p:cTn id="29" fill="hold">
                      <p:stCondLst>
                        <p:cond delay="indefinite"/>
                      </p:stCondLst>
                      <p:childTnLst>
                        <p:par>
                          <p:cTn id="30" fill="hold">
                            <p:stCondLst>
                              <p:cond delay="0"/>
                            </p:stCondLst>
                            <p:childTnLst>
                              <p:par>
                                <p:cTn id="31" presetID="12" presetClass="entr" presetSubtype="4" fill="hold" grpId="0" nodeType="clickEffect">
                                  <p:stCondLst>
                                    <p:cond delay="0"/>
                                  </p:stCondLst>
                                  <p:childTnLst>
                                    <p:set>
                                      <p:cBhvr>
                                        <p:cTn id="32" dur="1" fill="hold">
                                          <p:stCondLst>
                                            <p:cond delay="0"/>
                                          </p:stCondLst>
                                        </p:cTn>
                                        <p:tgtEl>
                                          <p:spTgt spid="25"/>
                                        </p:tgtEl>
                                        <p:attrNameLst>
                                          <p:attrName>style.visibility</p:attrName>
                                        </p:attrNameLst>
                                      </p:cBhvr>
                                      <p:to>
                                        <p:strVal val="visible"/>
                                      </p:to>
                                    </p:set>
                                    <p:anim calcmode="lin" valueType="num">
                                      <p:cBhvr additive="base">
                                        <p:cTn id="33" dur="500"/>
                                        <p:tgtEl>
                                          <p:spTgt spid="25"/>
                                        </p:tgtEl>
                                        <p:attrNameLst>
                                          <p:attrName>ppt_y</p:attrName>
                                        </p:attrNameLst>
                                      </p:cBhvr>
                                      <p:tavLst>
                                        <p:tav tm="0">
                                          <p:val>
                                            <p:strVal val="#ppt_y+#ppt_h*1.125000"/>
                                          </p:val>
                                        </p:tav>
                                        <p:tav tm="100000">
                                          <p:val>
                                            <p:strVal val="#ppt_y"/>
                                          </p:val>
                                        </p:tav>
                                      </p:tavLst>
                                    </p:anim>
                                    <p:animEffect transition="in" filter="wipe(up)">
                                      <p:cBhvr>
                                        <p:cTn id="34" dur="500"/>
                                        <p:tgtEl>
                                          <p:spTgt spid="25"/>
                                        </p:tgtEl>
                                      </p:cBhvr>
                                    </p:animEffect>
                                  </p:childTnLst>
                                </p:cTn>
                              </p:par>
                            </p:childTnLst>
                          </p:cTn>
                        </p:par>
                        <p:par>
                          <p:cTn id="35" fill="hold">
                            <p:stCondLst>
                              <p:cond delay="500"/>
                            </p:stCondLst>
                            <p:childTnLst>
                              <p:par>
                                <p:cTn id="36" presetID="12" presetClass="entr" presetSubtype="4" fill="hold" grpId="0" nodeType="afterEffect">
                                  <p:stCondLst>
                                    <p:cond delay="0"/>
                                  </p:stCondLst>
                                  <p:childTnLst>
                                    <p:set>
                                      <p:cBhvr>
                                        <p:cTn id="37" dur="1" fill="hold">
                                          <p:stCondLst>
                                            <p:cond delay="0"/>
                                          </p:stCondLst>
                                        </p:cTn>
                                        <p:tgtEl>
                                          <p:spTgt spid="17"/>
                                        </p:tgtEl>
                                        <p:attrNameLst>
                                          <p:attrName>style.visibility</p:attrName>
                                        </p:attrNameLst>
                                      </p:cBhvr>
                                      <p:to>
                                        <p:strVal val="visible"/>
                                      </p:to>
                                    </p:set>
                                    <p:anim calcmode="lin" valueType="num">
                                      <p:cBhvr additive="base">
                                        <p:cTn id="38" dur="500"/>
                                        <p:tgtEl>
                                          <p:spTgt spid="17"/>
                                        </p:tgtEl>
                                        <p:attrNameLst>
                                          <p:attrName>ppt_y</p:attrName>
                                        </p:attrNameLst>
                                      </p:cBhvr>
                                      <p:tavLst>
                                        <p:tav tm="0">
                                          <p:val>
                                            <p:strVal val="#ppt_y+#ppt_h*1.125000"/>
                                          </p:val>
                                        </p:tav>
                                        <p:tav tm="100000">
                                          <p:val>
                                            <p:strVal val="#ppt_y"/>
                                          </p:val>
                                        </p:tav>
                                      </p:tavLst>
                                    </p:anim>
                                    <p:animEffect transition="in" filter="wipe(up)">
                                      <p:cBhvr>
                                        <p:cTn id="39" dur="500"/>
                                        <p:tgtEl>
                                          <p:spTgt spid="17"/>
                                        </p:tgtEl>
                                      </p:cBhvr>
                                    </p:animEffect>
                                  </p:childTnLst>
                                </p:cTn>
                              </p:par>
                              <p:par>
                                <p:cTn id="40" presetID="12" presetClass="entr" presetSubtype="4" fill="hold" grpId="0" nodeType="withEffect">
                                  <p:stCondLst>
                                    <p:cond delay="0"/>
                                  </p:stCondLst>
                                  <p:childTnLst>
                                    <p:set>
                                      <p:cBhvr>
                                        <p:cTn id="41" dur="1" fill="hold">
                                          <p:stCondLst>
                                            <p:cond delay="0"/>
                                          </p:stCondLst>
                                        </p:cTn>
                                        <p:tgtEl>
                                          <p:spTgt spid="18"/>
                                        </p:tgtEl>
                                        <p:attrNameLst>
                                          <p:attrName>style.visibility</p:attrName>
                                        </p:attrNameLst>
                                      </p:cBhvr>
                                      <p:to>
                                        <p:strVal val="visible"/>
                                      </p:to>
                                    </p:set>
                                    <p:anim calcmode="lin" valueType="num">
                                      <p:cBhvr additive="base">
                                        <p:cTn id="42" dur="500"/>
                                        <p:tgtEl>
                                          <p:spTgt spid="18"/>
                                        </p:tgtEl>
                                        <p:attrNameLst>
                                          <p:attrName>ppt_y</p:attrName>
                                        </p:attrNameLst>
                                      </p:cBhvr>
                                      <p:tavLst>
                                        <p:tav tm="0">
                                          <p:val>
                                            <p:strVal val="#ppt_y+#ppt_h*1.125000"/>
                                          </p:val>
                                        </p:tav>
                                        <p:tav tm="100000">
                                          <p:val>
                                            <p:strVal val="#ppt_y"/>
                                          </p:val>
                                        </p:tav>
                                      </p:tavLst>
                                    </p:anim>
                                    <p:animEffect transition="in" filter="wipe(up)">
                                      <p:cBhvr>
                                        <p:cTn id="43" dur="500"/>
                                        <p:tgtEl>
                                          <p:spTgt spid="18"/>
                                        </p:tgtEl>
                                      </p:cBhvr>
                                    </p:animEffect>
                                  </p:childTnLst>
                                </p:cTn>
                              </p:par>
                              <p:par>
                                <p:cTn id="44" presetID="12" presetClass="entr" presetSubtype="4" fill="hold" grpId="0" nodeType="withEffect">
                                  <p:stCondLst>
                                    <p:cond delay="0"/>
                                  </p:stCondLst>
                                  <p:childTnLst>
                                    <p:set>
                                      <p:cBhvr>
                                        <p:cTn id="45" dur="1" fill="hold">
                                          <p:stCondLst>
                                            <p:cond delay="0"/>
                                          </p:stCondLst>
                                        </p:cTn>
                                        <p:tgtEl>
                                          <p:spTgt spid="19"/>
                                        </p:tgtEl>
                                        <p:attrNameLst>
                                          <p:attrName>style.visibility</p:attrName>
                                        </p:attrNameLst>
                                      </p:cBhvr>
                                      <p:to>
                                        <p:strVal val="visible"/>
                                      </p:to>
                                    </p:set>
                                    <p:anim calcmode="lin" valueType="num">
                                      <p:cBhvr additive="base">
                                        <p:cTn id="46" dur="500"/>
                                        <p:tgtEl>
                                          <p:spTgt spid="19"/>
                                        </p:tgtEl>
                                        <p:attrNameLst>
                                          <p:attrName>ppt_y</p:attrName>
                                        </p:attrNameLst>
                                      </p:cBhvr>
                                      <p:tavLst>
                                        <p:tav tm="0">
                                          <p:val>
                                            <p:strVal val="#ppt_y+#ppt_h*1.125000"/>
                                          </p:val>
                                        </p:tav>
                                        <p:tav tm="100000">
                                          <p:val>
                                            <p:strVal val="#ppt_y"/>
                                          </p:val>
                                        </p:tav>
                                      </p:tavLst>
                                    </p:anim>
                                    <p:animEffect transition="in" filter="wipe(up)">
                                      <p:cBhvr>
                                        <p:cTn id="47" dur="500"/>
                                        <p:tgtEl>
                                          <p:spTgt spid="19"/>
                                        </p:tgtEl>
                                      </p:cBhvr>
                                    </p:animEffect>
                                  </p:childTnLst>
                                </p:cTn>
                              </p:par>
                              <p:par>
                                <p:cTn id="48" presetID="22" presetClass="entr" presetSubtype="4" fill="hold" nodeType="withEffect">
                                  <p:stCondLst>
                                    <p:cond delay="0"/>
                                  </p:stCondLst>
                                  <p:childTnLst>
                                    <p:set>
                                      <p:cBhvr>
                                        <p:cTn id="49" dur="1" fill="hold">
                                          <p:stCondLst>
                                            <p:cond delay="0"/>
                                          </p:stCondLst>
                                        </p:cTn>
                                        <p:tgtEl>
                                          <p:spTgt spid="27"/>
                                        </p:tgtEl>
                                        <p:attrNameLst>
                                          <p:attrName>style.visibility</p:attrName>
                                        </p:attrNameLst>
                                      </p:cBhvr>
                                      <p:to>
                                        <p:strVal val="visible"/>
                                      </p:to>
                                    </p:set>
                                    <p:animEffect transition="in" filter="wipe(down)">
                                      <p:cBhvr>
                                        <p:cTn id="50" dur="500"/>
                                        <p:tgtEl>
                                          <p:spTgt spid="27"/>
                                        </p:tgtEl>
                                      </p:cBhvr>
                                    </p:animEffect>
                                  </p:childTnLst>
                                </p:cTn>
                              </p:par>
                              <p:par>
                                <p:cTn id="51" presetID="22" presetClass="entr" presetSubtype="4" fill="hold" nodeType="withEffect">
                                  <p:stCondLst>
                                    <p:cond delay="0"/>
                                  </p:stCondLst>
                                  <p:childTnLst>
                                    <p:set>
                                      <p:cBhvr>
                                        <p:cTn id="52" dur="1" fill="hold">
                                          <p:stCondLst>
                                            <p:cond delay="0"/>
                                          </p:stCondLst>
                                        </p:cTn>
                                        <p:tgtEl>
                                          <p:spTgt spid="31"/>
                                        </p:tgtEl>
                                        <p:attrNameLst>
                                          <p:attrName>style.visibility</p:attrName>
                                        </p:attrNameLst>
                                      </p:cBhvr>
                                      <p:to>
                                        <p:strVal val="visible"/>
                                      </p:to>
                                    </p:set>
                                    <p:animEffect transition="in" filter="wipe(down)">
                                      <p:cBhvr>
                                        <p:cTn id="53" dur="500"/>
                                        <p:tgtEl>
                                          <p:spTgt spid="31"/>
                                        </p:tgtEl>
                                      </p:cBhvr>
                                    </p:animEffect>
                                  </p:childTnLst>
                                </p:cTn>
                              </p:par>
                            </p:childTnLst>
                          </p:cTn>
                        </p:par>
                      </p:childTnLst>
                    </p:cTn>
                  </p:par>
                  <p:par>
                    <p:cTn id="54" fill="hold">
                      <p:stCondLst>
                        <p:cond delay="indefinite"/>
                      </p:stCondLst>
                      <p:childTnLst>
                        <p:par>
                          <p:cTn id="55" fill="hold">
                            <p:stCondLst>
                              <p:cond delay="0"/>
                            </p:stCondLst>
                            <p:childTnLst>
                              <p:par>
                                <p:cTn id="56" presetID="19" presetClass="emph" presetSubtype="0" fill="hold" nodeType="clickEffect">
                                  <p:stCondLst>
                                    <p:cond delay="0"/>
                                  </p:stCondLst>
                                  <p:childTnLst>
                                    <p:animClr clrSpc="rgb" dir="cw">
                                      <p:cBhvr override="childStyle">
                                        <p:cTn id="57" dur="500" fill="hold"/>
                                        <p:tgtEl>
                                          <p:spTgt spid="17">
                                            <p:txEl>
                                              <p:pRg st="0" end="0"/>
                                            </p:txEl>
                                          </p:spTgt>
                                        </p:tgtEl>
                                        <p:attrNameLst>
                                          <p:attrName>style.color</p:attrName>
                                        </p:attrNameLst>
                                      </p:cBhvr>
                                      <p:to>
                                        <a:schemeClr val="accent2"/>
                                      </p:to>
                                    </p:animClr>
                                    <p:animClr clrSpc="rgb" dir="cw">
                                      <p:cBhvr>
                                        <p:cTn id="58" dur="500" fill="hold"/>
                                        <p:tgtEl>
                                          <p:spTgt spid="17">
                                            <p:txEl>
                                              <p:pRg st="0" end="0"/>
                                            </p:txEl>
                                          </p:spTgt>
                                        </p:tgtEl>
                                        <p:attrNameLst>
                                          <p:attrName>fillcolor</p:attrName>
                                        </p:attrNameLst>
                                      </p:cBhvr>
                                      <p:to>
                                        <a:schemeClr val="accent2"/>
                                      </p:to>
                                    </p:animClr>
                                    <p:set>
                                      <p:cBhvr>
                                        <p:cTn id="59" dur="500" fill="hold"/>
                                        <p:tgtEl>
                                          <p:spTgt spid="17">
                                            <p:txEl>
                                              <p:pRg st="0" end="0"/>
                                            </p:txEl>
                                          </p:spTgt>
                                        </p:tgtEl>
                                        <p:attrNameLst>
                                          <p:attrName>fill.type</p:attrName>
                                        </p:attrNameLst>
                                      </p:cBhvr>
                                      <p:to>
                                        <p:strVal val="solid"/>
                                      </p:to>
                                    </p:set>
                                    <p:set>
                                      <p:cBhvr>
                                        <p:cTn id="60" dur="500" fill="hold"/>
                                        <p:tgtEl>
                                          <p:spTgt spid="17">
                                            <p:txEl>
                                              <p:pRg st="0" end="0"/>
                                            </p:txEl>
                                          </p:spTgt>
                                        </p:tgtEl>
                                        <p:attrNameLst>
                                          <p:attrName>fill.on</p:attrName>
                                        </p:attrNameLst>
                                      </p:cBhvr>
                                      <p:to>
                                        <p:strVal val="true"/>
                                      </p:to>
                                    </p:set>
                                  </p:childTnLst>
                                </p:cTn>
                              </p:par>
                              <p:par>
                                <p:cTn id="61" presetID="19" presetClass="emph" presetSubtype="0" fill="hold" nodeType="withEffect">
                                  <p:stCondLst>
                                    <p:cond delay="0"/>
                                  </p:stCondLst>
                                  <p:childTnLst>
                                    <p:animClr clrSpc="rgb" dir="cw">
                                      <p:cBhvr override="childStyle">
                                        <p:cTn id="62" dur="500" fill="hold"/>
                                        <p:tgtEl>
                                          <p:spTgt spid="17">
                                            <p:txEl>
                                              <p:pRg st="1" end="1"/>
                                            </p:txEl>
                                          </p:spTgt>
                                        </p:tgtEl>
                                        <p:attrNameLst>
                                          <p:attrName>style.color</p:attrName>
                                        </p:attrNameLst>
                                      </p:cBhvr>
                                      <p:to>
                                        <a:schemeClr val="accent2"/>
                                      </p:to>
                                    </p:animClr>
                                    <p:animClr clrSpc="rgb" dir="cw">
                                      <p:cBhvr>
                                        <p:cTn id="63" dur="500" fill="hold"/>
                                        <p:tgtEl>
                                          <p:spTgt spid="17">
                                            <p:txEl>
                                              <p:pRg st="1" end="1"/>
                                            </p:txEl>
                                          </p:spTgt>
                                        </p:tgtEl>
                                        <p:attrNameLst>
                                          <p:attrName>fillcolor</p:attrName>
                                        </p:attrNameLst>
                                      </p:cBhvr>
                                      <p:to>
                                        <a:schemeClr val="accent2"/>
                                      </p:to>
                                    </p:animClr>
                                    <p:set>
                                      <p:cBhvr>
                                        <p:cTn id="64" dur="500" fill="hold"/>
                                        <p:tgtEl>
                                          <p:spTgt spid="17">
                                            <p:txEl>
                                              <p:pRg st="1" end="1"/>
                                            </p:txEl>
                                          </p:spTgt>
                                        </p:tgtEl>
                                        <p:attrNameLst>
                                          <p:attrName>fill.type</p:attrName>
                                        </p:attrNameLst>
                                      </p:cBhvr>
                                      <p:to>
                                        <p:strVal val="solid"/>
                                      </p:to>
                                    </p:set>
                                    <p:set>
                                      <p:cBhvr>
                                        <p:cTn id="65" dur="500" fill="hold"/>
                                        <p:tgtEl>
                                          <p:spTgt spid="17">
                                            <p:txEl>
                                              <p:pRg st="1" end="1"/>
                                            </p:txEl>
                                          </p:spTgt>
                                        </p:tgtEl>
                                        <p:attrNameLst>
                                          <p:attrName>fill.on</p:attrName>
                                        </p:attrNameLst>
                                      </p:cBhvr>
                                      <p:to>
                                        <p:strVal val="true"/>
                                      </p:to>
                                    </p:set>
                                  </p:childTnLst>
                                </p:cTn>
                              </p:par>
                              <p:par>
                                <p:cTn id="66" presetID="19" presetClass="emph" presetSubtype="0" fill="hold" nodeType="withEffect">
                                  <p:stCondLst>
                                    <p:cond delay="0"/>
                                  </p:stCondLst>
                                  <p:childTnLst>
                                    <p:animClr clrSpc="rgb" dir="cw">
                                      <p:cBhvr override="childStyle">
                                        <p:cTn id="67" dur="500" fill="hold"/>
                                        <p:tgtEl>
                                          <p:spTgt spid="17">
                                            <p:txEl>
                                              <p:pRg st="2" end="2"/>
                                            </p:txEl>
                                          </p:spTgt>
                                        </p:tgtEl>
                                        <p:attrNameLst>
                                          <p:attrName>style.color</p:attrName>
                                        </p:attrNameLst>
                                      </p:cBhvr>
                                      <p:to>
                                        <a:schemeClr val="accent2"/>
                                      </p:to>
                                    </p:animClr>
                                    <p:animClr clrSpc="rgb" dir="cw">
                                      <p:cBhvr>
                                        <p:cTn id="68" dur="500" fill="hold"/>
                                        <p:tgtEl>
                                          <p:spTgt spid="17">
                                            <p:txEl>
                                              <p:pRg st="2" end="2"/>
                                            </p:txEl>
                                          </p:spTgt>
                                        </p:tgtEl>
                                        <p:attrNameLst>
                                          <p:attrName>fillcolor</p:attrName>
                                        </p:attrNameLst>
                                      </p:cBhvr>
                                      <p:to>
                                        <a:schemeClr val="accent2"/>
                                      </p:to>
                                    </p:animClr>
                                    <p:set>
                                      <p:cBhvr>
                                        <p:cTn id="69" dur="500" fill="hold"/>
                                        <p:tgtEl>
                                          <p:spTgt spid="17">
                                            <p:txEl>
                                              <p:pRg st="2" end="2"/>
                                            </p:txEl>
                                          </p:spTgt>
                                        </p:tgtEl>
                                        <p:attrNameLst>
                                          <p:attrName>fill.type</p:attrName>
                                        </p:attrNameLst>
                                      </p:cBhvr>
                                      <p:to>
                                        <p:strVal val="solid"/>
                                      </p:to>
                                    </p:set>
                                    <p:set>
                                      <p:cBhvr>
                                        <p:cTn id="70" dur="500" fill="hold"/>
                                        <p:tgtEl>
                                          <p:spTgt spid="17">
                                            <p:txEl>
                                              <p:pRg st="2" end="2"/>
                                            </p:txEl>
                                          </p:spTgt>
                                        </p:tgtEl>
                                        <p:attrNameLst>
                                          <p:attrName>fill.on</p:attrName>
                                        </p:attrNameLst>
                                      </p:cBhvr>
                                      <p:to>
                                        <p:strVal val="true"/>
                                      </p:to>
                                    </p:set>
                                  </p:childTnLst>
                                </p:cTn>
                              </p:par>
                            </p:childTnLst>
                          </p:cTn>
                        </p:par>
                      </p:childTnLst>
                    </p:cTn>
                  </p:par>
                  <p:par>
                    <p:cTn id="71" fill="hold">
                      <p:stCondLst>
                        <p:cond delay="indefinite"/>
                      </p:stCondLst>
                      <p:childTnLst>
                        <p:par>
                          <p:cTn id="72" fill="hold">
                            <p:stCondLst>
                              <p:cond delay="0"/>
                            </p:stCondLst>
                            <p:childTnLst>
                              <p:par>
                                <p:cTn id="73" presetID="19" presetClass="emph" presetSubtype="0" fill="hold" nodeType="clickEffect">
                                  <p:stCondLst>
                                    <p:cond delay="0"/>
                                  </p:stCondLst>
                                  <p:childTnLst>
                                    <p:animClr clrSpc="rgb" dir="cw">
                                      <p:cBhvr override="childStyle">
                                        <p:cTn id="74" dur="500" fill="hold"/>
                                        <p:tgtEl>
                                          <p:spTgt spid="18">
                                            <p:txEl>
                                              <p:pRg st="0" end="0"/>
                                            </p:txEl>
                                          </p:spTgt>
                                        </p:tgtEl>
                                        <p:attrNameLst>
                                          <p:attrName>style.color</p:attrName>
                                        </p:attrNameLst>
                                      </p:cBhvr>
                                      <p:to>
                                        <a:schemeClr val="accent2"/>
                                      </p:to>
                                    </p:animClr>
                                    <p:animClr clrSpc="rgb" dir="cw">
                                      <p:cBhvr>
                                        <p:cTn id="75" dur="500" fill="hold"/>
                                        <p:tgtEl>
                                          <p:spTgt spid="18">
                                            <p:txEl>
                                              <p:pRg st="0" end="0"/>
                                            </p:txEl>
                                          </p:spTgt>
                                        </p:tgtEl>
                                        <p:attrNameLst>
                                          <p:attrName>fillcolor</p:attrName>
                                        </p:attrNameLst>
                                      </p:cBhvr>
                                      <p:to>
                                        <a:schemeClr val="accent2"/>
                                      </p:to>
                                    </p:animClr>
                                    <p:set>
                                      <p:cBhvr>
                                        <p:cTn id="76" dur="500" fill="hold"/>
                                        <p:tgtEl>
                                          <p:spTgt spid="18">
                                            <p:txEl>
                                              <p:pRg st="0" end="0"/>
                                            </p:txEl>
                                          </p:spTgt>
                                        </p:tgtEl>
                                        <p:attrNameLst>
                                          <p:attrName>fill.type</p:attrName>
                                        </p:attrNameLst>
                                      </p:cBhvr>
                                      <p:to>
                                        <p:strVal val="solid"/>
                                      </p:to>
                                    </p:set>
                                    <p:set>
                                      <p:cBhvr>
                                        <p:cTn id="77" dur="500" fill="hold"/>
                                        <p:tgtEl>
                                          <p:spTgt spid="18">
                                            <p:txEl>
                                              <p:pRg st="0" end="0"/>
                                            </p:txEl>
                                          </p:spTgt>
                                        </p:tgtEl>
                                        <p:attrNameLst>
                                          <p:attrName>fill.on</p:attrName>
                                        </p:attrNameLst>
                                      </p:cBhvr>
                                      <p:to>
                                        <p:strVal val="true"/>
                                      </p:to>
                                    </p:set>
                                  </p:childTnLst>
                                </p:cTn>
                              </p:par>
                            </p:childTnLst>
                          </p:cTn>
                        </p:par>
                      </p:childTnLst>
                    </p:cTn>
                  </p:par>
                  <p:par>
                    <p:cTn id="78" fill="hold">
                      <p:stCondLst>
                        <p:cond delay="indefinite"/>
                      </p:stCondLst>
                      <p:childTnLst>
                        <p:par>
                          <p:cTn id="79" fill="hold">
                            <p:stCondLst>
                              <p:cond delay="0"/>
                            </p:stCondLst>
                            <p:childTnLst>
                              <p:par>
                                <p:cTn id="80" presetID="12" presetClass="entr" presetSubtype="4" fill="hold" grpId="0" nodeType="clickEffect">
                                  <p:stCondLst>
                                    <p:cond delay="0"/>
                                  </p:stCondLst>
                                  <p:childTnLst>
                                    <p:set>
                                      <p:cBhvr>
                                        <p:cTn id="81" dur="1" fill="hold">
                                          <p:stCondLst>
                                            <p:cond delay="0"/>
                                          </p:stCondLst>
                                        </p:cTn>
                                        <p:tgtEl>
                                          <p:spTgt spid="26"/>
                                        </p:tgtEl>
                                        <p:attrNameLst>
                                          <p:attrName>style.visibility</p:attrName>
                                        </p:attrNameLst>
                                      </p:cBhvr>
                                      <p:to>
                                        <p:strVal val="visible"/>
                                      </p:to>
                                    </p:set>
                                    <p:anim calcmode="lin" valueType="num">
                                      <p:cBhvr additive="base">
                                        <p:cTn id="82" dur="500"/>
                                        <p:tgtEl>
                                          <p:spTgt spid="26"/>
                                        </p:tgtEl>
                                        <p:attrNameLst>
                                          <p:attrName>ppt_y</p:attrName>
                                        </p:attrNameLst>
                                      </p:cBhvr>
                                      <p:tavLst>
                                        <p:tav tm="0">
                                          <p:val>
                                            <p:strVal val="#ppt_y+#ppt_h*1.125000"/>
                                          </p:val>
                                        </p:tav>
                                        <p:tav tm="100000">
                                          <p:val>
                                            <p:strVal val="#ppt_y"/>
                                          </p:val>
                                        </p:tav>
                                      </p:tavLst>
                                    </p:anim>
                                    <p:animEffect transition="in" filter="wipe(up)">
                                      <p:cBhvr>
                                        <p:cTn id="83" dur="500"/>
                                        <p:tgtEl>
                                          <p:spTgt spid="26"/>
                                        </p:tgtEl>
                                      </p:cBhvr>
                                    </p:animEffect>
                                  </p:childTnLst>
                                </p:cTn>
                              </p:par>
                            </p:childTnLst>
                          </p:cTn>
                        </p:par>
                        <p:par>
                          <p:cTn id="84" fill="hold">
                            <p:stCondLst>
                              <p:cond delay="500"/>
                            </p:stCondLst>
                            <p:childTnLst>
                              <p:par>
                                <p:cTn id="85" presetID="12" presetClass="entr" presetSubtype="4" fill="hold" grpId="0" nodeType="afterEffect">
                                  <p:stCondLst>
                                    <p:cond delay="0"/>
                                  </p:stCondLst>
                                  <p:childTnLst>
                                    <p:set>
                                      <p:cBhvr>
                                        <p:cTn id="86" dur="1" fill="hold">
                                          <p:stCondLst>
                                            <p:cond delay="0"/>
                                          </p:stCondLst>
                                        </p:cTn>
                                        <p:tgtEl>
                                          <p:spTgt spid="22"/>
                                        </p:tgtEl>
                                        <p:attrNameLst>
                                          <p:attrName>style.visibility</p:attrName>
                                        </p:attrNameLst>
                                      </p:cBhvr>
                                      <p:to>
                                        <p:strVal val="visible"/>
                                      </p:to>
                                    </p:set>
                                    <p:anim calcmode="lin" valueType="num">
                                      <p:cBhvr additive="base">
                                        <p:cTn id="87" dur="500"/>
                                        <p:tgtEl>
                                          <p:spTgt spid="22"/>
                                        </p:tgtEl>
                                        <p:attrNameLst>
                                          <p:attrName>ppt_y</p:attrName>
                                        </p:attrNameLst>
                                      </p:cBhvr>
                                      <p:tavLst>
                                        <p:tav tm="0">
                                          <p:val>
                                            <p:strVal val="#ppt_y+#ppt_h*1.125000"/>
                                          </p:val>
                                        </p:tav>
                                        <p:tav tm="100000">
                                          <p:val>
                                            <p:strVal val="#ppt_y"/>
                                          </p:val>
                                        </p:tav>
                                      </p:tavLst>
                                    </p:anim>
                                    <p:animEffect transition="in" filter="wipe(up)">
                                      <p:cBhvr>
                                        <p:cTn id="88" dur="500"/>
                                        <p:tgtEl>
                                          <p:spTgt spid="22"/>
                                        </p:tgtEl>
                                      </p:cBhvr>
                                    </p:animEffect>
                                  </p:childTnLst>
                                </p:cTn>
                              </p:par>
                              <p:par>
                                <p:cTn id="89" presetID="12" presetClass="entr" presetSubtype="4" fill="hold" grpId="0" nodeType="withEffect">
                                  <p:stCondLst>
                                    <p:cond delay="0"/>
                                  </p:stCondLst>
                                  <p:childTnLst>
                                    <p:set>
                                      <p:cBhvr>
                                        <p:cTn id="90" dur="1" fill="hold">
                                          <p:stCondLst>
                                            <p:cond delay="0"/>
                                          </p:stCondLst>
                                        </p:cTn>
                                        <p:tgtEl>
                                          <p:spTgt spid="23"/>
                                        </p:tgtEl>
                                        <p:attrNameLst>
                                          <p:attrName>style.visibility</p:attrName>
                                        </p:attrNameLst>
                                      </p:cBhvr>
                                      <p:to>
                                        <p:strVal val="visible"/>
                                      </p:to>
                                    </p:set>
                                    <p:anim calcmode="lin" valueType="num">
                                      <p:cBhvr additive="base">
                                        <p:cTn id="91" dur="500"/>
                                        <p:tgtEl>
                                          <p:spTgt spid="23"/>
                                        </p:tgtEl>
                                        <p:attrNameLst>
                                          <p:attrName>ppt_y</p:attrName>
                                        </p:attrNameLst>
                                      </p:cBhvr>
                                      <p:tavLst>
                                        <p:tav tm="0">
                                          <p:val>
                                            <p:strVal val="#ppt_y+#ppt_h*1.125000"/>
                                          </p:val>
                                        </p:tav>
                                        <p:tav tm="100000">
                                          <p:val>
                                            <p:strVal val="#ppt_y"/>
                                          </p:val>
                                        </p:tav>
                                      </p:tavLst>
                                    </p:anim>
                                    <p:animEffect transition="in" filter="wipe(up)">
                                      <p:cBhvr>
                                        <p:cTn id="92" dur="500"/>
                                        <p:tgtEl>
                                          <p:spTgt spid="23"/>
                                        </p:tgtEl>
                                      </p:cBhvr>
                                    </p:animEffect>
                                  </p:childTnLst>
                                </p:cTn>
                              </p:par>
                              <p:par>
                                <p:cTn id="93" presetID="12" presetClass="entr" presetSubtype="4" fill="hold" grpId="0" nodeType="withEffect">
                                  <p:stCondLst>
                                    <p:cond delay="0"/>
                                  </p:stCondLst>
                                  <p:childTnLst>
                                    <p:set>
                                      <p:cBhvr>
                                        <p:cTn id="94" dur="1" fill="hold">
                                          <p:stCondLst>
                                            <p:cond delay="0"/>
                                          </p:stCondLst>
                                        </p:cTn>
                                        <p:tgtEl>
                                          <p:spTgt spid="21"/>
                                        </p:tgtEl>
                                        <p:attrNameLst>
                                          <p:attrName>style.visibility</p:attrName>
                                        </p:attrNameLst>
                                      </p:cBhvr>
                                      <p:to>
                                        <p:strVal val="visible"/>
                                      </p:to>
                                    </p:set>
                                    <p:anim calcmode="lin" valueType="num">
                                      <p:cBhvr additive="base">
                                        <p:cTn id="95" dur="500"/>
                                        <p:tgtEl>
                                          <p:spTgt spid="21"/>
                                        </p:tgtEl>
                                        <p:attrNameLst>
                                          <p:attrName>ppt_y</p:attrName>
                                        </p:attrNameLst>
                                      </p:cBhvr>
                                      <p:tavLst>
                                        <p:tav tm="0">
                                          <p:val>
                                            <p:strVal val="#ppt_y+#ppt_h*1.125000"/>
                                          </p:val>
                                        </p:tav>
                                        <p:tav tm="100000">
                                          <p:val>
                                            <p:strVal val="#ppt_y"/>
                                          </p:val>
                                        </p:tav>
                                      </p:tavLst>
                                    </p:anim>
                                    <p:animEffect transition="in" filter="wipe(up)">
                                      <p:cBhvr>
                                        <p:cTn id="96" dur="500"/>
                                        <p:tgtEl>
                                          <p:spTgt spid="21"/>
                                        </p:tgtEl>
                                      </p:cBhvr>
                                    </p:animEffect>
                                  </p:childTnLst>
                                </p:cTn>
                              </p:par>
                              <p:par>
                                <p:cTn id="97" presetID="12" presetClass="entr" presetSubtype="4" fill="hold" grpId="0" nodeType="withEffect">
                                  <p:stCondLst>
                                    <p:cond delay="0"/>
                                  </p:stCondLst>
                                  <p:childTnLst>
                                    <p:set>
                                      <p:cBhvr>
                                        <p:cTn id="98" dur="1" fill="hold">
                                          <p:stCondLst>
                                            <p:cond delay="0"/>
                                          </p:stCondLst>
                                        </p:cTn>
                                        <p:tgtEl>
                                          <p:spTgt spid="20"/>
                                        </p:tgtEl>
                                        <p:attrNameLst>
                                          <p:attrName>style.visibility</p:attrName>
                                        </p:attrNameLst>
                                      </p:cBhvr>
                                      <p:to>
                                        <p:strVal val="visible"/>
                                      </p:to>
                                    </p:set>
                                    <p:anim calcmode="lin" valueType="num">
                                      <p:cBhvr additive="base">
                                        <p:cTn id="99" dur="500"/>
                                        <p:tgtEl>
                                          <p:spTgt spid="20"/>
                                        </p:tgtEl>
                                        <p:attrNameLst>
                                          <p:attrName>ppt_y</p:attrName>
                                        </p:attrNameLst>
                                      </p:cBhvr>
                                      <p:tavLst>
                                        <p:tav tm="0">
                                          <p:val>
                                            <p:strVal val="#ppt_y+#ppt_h*1.125000"/>
                                          </p:val>
                                        </p:tav>
                                        <p:tav tm="100000">
                                          <p:val>
                                            <p:strVal val="#ppt_y"/>
                                          </p:val>
                                        </p:tav>
                                      </p:tavLst>
                                    </p:anim>
                                    <p:animEffect transition="in" filter="wipe(up)">
                                      <p:cBhvr>
                                        <p:cTn id="100" dur="500"/>
                                        <p:tgtEl>
                                          <p:spTgt spid="20"/>
                                        </p:tgtEl>
                                      </p:cBhvr>
                                    </p:animEffect>
                                  </p:childTnLst>
                                </p:cTn>
                              </p:par>
                              <p:par>
                                <p:cTn id="101" presetID="22" presetClass="entr" presetSubtype="4" fill="hold" nodeType="withEffect">
                                  <p:stCondLst>
                                    <p:cond delay="0"/>
                                  </p:stCondLst>
                                  <p:childTnLst>
                                    <p:set>
                                      <p:cBhvr>
                                        <p:cTn id="102" dur="1" fill="hold">
                                          <p:stCondLst>
                                            <p:cond delay="0"/>
                                          </p:stCondLst>
                                        </p:cTn>
                                        <p:tgtEl>
                                          <p:spTgt spid="35"/>
                                        </p:tgtEl>
                                        <p:attrNameLst>
                                          <p:attrName>style.visibility</p:attrName>
                                        </p:attrNameLst>
                                      </p:cBhvr>
                                      <p:to>
                                        <p:strVal val="visible"/>
                                      </p:to>
                                    </p:set>
                                    <p:animEffect transition="in" filter="wipe(down)">
                                      <p:cBhvr>
                                        <p:cTn id="103" dur="500"/>
                                        <p:tgtEl>
                                          <p:spTgt spid="35"/>
                                        </p:tgtEl>
                                      </p:cBhvr>
                                    </p:animEffect>
                                  </p:childTnLst>
                                </p:cTn>
                              </p:par>
                              <p:par>
                                <p:cTn id="104" presetID="22" presetClass="entr" presetSubtype="4" fill="hold" nodeType="withEffect">
                                  <p:stCondLst>
                                    <p:cond delay="0"/>
                                  </p:stCondLst>
                                  <p:childTnLst>
                                    <p:set>
                                      <p:cBhvr>
                                        <p:cTn id="105" dur="1" fill="hold">
                                          <p:stCondLst>
                                            <p:cond delay="0"/>
                                          </p:stCondLst>
                                        </p:cTn>
                                        <p:tgtEl>
                                          <p:spTgt spid="37"/>
                                        </p:tgtEl>
                                        <p:attrNameLst>
                                          <p:attrName>style.visibility</p:attrName>
                                        </p:attrNameLst>
                                      </p:cBhvr>
                                      <p:to>
                                        <p:strVal val="visible"/>
                                      </p:to>
                                    </p:set>
                                    <p:animEffect transition="in" filter="wipe(down)">
                                      <p:cBhvr>
                                        <p:cTn id="106" dur="500"/>
                                        <p:tgtEl>
                                          <p:spTgt spid="37"/>
                                        </p:tgtEl>
                                      </p:cBhvr>
                                    </p:animEffect>
                                  </p:childTnLst>
                                </p:cTn>
                              </p:par>
                            </p:childTnLst>
                          </p:cTn>
                        </p:par>
                      </p:childTnLst>
                    </p:cTn>
                  </p:par>
                  <p:par>
                    <p:cTn id="107" fill="hold">
                      <p:stCondLst>
                        <p:cond delay="indefinite"/>
                      </p:stCondLst>
                      <p:childTnLst>
                        <p:par>
                          <p:cTn id="108" fill="hold">
                            <p:stCondLst>
                              <p:cond delay="0"/>
                            </p:stCondLst>
                            <p:childTnLst>
                              <p:par>
                                <p:cTn id="109" presetID="1" presetClass="exit" presetSubtype="0" fill="hold" nodeType="clickEffect">
                                  <p:stCondLst>
                                    <p:cond delay="0"/>
                                  </p:stCondLst>
                                  <p:childTnLst>
                                    <p:set>
                                      <p:cBhvr>
                                        <p:cTn id="110" dur="1" fill="hold">
                                          <p:stCondLst>
                                            <p:cond delay="0"/>
                                          </p:stCondLst>
                                        </p:cTn>
                                        <p:tgtEl>
                                          <p:spTgt spid="27"/>
                                        </p:tgtEl>
                                        <p:attrNameLst>
                                          <p:attrName>style.visibility</p:attrName>
                                        </p:attrNameLst>
                                      </p:cBhvr>
                                      <p:to>
                                        <p:strVal val="hidden"/>
                                      </p:to>
                                    </p:set>
                                  </p:childTnLst>
                                </p:cTn>
                              </p:par>
                              <p:par>
                                <p:cTn id="111" presetID="1" presetClass="exit" presetSubtype="0" fill="hold" nodeType="withEffect">
                                  <p:stCondLst>
                                    <p:cond delay="0"/>
                                  </p:stCondLst>
                                  <p:childTnLst>
                                    <p:set>
                                      <p:cBhvr>
                                        <p:cTn id="112" dur="1" fill="hold">
                                          <p:stCondLst>
                                            <p:cond delay="0"/>
                                          </p:stCondLst>
                                        </p:cTn>
                                        <p:tgtEl>
                                          <p:spTgt spid="31"/>
                                        </p:tgtEl>
                                        <p:attrNameLst>
                                          <p:attrName>style.visibility</p:attrName>
                                        </p:attrNameLst>
                                      </p:cBhvr>
                                      <p:to>
                                        <p:strVal val="hidden"/>
                                      </p:to>
                                    </p:set>
                                  </p:childTnLst>
                                </p:cTn>
                              </p:par>
                              <p:par>
                                <p:cTn id="113" presetID="1" presetClass="exit" presetSubtype="0" fill="hold" nodeType="withEffect">
                                  <p:stCondLst>
                                    <p:cond delay="0"/>
                                  </p:stCondLst>
                                  <p:childTnLst>
                                    <p:set>
                                      <p:cBhvr>
                                        <p:cTn id="114" dur="1" fill="hold">
                                          <p:stCondLst>
                                            <p:cond delay="0"/>
                                          </p:stCondLst>
                                        </p:cTn>
                                        <p:tgtEl>
                                          <p:spTgt spid="35"/>
                                        </p:tgtEl>
                                        <p:attrNameLst>
                                          <p:attrName>style.visibility</p:attrName>
                                        </p:attrNameLst>
                                      </p:cBhvr>
                                      <p:to>
                                        <p:strVal val="hidden"/>
                                      </p:to>
                                    </p:set>
                                  </p:childTnLst>
                                </p:cTn>
                              </p:par>
                              <p:par>
                                <p:cTn id="115" presetID="1" presetClass="exit" presetSubtype="0" fill="hold" nodeType="withEffect">
                                  <p:stCondLst>
                                    <p:cond delay="0"/>
                                  </p:stCondLst>
                                  <p:childTnLst>
                                    <p:set>
                                      <p:cBhvr>
                                        <p:cTn id="116" dur="1" fill="hold">
                                          <p:stCondLst>
                                            <p:cond delay="0"/>
                                          </p:stCondLst>
                                        </p:cTn>
                                        <p:tgtEl>
                                          <p:spTgt spid="37"/>
                                        </p:tgtEl>
                                        <p:attrNameLst>
                                          <p:attrName>style.visibility</p:attrName>
                                        </p:attrNameLst>
                                      </p:cBhvr>
                                      <p:to>
                                        <p:strVal val="hidden"/>
                                      </p:to>
                                    </p:set>
                                  </p:childTnLst>
                                </p:cTn>
                              </p:par>
                            </p:childTnLst>
                          </p:cTn>
                        </p:par>
                        <p:par>
                          <p:cTn id="117" fill="hold">
                            <p:stCondLst>
                              <p:cond delay="0"/>
                            </p:stCondLst>
                            <p:childTnLst>
                              <p:par>
                                <p:cTn id="118" presetID="22" presetClass="entr" presetSubtype="4" fill="hold" nodeType="afterEffect">
                                  <p:stCondLst>
                                    <p:cond delay="0"/>
                                  </p:stCondLst>
                                  <p:childTnLst>
                                    <p:set>
                                      <p:cBhvr>
                                        <p:cTn id="119" dur="1" fill="hold">
                                          <p:stCondLst>
                                            <p:cond delay="0"/>
                                          </p:stCondLst>
                                        </p:cTn>
                                        <p:tgtEl>
                                          <p:spTgt spid="28"/>
                                        </p:tgtEl>
                                        <p:attrNameLst>
                                          <p:attrName>style.visibility</p:attrName>
                                        </p:attrNameLst>
                                      </p:cBhvr>
                                      <p:to>
                                        <p:strVal val="visible"/>
                                      </p:to>
                                    </p:set>
                                    <p:animEffect transition="in" filter="wipe(down)">
                                      <p:cBhvr>
                                        <p:cTn id="120" dur="500"/>
                                        <p:tgtEl>
                                          <p:spTgt spid="28"/>
                                        </p:tgtEl>
                                      </p:cBhvr>
                                    </p:animEffect>
                                  </p:childTnLst>
                                </p:cTn>
                              </p:par>
                              <p:par>
                                <p:cTn id="121" presetID="22" presetClass="entr" presetSubtype="4" fill="hold" nodeType="withEffect">
                                  <p:stCondLst>
                                    <p:cond delay="0"/>
                                  </p:stCondLst>
                                  <p:childTnLst>
                                    <p:set>
                                      <p:cBhvr>
                                        <p:cTn id="122" dur="1" fill="hold">
                                          <p:stCondLst>
                                            <p:cond delay="0"/>
                                          </p:stCondLst>
                                        </p:cTn>
                                        <p:tgtEl>
                                          <p:spTgt spid="30"/>
                                        </p:tgtEl>
                                        <p:attrNameLst>
                                          <p:attrName>style.visibility</p:attrName>
                                        </p:attrNameLst>
                                      </p:cBhvr>
                                      <p:to>
                                        <p:strVal val="visible"/>
                                      </p:to>
                                    </p:set>
                                    <p:animEffect transition="in" filter="wipe(down)">
                                      <p:cBhvr>
                                        <p:cTn id="123" dur="500"/>
                                        <p:tgtEl>
                                          <p:spTgt spid="30"/>
                                        </p:tgtEl>
                                      </p:cBhvr>
                                    </p:animEffect>
                                  </p:childTnLst>
                                </p:cTn>
                              </p:par>
                            </p:childTnLst>
                          </p:cTn>
                        </p:par>
                        <p:par>
                          <p:cTn id="124" fill="hold">
                            <p:stCondLst>
                              <p:cond delay="500"/>
                            </p:stCondLst>
                            <p:childTnLst>
                              <p:par>
                                <p:cTn id="125" presetID="22" presetClass="entr" presetSubtype="8" fill="hold" grpId="0" nodeType="afterEffect">
                                  <p:stCondLst>
                                    <p:cond delay="0"/>
                                  </p:stCondLst>
                                  <p:childTnLst>
                                    <p:set>
                                      <p:cBhvr>
                                        <p:cTn id="126" dur="1" fill="hold">
                                          <p:stCondLst>
                                            <p:cond delay="0"/>
                                          </p:stCondLst>
                                        </p:cTn>
                                        <p:tgtEl>
                                          <p:spTgt spid="24"/>
                                        </p:tgtEl>
                                        <p:attrNameLst>
                                          <p:attrName>style.visibility</p:attrName>
                                        </p:attrNameLst>
                                      </p:cBhvr>
                                      <p:to>
                                        <p:strVal val="visible"/>
                                      </p:to>
                                    </p:set>
                                    <p:animEffect transition="in" filter="wipe(left)">
                                      <p:cBhvr>
                                        <p:cTn id="127" dur="500"/>
                                        <p:tgtEl>
                                          <p:spTgt spid="24"/>
                                        </p:tgtEl>
                                      </p:cBhvr>
                                    </p:animEffect>
                                  </p:childTnLst>
                                </p:cTn>
                              </p:par>
                            </p:childTnLst>
                          </p:cTn>
                        </p:par>
                      </p:childTnLst>
                    </p:cTn>
                  </p:par>
                  <p:par>
                    <p:cTn id="128" fill="hold">
                      <p:stCondLst>
                        <p:cond delay="indefinite"/>
                      </p:stCondLst>
                      <p:childTnLst>
                        <p:par>
                          <p:cTn id="129" fill="hold">
                            <p:stCondLst>
                              <p:cond delay="0"/>
                            </p:stCondLst>
                            <p:childTnLst>
                              <p:par>
                                <p:cTn id="130" presetID="22" presetClass="entr" presetSubtype="8" fill="hold" grpId="0" nodeType="clickEffect">
                                  <p:stCondLst>
                                    <p:cond delay="0"/>
                                  </p:stCondLst>
                                  <p:childTnLst>
                                    <p:set>
                                      <p:cBhvr>
                                        <p:cTn id="131" dur="1" fill="hold">
                                          <p:stCondLst>
                                            <p:cond delay="0"/>
                                          </p:stCondLst>
                                        </p:cTn>
                                        <p:tgtEl>
                                          <p:spTgt spid="33"/>
                                        </p:tgtEl>
                                        <p:attrNameLst>
                                          <p:attrName>style.visibility</p:attrName>
                                        </p:attrNameLst>
                                      </p:cBhvr>
                                      <p:to>
                                        <p:strVal val="visible"/>
                                      </p:to>
                                    </p:set>
                                    <p:animEffect transition="in" filter="wipe(left)">
                                      <p:cBhvr>
                                        <p:cTn id="132" dur="500"/>
                                        <p:tgtEl>
                                          <p:spTgt spid="33"/>
                                        </p:tgtEl>
                                      </p:cBhvr>
                                    </p:animEffect>
                                  </p:childTnLst>
                                </p:cTn>
                              </p:par>
                            </p:childTnLst>
                          </p:cTn>
                        </p:par>
                        <p:par>
                          <p:cTn id="133" fill="hold">
                            <p:stCondLst>
                              <p:cond delay="500"/>
                            </p:stCondLst>
                            <p:childTnLst>
                              <p:par>
                                <p:cTn id="134" presetID="22" presetClass="entr" presetSubtype="8" fill="hold" grpId="0" nodeType="afterEffect">
                                  <p:stCondLst>
                                    <p:cond delay="0"/>
                                  </p:stCondLst>
                                  <p:childTnLst>
                                    <p:set>
                                      <p:cBhvr>
                                        <p:cTn id="135" dur="1" fill="hold">
                                          <p:stCondLst>
                                            <p:cond delay="0"/>
                                          </p:stCondLst>
                                        </p:cTn>
                                        <p:tgtEl>
                                          <p:spTgt spid="32"/>
                                        </p:tgtEl>
                                        <p:attrNameLst>
                                          <p:attrName>style.visibility</p:attrName>
                                        </p:attrNameLst>
                                      </p:cBhvr>
                                      <p:to>
                                        <p:strVal val="visible"/>
                                      </p:to>
                                    </p:set>
                                    <p:animEffect transition="in" filter="wipe(left)">
                                      <p:cBhvr>
                                        <p:cTn id="136" dur="500"/>
                                        <p:tgtEl>
                                          <p:spTgt spid="32"/>
                                        </p:tgtEl>
                                      </p:cBhvr>
                                    </p:animEffect>
                                  </p:childTnLst>
                                </p:cTn>
                              </p:par>
                            </p:childTnLst>
                          </p:cTn>
                        </p:par>
                      </p:childTnLst>
                    </p:cTn>
                  </p:par>
                  <p:par>
                    <p:cTn id="137" fill="hold">
                      <p:stCondLst>
                        <p:cond delay="indefinite"/>
                      </p:stCondLst>
                      <p:childTnLst>
                        <p:par>
                          <p:cTn id="138" fill="hold">
                            <p:stCondLst>
                              <p:cond delay="0"/>
                            </p:stCondLst>
                            <p:childTnLst>
                              <p:par>
                                <p:cTn id="139" presetID="12" presetClass="entr" presetSubtype="4" fill="hold" nodeType="clickEffect">
                                  <p:stCondLst>
                                    <p:cond delay="0"/>
                                  </p:stCondLst>
                                  <p:childTnLst>
                                    <p:set>
                                      <p:cBhvr>
                                        <p:cTn id="140" dur="1" fill="hold">
                                          <p:stCondLst>
                                            <p:cond delay="0"/>
                                          </p:stCondLst>
                                        </p:cTn>
                                        <p:tgtEl>
                                          <p:spTgt spid="40"/>
                                        </p:tgtEl>
                                        <p:attrNameLst>
                                          <p:attrName>style.visibility</p:attrName>
                                        </p:attrNameLst>
                                      </p:cBhvr>
                                      <p:to>
                                        <p:strVal val="visible"/>
                                      </p:to>
                                    </p:set>
                                    <p:animEffect transition="in" filter="slide(fromBottom)">
                                      <p:cBhvr>
                                        <p:cTn id="141" dur="500"/>
                                        <p:tgtEl>
                                          <p:spTgt spid="40"/>
                                        </p:tgtEl>
                                      </p:cBhvr>
                                    </p:animEffect>
                                  </p:childTnLst>
                                </p:cTn>
                              </p:par>
                            </p:childTnLst>
                          </p:cTn>
                        </p:par>
                      </p:childTnLst>
                    </p:cTn>
                  </p:par>
                  <p:par>
                    <p:cTn id="142" fill="hold">
                      <p:stCondLst>
                        <p:cond delay="indefinite"/>
                      </p:stCondLst>
                      <p:childTnLst>
                        <p:par>
                          <p:cTn id="143" fill="hold">
                            <p:stCondLst>
                              <p:cond delay="0"/>
                            </p:stCondLst>
                            <p:childTnLst>
                              <p:par>
                                <p:cTn id="144" presetID="22" presetClass="entr" presetSubtype="8" fill="hold" grpId="0" nodeType="clickEffect">
                                  <p:stCondLst>
                                    <p:cond delay="0"/>
                                  </p:stCondLst>
                                  <p:childTnLst>
                                    <p:set>
                                      <p:cBhvr>
                                        <p:cTn id="145" dur="1" fill="hold">
                                          <p:stCondLst>
                                            <p:cond delay="0"/>
                                          </p:stCondLst>
                                        </p:cTn>
                                        <p:tgtEl>
                                          <p:spTgt spid="34"/>
                                        </p:tgtEl>
                                        <p:attrNameLst>
                                          <p:attrName>style.visibility</p:attrName>
                                        </p:attrNameLst>
                                      </p:cBhvr>
                                      <p:to>
                                        <p:strVal val="visible"/>
                                      </p:to>
                                    </p:set>
                                    <p:animEffect transition="in" filter="wipe(left)">
                                      <p:cBhvr>
                                        <p:cTn id="146" dur="500"/>
                                        <p:tgtEl>
                                          <p:spTgt spid="34"/>
                                        </p:tgtEl>
                                      </p:cBhvr>
                                    </p:animEffect>
                                  </p:childTnLst>
                                </p:cTn>
                              </p:par>
                            </p:childTnLst>
                          </p:cTn>
                        </p:par>
                      </p:childTnLst>
                    </p:cTn>
                  </p:par>
                  <p:par>
                    <p:cTn id="147" fill="hold">
                      <p:stCondLst>
                        <p:cond delay="indefinite"/>
                      </p:stCondLst>
                      <p:childTnLst>
                        <p:par>
                          <p:cTn id="148" fill="hold">
                            <p:stCondLst>
                              <p:cond delay="0"/>
                            </p:stCondLst>
                            <p:childTnLst>
                              <p:par>
                                <p:cTn id="149" presetID="22" presetClass="entr" presetSubtype="2" fill="hold" grpId="0" nodeType="clickEffect">
                                  <p:stCondLst>
                                    <p:cond delay="0"/>
                                  </p:stCondLst>
                                  <p:childTnLst>
                                    <p:set>
                                      <p:cBhvr>
                                        <p:cTn id="150" dur="1" fill="hold">
                                          <p:stCondLst>
                                            <p:cond delay="0"/>
                                          </p:stCondLst>
                                        </p:cTn>
                                        <p:tgtEl>
                                          <p:spTgt spid="39"/>
                                        </p:tgtEl>
                                        <p:attrNameLst>
                                          <p:attrName>style.visibility</p:attrName>
                                        </p:attrNameLst>
                                      </p:cBhvr>
                                      <p:to>
                                        <p:strVal val="visible"/>
                                      </p:to>
                                    </p:set>
                                    <p:animEffect transition="in" filter="wipe(right)">
                                      <p:cBhvr>
                                        <p:cTn id="151"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5" grpId="0" animBg="1"/>
      <p:bldP spid="16" grpId="0" animBg="1"/>
      <p:bldP spid="17" grpId="0" animBg="1"/>
      <p:bldP spid="18" grpId="0" animBg="1"/>
      <p:bldP spid="19" grpId="0" animBg="1"/>
      <p:bldP spid="20" grpId="0" animBg="1"/>
      <p:bldP spid="21" grpId="0" animBg="1"/>
      <p:bldP spid="22" grpId="0" animBg="1"/>
      <p:bldP spid="23" grpId="0" animBg="1"/>
      <p:bldP spid="13" grpId="0"/>
      <p:bldP spid="25" grpId="0"/>
      <p:bldP spid="26" grpId="0"/>
      <p:bldP spid="24" grpId="0"/>
      <p:bldP spid="32" grpId="0"/>
      <p:bldP spid="33" grpId="0" animBg="1"/>
      <p:bldP spid="39" grpId="0" animBg="1"/>
      <p:bldP spid="3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Summary</a:t>
            </a:r>
            <a:endParaRPr lang="en-US" dirty="0"/>
          </a:p>
        </p:txBody>
      </p:sp>
      <p:sp>
        <p:nvSpPr>
          <p:cNvPr id="5" name="Content Placeholder 4"/>
          <p:cNvSpPr>
            <a:spLocks noGrp="1"/>
          </p:cNvSpPr>
          <p:nvPr>
            <p:ph idx="1"/>
          </p:nvPr>
        </p:nvSpPr>
        <p:spPr/>
        <p:txBody>
          <a:bodyPr>
            <a:normAutofit fontScale="85000" lnSpcReduction="20000"/>
          </a:bodyPr>
          <a:lstStyle/>
          <a:p>
            <a:r>
              <a:rPr lang="en-US" dirty="0" smtClean="0"/>
              <a:t>Majority of students are enrolled in Spring 2013 (N=56, 92% )</a:t>
            </a:r>
          </a:p>
          <a:p>
            <a:r>
              <a:rPr lang="en-US" dirty="0" smtClean="0"/>
              <a:t>Math enrollment has dropped (F12 N=42, W13 N= 34, S13 N=21). </a:t>
            </a:r>
          </a:p>
          <a:p>
            <a:r>
              <a:rPr lang="en-US" dirty="0" smtClean="0"/>
              <a:t>53% of students who succeeded in their math course in Winter are taking next level math in Spring.</a:t>
            </a:r>
          </a:p>
          <a:p>
            <a:r>
              <a:rPr lang="en-US" dirty="0" smtClean="0"/>
              <a:t>Math passing rate is consistent in fall and winter (50% )</a:t>
            </a:r>
          </a:p>
          <a:p>
            <a:r>
              <a:rPr lang="en-US" dirty="0" smtClean="0"/>
              <a:t>Increase in Math placement levels does not appear to necessarily translate into higher success at the math courses.</a:t>
            </a:r>
          </a:p>
          <a:p>
            <a:r>
              <a:rPr lang="en-US" dirty="0" smtClean="0"/>
              <a:t>For statistical analysis bigger group is needed.</a:t>
            </a:r>
          </a:p>
          <a:p>
            <a:endParaRPr lang="en-US" dirty="0" smtClean="0"/>
          </a:p>
          <a:p>
            <a:endParaRPr lang="en-US" dirty="0"/>
          </a:p>
        </p:txBody>
      </p:sp>
      <p:pic>
        <p:nvPicPr>
          <p:cNvPr id="8" name="Picture 7" descr="FH Logo-5.jpg"/>
          <p:cNvPicPr>
            <a:picLocks noChangeAspect="1"/>
          </p:cNvPicPr>
          <p:nvPr/>
        </p:nvPicPr>
        <p:blipFill>
          <a:blip r:embed="rId2" cstate="print"/>
          <a:stretch>
            <a:fillRect/>
          </a:stretch>
        </p:blipFill>
        <p:spPr>
          <a:xfrm>
            <a:off x="2853283" y="6278880"/>
            <a:ext cx="3547517" cy="27432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600" dirty="0" smtClean="0"/>
              <a:t>Fall 2012 &amp; Winter 2013 Course Success</a:t>
            </a:r>
            <a:endParaRPr lang="en-US" sz="3600" dirty="0"/>
          </a:p>
        </p:txBody>
      </p:sp>
      <p:sp>
        <p:nvSpPr>
          <p:cNvPr id="5" name="Content Placeholder 4"/>
          <p:cNvSpPr>
            <a:spLocks noGrp="1"/>
          </p:cNvSpPr>
          <p:nvPr>
            <p:ph idx="1"/>
          </p:nvPr>
        </p:nvSpPr>
        <p:spPr>
          <a:xfrm>
            <a:off x="457200" y="4800600"/>
            <a:ext cx="8229600" cy="1371600"/>
          </a:xfrm>
        </p:spPr>
        <p:txBody>
          <a:bodyPr>
            <a:normAutofit fontScale="85000" lnSpcReduction="10000"/>
          </a:bodyPr>
          <a:lstStyle/>
          <a:p>
            <a:r>
              <a:rPr lang="en-US" dirty="0" smtClean="0"/>
              <a:t>LA had 88% course success rate in F12</a:t>
            </a:r>
          </a:p>
          <a:p>
            <a:r>
              <a:rPr lang="en-US" dirty="0" smtClean="0"/>
              <a:t>PE had 96% course success rate in W13</a:t>
            </a:r>
          </a:p>
          <a:p>
            <a:r>
              <a:rPr lang="en-US" dirty="0" smtClean="0"/>
              <a:t>PSME had 50% course success rate in F12 and W13</a:t>
            </a:r>
          </a:p>
        </p:txBody>
      </p:sp>
      <p:pic>
        <p:nvPicPr>
          <p:cNvPr id="8" name="Picture 7" descr="FH Logo-5.jpg"/>
          <p:cNvPicPr>
            <a:picLocks noChangeAspect="1"/>
          </p:cNvPicPr>
          <p:nvPr/>
        </p:nvPicPr>
        <p:blipFill>
          <a:blip r:embed="rId3" cstate="print"/>
          <a:stretch>
            <a:fillRect/>
          </a:stretch>
        </p:blipFill>
        <p:spPr>
          <a:xfrm>
            <a:off x="2853283" y="6278880"/>
            <a:ext cx="3547517" cy="274320"/>
          </a:xfrm>
          <a:prstGeom prst="rect">
            <a:avLst/>
          </a:prstGeom>
        </p:spPr>
      </p:pic>
      <p:sp>
        <p:nvSpPr>
          <p:cNvPr id="11" name="TextBox 10"/>
          <p:cNvSpPr txBox="1"/>
          <p:nvPr/>
        </p:nvSpPr>
        <p:spPr>
          <a:xfrm>
            <a:off x="228600" y="4419600"/>
            <a:ext cx="3118161" cy="253916"/>
          </a:xfrm>
          <a:prstGeom prst="rect">
            <a:avLst/>
          </a:prstGeom>
          <a:noFill/>
        </p:spPr>
        <p:txBody>
          <a:bodyPr wrap="none" rtlCol="0">
            <a:spAutoFit/>
          </a:bodyPr>
          <a:lstStyle/>
          <a:p>
            <a:r>
              <a:rPr lang="en-US" sz="1050" dirty="0" smtClean="0"/>
              <a:t>3 PHED courses were excluded due to missing grades.</a:t>
            </a:r>
            <a:endParaRPr lang="en-US" sz="1050" dirty="0"/>
          </a:p>
        </p:txBody>
      </p:sp>
      <p:pic>
        <p:nvPicPr>
          <p:cNvPr id="2050" name="Picture 2"/>
          <p:cNvPicPr>
            <a:picLocks noChangeAspect="1" noChangeArrowheads="1"/>
          </p:cNvPicPr>
          <p:nvPr/>
        </p:nvPicPr>
        <p:blipFill>
          <a:blip r:embed="rId4" cstate="print"/>
          <a:srcRect/>
          <a:stretch>
            <a:fillRect/>
          </a:stretch>
        </p:blipFill>
        <p:spPr bwMode="auto">
          <a:xfrm>
            <a:off x="152400" y="1447800"/>
            <a:ext cx="4335898" cy="2895600"/>
          </a:xfrm>
          <a:prstGeom prst="rect">
            <a:avLst/>
          </a:prstGeom>
          <a:noFill/>
          <a:ln w="9525">
            <a:noFill/>
            <a:miter lim="800000"/>
            <a:headEnd/>
            <a:tailEnd/>
          </a:ln>
          <a:effectLst/>
        </p:spPr>
      </p:pic>
      <p:pic>
        <p:nvPicPr>
          <p:cNvPr id="67586" name="Picture 2"/>
          <p:cNvPicPr>
            <a:picLocks noChangeAspect="1" noChangeArrowheads="1"/>
          </p:cNvPicPr>
          <p:nvPr/>
        </p:nvPicPr>
        <p:blipFill>
          <a:blip r:embed="rId5" cstate="print"/>
          <a:srcRect/>
          <a:stretch>
            <a:fillRect/>
          </a:stretch>
        </p:blipFill>
        <p:spPr bwMode="auto">
          <a:xfrm>
            <a:off x="4648200" y="1447800"/>
            <a:ext cx="4352925" cy="2906971"/>
          </a:xfrm>
          <a:prstGeom prst="rect">
            <a:avLst/>
          </a:prstGeom>
          <a:noFill/>
          <a:ln w="9525">
            <a:noFill/>
            <a:miter lim="800000"/>
            <a:headEnd/>
            <a:tailEnd/>
          </a:ln>
          <a:effectLst/>
        </p:spPr>
      </p:pic>
      <p:sp>
        <p:nvSpPr>
          <p:cNvPr id="9" name="Action Button: Return 8">
            <a:hlinkClick r:id="rId6" action="ppaction://hlinksldjump" highlightClick="1"/>
          </p:cNvPr>
          <p:cNvSpPr/>
          <p:nvPr/>
        </p:nvSpPr>
        <p:spPr>
          <a:xfrm>
            <a:off x="0" y="6172200"/>
            <a:ext cx="990600" cy="685800"/>
          </a:xfrm>
          <a:prstGeom prst="actionButtonReturn">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3216</TotalTime>
  <Words>1766</Words>
  <Application>Microsoft Macintosh PowerPoint</Application>
  <PresentationFormat>On-screen Show (4:3)</PresentationFormat>
  <Paragraphs>283</Paragraphs>
  <Slides>13</Slides>
  <Notes>11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5" baseType="lpstr">
      <vt:lpstr>Office Theme</vt:lpstr>
      <vt:lpstr>Worksheet</vt:lpstr>
      <vt:lpstr>2012 Summer Bridge Math Program:  Enrollment and Course Success Rates</vt:lpstr>
      <vt:lpstr>Overview</vt:lpstr>
      <vt:lpstr>Fall 2012, Winter 2013 and Spring 2013 Enrollment</vt:lpstr>
      <vt:lpstr>Overview Fall 2012 to Spring 2013 Enrollment</vt:lpstr>
      <vt:lpstr>Overview Fall 2012 to Spring 2013 Enrollment</vt:lpstr>
      <vt:lpstr>Summer Bridge Cohort Math Course Progress</vt:lpstr>
      <vt:lpstr>Students continuously enrolled in Math (N=8)</vt:lpstr>
      <vt:lpstr>Summary</vt:lpstr>
      <vt:lpstr>Fall 2012 &amp; Winter 2013 Course Success</vt:lpstr>
      <vt:lpstr>Fall 2012, Winter 2013 &amp; Spring 2013 Math</vt:lpstr>
      <vt:lpstr>Fall 2012, Winter 2013 &amp; Spring 2013 English</vt:lpstr>
      <vt:lpstr>Summer Bridge Placement Methodology</vt:lpstr>
      <vt:lpstr>Fall 2012 Math Course Success</vt:lpstr>
    </vt:vector>
  </TitlesOfParts>
  <Company>FHDA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2012 Summer Bridge  Math Program </dc:title>
  <dc:creator>ekuo</dc:creator>
  <cp:lastModifiedBy>Microsoft Office User</cp:lastModifiedBy>
  <cp:revision>651</cp:revision>
  <dcterms:created xsi:type="dcterms:W3CDTF">2012-10-18T00:39:36Z</dcterms:created>
  <dcterms:modified xsi:type="dcterms:W3CDTF">2015-09-25T22:00:13Z</dcterms:modified>
</cp:coreProperties>
</file>