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1" r:id="rId2"/>
    <p:sldId id="281" r:id="rId3"/>
    <p:sldId id="270" r:id="rId4"/>
    <p:sldId id="282" r:id="rId5"/>
    <p:sldId id="293" r:id="rId6"/>
    <p:sldId id="285" r:id="rId7"/>
    <p:sldId id="299" r:id="rId8"/>
    <p:sldId id="301" r:id="rId9"/>
    <p:sldId id="300" r:id="rId10"/>
    <p:sldId id="302" r:id="rId11"/>
    <p:sldId id="303" r:id="rId12"/>
    <p:sldId id="283" r:id="rId13"/>
    <p:sldId id="284" r:id="rId14"/>
    <p:sldId id="289" r:id="rId15"/>
    <p:sldId id="287" r:id="rId16"/>
    <p:sldId id="290" r:id="rId17"/>
    <p:sldId id="288" r:id="rId18"/>
    <p:sldId id="292" r:id="rId19"/>
    <p:sldId id="286"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3" d="100"/>
          <a:sy n="113" d="100"/>
        </p:scale>
        <p:origin x="-180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FC1F07C-58E1-D142-8A1C-2C3AF39054C2}" type="datetimeFigureOut">
              <a:rPr lang="en-US" smtClean="0"/>
              <a:pPr/>
              <a:t>11/19/15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3484354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C1F07C-58E1-D142-8A1C-2C3AF39054C2}" type="datetimeFigureOut">
              <a:rPr lang="en-US" smtClean="0"/>
              <a:pPr/>
              <a:t>11/19/15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946811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C1F07C-58E1-D142-8A1C-2C3AF39054C2}" type="datetimeFigureOut">
              <a:rPr lang="en-US" smtClean="0"/>
              <a:pPr/>
              <a:t>11/19/15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2223885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C1F07C-58E1-D142-8A1C-2C3AF39054C2}" type="datetimeFigureOut">
              <a:rPr lang="en-US" smtClean="0"/>
              <a:pPr/>
              <a:t>11/19/15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865901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C1F07C-58E1-D142-8A1C-2C3AF39054C2}" type="datetimeFigureOut">
              <a:rPr lang="en-US" smtClean="0"/>
              <a:pPr/>
              <a:t>11/19/15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2189838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FC1F07C-58E1-D142-8A1C-2C3AF39054C2}" type="datetimeFigureOut">
              <a:rPr lang="en-US" smtClean="0"/>
              <a:pPr/>
              <a:t>11/19/15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769497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FC1F07C-58E1-D142-8A1C-2C3AF39054C2}" type="datetimeFigureOut">
              <a:rPr lang="en-US" smtClean="0"/>
              <a:pPr/>
              <a:t>11/19/15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524970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FC1F07C-58E1-D142-8A1C-2C3AF39054C2}" type="datetimeFigureOut">
              <a:rPr lang="en-US" smtClean="0"/>
              <a:pPr/>
              <a:t>11/19/15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4294912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C1F07C-58E1-D142-8A1C-2C3AF39054C2}" type="datetimeFigureOut">
              <a:rPr lang="en-US" smtClean="0"/>
              <a:pPr/>
              <a:t>11/19/15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2791119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C1F07C-58E1-D142-8A1C-2C3AF39054C2}" type="datetimeFigureOut">
              <a:rPr lang="en-US" smtClean="0"/>
              <a:pPr/>
              <a:t>11/19/15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1672645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C1F07C-58E1-D142-8A1C-2C3AF39054C2}" type="datetimeFigureOut">
              <a:rPr lang="en-US" smtClean="0"/>
              <a:pPr/>
              <a:t>11/19/15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415089469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C1F07C-58E1-D142-8A1C-2C3AF39054C2}" type="datetimeFigureOut">
              <a:rPr lang="en-US" smtClean="0"/>
              <a:pPr/>
              <a:t>11/19/15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3626804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foothill.edu/president/parc/esmp.php" TargetMode="External"/><Relationship Id="rId3"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hyperlink" Target="http://www.foothill.edu/president/parc/minutes/parc2015-16/11.04.15/PaRCAgenda_11.04.15.pdf" TargetMode="External"/><Relationship Id="rId4" Type="http://schemas.openxmlformats.org/officeDocument/2006/relationships/image" Target="../media/image1.jpeg"/><Relationship Id="rId1" Type="http://schemas.openxmlformats.org/officeDocument/2006/relationships/slideLayout" Target="../slideLayouts/slideLayout2.xml"/><Relationship Id="rId2" Type="http://schemas.openxmlformats.org/officeDocument/2006/relationships/hyperlink" Target="http://www.foothill.edu/president/parc/minutes/parc2015-16/10.21.15/PaRCAgenda_10.21.15.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Educational Master Plan Update</a:t>
            </a:r>
            <a:endParaRPr lang="en-US" dirty="0"/>
          </a:p>
        </p:txBody>
      </p:sp>
      <p:sp>
        <p:nvSpPr>
          <p:cNvPr id="3" name="Subtitle 2"/>
          <p:cNvSpPr>
            <a:spLocks noGrp="1"/>
          </p:cNvSpPr>
          <p:nvPr>
            <p:ph type="subTitle" idx="1"/>
          </p:nvPr>
        </p:nvSpPr>
        <p:spPr>
          <a:xfrm>
            <a:off x="685800" y="3886200"/>
            <a:ext cx="7772400" cy="1752600"/>
          </a:xfrm>
        </p:spPr>
        <p:txBody>
          <a:bodyPr/>
          <a:lstStyle/>
          <a:p>
            <a:r>
              <a:rPr lang="en-US" dirty="0" smtClean="0"/>
              <a:t>Associated Students of Foothill College (ASFC)</a:t>
            </a:r>
          </a:p>
          <a:p>
            <a:r>
              <a:rPr lang="en-US" dirty="0" smtClean="0"/>
              <a:t>November 19, 2015</a:t>
            </a:r>
            <a:endParaRPr lang="en-US" dirty="0"/>
          </a:p>
        </p:txBody>
      </p:sp>
      <p:pic>
        <p:nvPicPr>
          <p:cNvPr id="4" name="Content Placeholder 3" descr="FH Logo-5.jpg"/>
          <p:cNvPicPr>
            <a:picLocks noChangeAspect="1"/>
          </p:cNvPicPr>
          <p:nvPr/>
        </p:nvPicPr>
        <p:blipFill>
          <a:blip r:embed="rId2" cstate="print"/>
          <a:stretch>
            <a:fillRect/>
          </a:stretch>
        </p:blipFill>
        <p:spPr>
          <a:xfrm>
            <a:off x="1524000" y="685800"/>
            <a:ext cx="6089904" cy="470916"/>
          </a:xfrm>
          <a:prstGeom prst="rect">
            <a:avLst/>
          </a:prstGeom>
        </p:spPr>
      </p:pic>
      <p:sp>
        <p:nvSpPr>
          <p:cNvPr id="5" name="TextBox 4"/>
          <p:cNvSpPr txBox="1"/>
          <p:nvPr/>
        </p:nvSpPr>
        <p:spPr>
          <a:xfrm>
            <a:off x="8001000" y="5953991"/>
            <a:ext cx="820882" cy="400110"/>
          </a:xfrm>
          <a:prstGeom prst="rect">
            <a:avLst/>
          </a:prstGeom>
          <a:noFill/>
        </p:spPr>
        <p:txBody>
          <a:bodyPr wrap="square" rtlCol="0">
            <a:spAutoFit/>
          </a:bodyPr>
          <a:lstStyle/>
          <a:p>
            <a:r>
              <a:rPr lang="en-US" sz="1000" dirty="0" smtClean="0"/>
              <a:t>E. Kuo</a:t>
            </a:r>
          </a:p>
          <a:p>
            <a:r>
              <a:rPr lang="en-US" sz="1000" dirty="0" smtClean="0"/>
              <a:t>FH IR&amp;P</a:t>
            </a:r>
            <a:endParaRPr lang="en-US" sz="1000"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5" name="Content Placeholder 4"/>
          <p:cNvSpPr>
            <a:spLocks noGrp="1"/>
          </p:cNvSpPr>
          <p:nvPr>
            <p:ph idx="1"/>
          </p:nvPr>
        </p:nvSpPr>
        <p:spPr>
          <a:xfrm>
            <a:off x="457200" y="1252604"/>
            <a:ext cx="8229600" cy="4690998"/>
          </a:xfrm>
        </p:spPr>
        <p:txBody>
          <a:bodyPr>
            <a:normAutofit fontScale="92500"/>
          </a:bodyPr>
          <a:lstStyle/>
          <a:p>
            <a:pPr marL="0" indent="0">
              <a:buNone/>
            </a:pPr>
            <a:r>
              <a:rPr lang="en-US" dirty="0">
                <a:solidFill>
                  <a:schemeClr val="bg1">
                    <a:lumMod val="65000"/>
                  </a:schemeClr>
                </a:solidFill>
              </a:rPr>
              <a:t>Believing a well-educated population is essential to sustaining and enhancing a democratic society, Foothill College offers programs and services that empower</a:t>
            </a:r>
            <a:r>
              <a:rPr lang="en-US" b="1" dirty="0">
                <a:solidFill>
                  <a:schemeClr val="bg1">
                    <a:lumMod val="65000"/>
                  </a:schemeClr>
                </a:solidFill>
              </a:rPr>
              <a:t> </a:t>
            </a:r>
            <a:r>
              <a:rPr lang="en-US" dirty="0">
                <a:solidFill>
                  <a:schemeClr val="bg1">
                    <a:lumMod val="65000"/>
                  </a:schemeClr>
                </a:solidFill>
              </a:rPr>
              <a:t>students to achieve their goals as members of the workforce, as future students and as global citizens. We work to obtain equity in achievement of student outcomes for all California student populations, and are guided by our </a:t>
            </a:r>
            <a:r>
              <a:rPr lang="en-US" b="1" dirty="0">
                <a:solidFill>
                  <a:schemeClr val="accent6">
                    <a:lumMod val="50000"/>
                  </a:schemeClr>
                </a:solidFill>
              </a:rPr>
              <a:t>core values</a:t>
            </a:r>
            <a:r>
              <a:rPr lang="en-US" dirty="0">
                <a:solidFill>
                  <a:schemeClr val="bg1">
                    <a:lumMod val="65000"/>
                  </a:schemeClr>
                </a:solidFill>
              </a:rPr>
              <a:t> of honesty, integrity, trust, openness, transparency, forgiveness, and sustainability.</a:t>
            </a:r>
          </a:p>
          <a:p>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Proposed Mission Statement</a:t>
            </a:r>
            <a:endParaRPr lang="en-US" sz="4400" b="1" dirty="0">
              <a:latin typeface="+mj-lt"/>
            </a:endParaRPr>
          </a:p>
        </p:txBody>
      </p:sp>
      <p:pic>
        <p:nvPicPr>
          <p:cNvPr id="8" name="Picture 7"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351262761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5" name="Content Placeholder 4"/>
          <p:cNvSpPr>
            <a:spLocks noGrp="1"/>
          </p:cNvSpPr>
          <p:nvPr>
            <p:ph idx="1"/>
          </p:nvPr>
        </p:nvSpPr>
        <p:spPr>
          <a:xfrm>
            <a:off x="457200" y="1252604"/>
            <a:ext cx="8229600" cy="4690998"/>
          </a:xfrm>
        </p:spPr>
        <p:txBody>
          <a:bodyPr>
            <a:normAutofit fontScale="92500"/>
          </a:bodyPr>
          <a:lstStyle/>
          <a:p>
            <a:pPr marL="0" indent="0">
              <a:buNone/>
            </a:pPr>
            <a:r>
              <a:rPr lang="en-US" dirty="0">
                <a:solidFill>
                  <a:schemeClr val="bg1">
                    <a:lumMod val="65000"/>
                  </a:schemeClr>
                </a:solidFill>
              </a:rPr>
              <a:t>Believing a well-educated population is essential to sustaining and enhancing a </a:t>
            </a:r>
            <a:r>
              <a:rPr lang="en-US" b="1" dirty="0">
                <a:solidFill>
                  <a:schemeClr val="accent6">
                    <a:lumMod val="50000"/>
                  </a:schemeClr>
                </a:solidFill>
              </a:rPr>
              <a:t>democratic society</a:t>
            </a:r>
            <a:r>
              <a:rPr lang="en-US" dirty="0">
                <a:solidFill>
                  <a:schemeClr val="bg1">
                    <a:lumMod val="65000"/>
                  </a:schemeClr>
                </a:solidFill>
              </a:rPr>
              <a:t>, Foothill College offers programs and services that empower</a:t>
            </a:r>
            <a:r>
              <a:rPr lang="en-US" b="1" dirty="0">
                <a:solidFill>
                  <a:schemeClr val="bg1">
                    <a:lumMod val="65000"/>
                  </a:schemeClr>
                </a:solidFill>
              </a:rPr>
              <a:t> </a:t>
            </a:r>
            <a:r>
              <a:rPr lang="en-US" b="1" dirty="0">
                <a:solidFill>
                  <a:schemeClr val="accent6">
                    <a:lumMod val="50000"/>
                  </a:schemeClr>
                </a:solidFill>
              </a:rPr>
              <a:t>students</a:t>
            </a:r>
            <a:r>
              <a:rPr lang="en-US" dirty="0">
                <a:solidFill>
                  <a:schemeClr val="bg1">
                    <a:lumMod val="65000"/>
                  </a:schemeClr>
                </a:solidFill>
              </a:rPr>
              <a:t> to achieve their goals </a:t>
            </a:r>
            <a:r>
              <a:rPr lang="en-US" b="1" dirty="0">
                <a:solidFill>
                  <a:schemeClr val="accent6">
                    <a:lumMod val="50000"/>
                  </a:schemeClr>
                </a:solidFill>
              </a:rPr>
              <a:t>as members of the workforce, as future students and as global citizens</a:t>
            </a:r>
            <a:r>
              <a:rPr lang="en-US" dirty="0">
                <a:solidFill>
                  <a:schemeClr val="bg1">
                    <a:lumMod val="65000"/>
                  </a:schemeClr>
                </a:solidFill>
              </a:rPr>
              <a:t>. We work to obtain </a:t>
            </a:r>
            <a:r>
              <a:rPr lang="en-US" b="1" dirty="0">
                <a:solidFill>
                  <a:schemeClr val="accent6">
                    <a:lumMod val="50000"/>
                  </a:schemeClr>
                </a:solidFill>
              </a:rPr>
              <a:t>equity in achievement</a:t>
            </a:r>
            <a:r>
              <a:rPr lang="en-US" dirty="0">
                <a:solidFill>
                  <a:schemeClr val="bg1">
                    <a:lumMod val="65000"/>
                  </a:schemeClr>
                </a:solidFill>
              </a:rPr>
              <a:t> of student outcomes </a:t>
            </a:r>
            <a:r>
              <a:rPr lang="en-US" b="1" dirty="0">
                <a:solidFill>
                  <a:schemeClr val="accent6">
                    <a:lumMod val="50000"/>
                  </a:schemeClr>
                </a:solidFill>
              </a:rPr>
              <a:t>for all California student populations</a:t>
            </a:r>
            <a:r>
              <a:rPr lang="en-US" dirty="0">
                <a:solidFill>
                  <a:schemeClr val="bg1">
                    <a:lumMod val="65000"/>
                  </a:schemeClr>
                </a:solidFill>
              </a:rPr>
              <a:t>, and are guided by our </a:t>
            </a:r>
            <a:r>
              <a:rPr lang="en-US" b="1" dirty="0">
                <a:solidFill>
                  <a:schemeClr val="accent6">
                    <a:lumMod val="50000"/>
                  </a:schemeClr>
                </a:solidFill>
              </a:rPr>
              <a:t>core values</a:t>
            </a:r>
            <a:r>
              <a:rPr lang="en-US" dirty="0">
                <a:solidFill>
                  <a:schemeClr val="bg1">
                    <a:lumMod val="65000"/>
                  </a:schemeClr>
                </a:solidFill>
              </a:rPr>
              <a:t> of honesty, integrity, trust, openness, transparency, forgiveness, and sustainability.</a:t>
            </a:r>
          </a:p>
          <a:p>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Proposed Mission Statement</a:t>
            </a:r>
            <a:endParaRPr lang="en-US" sz="4400" b="1" dirty="0">
              <a:latin typeface="+mj-lt"/>
            </a:endParaRPr>
          </a:p>
        </p:txBody>
      </p:sp>
      <p:pic>
        <p:nvPicPr>
          <p:cNvPr id="8" name="Picture 7"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96097168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5" name="Content Placeholder 4"/>
          <p:cNvSpPr>
            <a:spLocks noGrp="1"/>
          </p:cNvSpPr>
          <p:nvPr>
            <p:ph idx="1"/>
          </p:nvPr>
        </p:nvSpPr>
        <p:spPr>
          <a:xfrm>
            <a:off x="457200" y="1252604"/>
            <a:ext cx="8229600" cy="4690998"/>
          </a:xfrm>
        </p:spPr>
        <p:txBody>
          <a:bodyPr>
            <a:normAutofit/>
          </a:bodyPr>
          <a:lstStyle/>
          <a:p>
            <a:pPr marL="0" indent="0" algn="ctr">
              <a:buNone/>
            </a:pPr>
            <a:r>
              <a:rPr lang="en-US" sz="4400" dirty="0"/>
              <a:t>These goals are approached in a way that exemplifies Foothill College’s culture of innovation and problem solving, with emphasis on eliminating disproportionate impact among </a:t>
            </a:r>
            <a:r>
              <a:rPr lang="en-US" sz="4400" dirty="0" smtClean="0"/>
              <a:t>student groups:</a:t>
            </a:r>
            <a:endParaRPr lang="en-US" sz="4400"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EMP Goals: Our Perspective </a:t>
            </a:r>
            <a:endParaRPr lang="en-US" sz="4400" b="1" dirty="0">
              <a:latin typeface="+mj-lt"/>
            </a:endParaRPr>
          </a:p>
        </p:txBody>
      </p:sp>
      <p:pic>
        <p:nvPicPr>
          <p:cNvPr id="8" name="Picture 7"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323734327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5" name="Content Placeholder 4"/>
          <p:cNvSpPr>
            <a:spLocks noGrp="1"/>
          </p:cNvSpPr>
          <p:nvPr>
            <p:ph idx="1"/>
          </p:nvPr>
        </p:nvSpPr>
        <p:spPr>
          <a:xfrm>
            <a:off x="457200" y="1252604"/>
            <a:ext cx="8229600" cy="4690998"/>
          </a:xfrm>
        </p:spPr>
        <p:txBody>
          <a:bodyPr/>
          <a:lstStyle/>
          <a:p>
            <a:pPr marL="0" indent="0" algn="ctr">
              <a:buNone/>
            </a:pPr>
            <a:r>
              <a:rPr lang="en-US" sz="4400" dirty="0" smtClean="0"/>
              <a:t>Create </a:t>
            </a:r>
            <a:r>
              <a:rPr lang="en-US" sz="4400" dirty="0"/>
              <a:t>a culture of </a:t>
            </a:r>
            <a:r>
              <a:rPr lang="en-US" sz="4400" b="1" u="sng" dirty="0">
                <a:solidFill>
                  <a:schemeClr val="accent6">
                    <a:lumMod val="50000"/>
                  </a:schemeClr>
                </a:solidFill>
              </a:rPr>
              <a:t>equity</a:t>
            </a:r>
            <a:r>
              <a:rPr lang="en-US" sz="4400" b="1" dirty="0">
                <a:solidFill>
                  <a:schemeClr val="accent6">
                    <a:lumMod val="50000"/>
                  </a:schemeClr>
                </a:solidFill>
              </a:rPr>
              <a:t> </a:t>
            </a:r>
            <a:endParaRPr lang="en-US" sz="4400" b="1" dirty="0" smtClean="0">
              <a:solidFill>
                <a:schemeClr val="accent6">
                  <a:lumMod val="50000"/>
                </a:schemeClr>
              </a:solidFill>
            </a:endParaRPr>
          </a:p>
          <a:p>
            <a:pPr marL="0" indent="0" algn="ctr">
              <a:buNone/>
            </a:pPr>
            <a:r>
              <a:rPr lang="en-US" sz="4400" dirty="0" smtClean="0"/>
              <a:t>that </a:t>
            </a:r>
            <a:r>
              <a:rPr lang="en-US" sz="4400" dirty="0"/>
              <a:t>promotes student success, particularly for </a:t>
            </a:r>
            <a:endParaRPr lang="en-US" sz="4400" dirty="0" smtClean="0"/>
          </a:p>
          <a:p>
            <a:pPr marL="0" indent="0" algn="ctr">
              <a:buNone/>
            </a:pPr>
            <a:r>
              <a:rPr lang="en-US" sz="4400" dirty="0" smtClean="0"/>
              <a:t>underserved </a:t>
            </a:r>
            <a:r>
              <a:rPr lang="en-US" sz="4400" dirty="0"/>
              <a:t>students.</a:t>
            </a:r>
          </a:p>
          <a:p>
            <a:pPr marL="0" indent="0">
              <a:buNone/>
            </a:pP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Goal 1</a:t>
            </a:r>
            <a:endParaRPr lang="en-US" sz="4400" b="1" dirty="0">
              <a:latin typeface="+mj-lt"/>
            </a:endParaRPr>
          </a:p>
        </p:txBody>
      </p:sp>
      <p:pic>
        <p:nvPicPr>
          <p:cNvPr id="8" name="Picture 7"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408234374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5" name="Content Placeholder 4"/>
          <p:cNvSpPr>
            <a:spLocks noGrp="1"/>
          </p:cNvSpPr>
          <p:nvPr>
            <p:ph idx="1"/>
          </p:nvPr>
        </p:nvSpPr>
        <p:spPr>
          <a:xfrm>
            <a:off x="457200" y="1252604"/>
            <a:ext cx="8229600" cy="4690998"/>
          </a:xfrm>
        </p:spPr>
        <p:txBody>
          <a:bodyPr>
            <a:normAutofit fontScale="85000" lnSpcReduction="10000"/>
          </a:bodyPr>
          <a:lstStyle/>
          <a:p>
            <a:pPr lvl="0"/>
            <a:r>
              <a:rPr lang="en-US" dirty="0"/>
              <a:t>Implement activities to improve achievement of student outcomes among those population groups experiencing disproportionate impact.</a:t>
            </a:r>
          </a:p>
          <a:p>
            <a:pPr lvl="0"/>
            <a:r>
              <a:rPr lang="en-US" dirty="0"/>
              <a:t>Reduce barriers and facilitate students’ ease of access across the District and region.</a:t>
            </a:r>
          </a:p>
          <a:p>
            <a:pPr lvl="0"/>
            <a:r>
              <a:rPr lang="en-US" dirty="0"/>
              <a:t>Enhance support for online quality and growth for instruction and student services.</a:t>
            </a:r>
          </a:p>
          <a:p>
            <a:pPr lvl="0"/>
            <a:r>
              <a:rPr lang="en-US" dirty="0"/>
              <a:t>Collaborate with K-12, adult education and four-year institutions in ways that serve students and society.</a:t>
            </a:r>
          </a:p>
          <a:p>
            <a:pPr lvl="0"/>
            <a:r>
              <a:rPr lang="en-US" dirty="0"/>
              <a:t>Partner with business and industry to prepare students for the workforce.</a:t>
            </a:r>
          </a:p>
          <a:p>
            <a:pPr marL="0" indent="0">
              <a:buNone/>
            </a:pP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Goal 1 Objectives</a:t>
            </a:r>
            <a:endParaRPr lang="en-US" sz="4400" b="1" dirty="0">
              <a:latin typeface="+mj-lt"/>
            </a:endParaRPr>
          </a:p>
        </p:txBody>
      </p:sp>
      <p:pic>
        <p:nvPicPr>
          <p:cNvPr id="8" name="Picture 7"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36207682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5" name="Content Placeholder 4"/>
          <p:cNvSpPr>
            <a:spLocks noGrp="1"/>
          </p:cNvSpPr>
          <p:nvPr>
            <p:ph idx="1"/>
          </p:nvPr>
        </p:nvSpPr>
        <p:spPr>
          <a:xfrm>
            <a:off x="457200" y="1252604"/>
            <a:ext cx="8229600" cy="4690998"/>
          </a:xfrm>
        </p:spPr>
        <p:txBody>
          <a:bodyPr/>
          <a:lstStyle/>
          <a:p>
            <a:pPr marL="0" indent="0" algn="ctr">
              <a:buNone/>
            </a:pPr>
            <a:r>
              <a:rPr lang="en-US" sz="4400" dirty="0" smtClean="0"/>
              <a:t>Strengthen </a:t>
            </a:r>
            <a:r>
              <a:rPr lang="en-US" sz="4400" dirty="0"/>
              <a:t>a sense of </a:t>
            </a:r>
            <a:r>
              <a:rPr lang="en-US" sz="4400" b="1" u="sng" dirty="0">
                <a:solidFill>
                  <a:schemeClr val="accent6">
                    <a:lumMod val="50000"/>
                  </a:schemeClr>
                </a:solidFill>
              </a:rPr>
              <a:t>community</a:t>
            </a:r>
            <a:r>
              <a:rPr lang="en-US" sz="4400" dirty="0">
                <a:solidFill>
                  <a:schemeClr val="accent6">
                    <a:lumMod val="50000"/>
                  </a:schemeClr>
                </a:solidFill>
              </a:rPr>
              <a:t> </a:t>
            </a:r>
            <a:r>
              <a:rPr lang="en-US" sz="4400" dirty="0"/>
              <a:t>and commitment to the College’s mission; expand participation </a:t>
            </a:r>
            <a:endParaRPr lang="en-US" sz="4400" dirty="0" smtClean="0"/>
          </a:p>
          <a:p>
            <a:pPr marL="0" indent="0" algn="ctr">
              <a:buNone/>
            </a:pPr>
            <a:r>
              <a:rPr lang="en-US" sz="4400" dirty="0" smtClean="0"/>
              <a:t>from </a:t>
            </a:r>
            <a:r>
              <a:rPr lang="en-US" sz="4400" dirty="0"/>
              <a:t>all constituents in </a:t>
            </a:r>
            <a:endParaRPr lang="en-US" sz="4400" dirty="0" smtClean="0"/>
          </a:p>
          <a:p>
            <a:pPr marL="0" indent="0" algn="ctr">
              <a:buNone/>
            </a:pPr>
            <a:r>
              <a:rPr lang="en-US" sz="4400" dirty="0" smtClean="0"/>
              <a:t>shared governance.</a:t>
            </a:r>
            <a:endParaRPr lang="en-US" sz="4400" dirty="0"/>
          </a:p>
          <a:p>
            <a:pPr marL="0" indent="0">
              <a:buNone/>
            </a:pP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Goal 2</a:t>
            </a:r>
            <a:endParaRPr lang="en-US" sz="4400" b="1" dirty="0">
              <a:latin typeface="+mj-lt"/>
            </a:endParaRPr>
          </a:p>
        </p:txBody>
      </p:sp>
      <p:pic>
        <p:nvPicPr>
          <p:cNvPr id="8" name="Picture 7"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22197620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5" name="Content Placeholder 4"/>
          <p:cNvSpPr>
            <a:spLocks noGrp="1"/>
          </p:cNvSpPr>
          <p:nvPr>
            <p:ph idx="1"/>
          </p:nvPr>
        </p:nvSpPr>
        <p:spPr>
          <a:xfrm>
            <a:off x="457200" y="1252604"/>
            <a:ext cx="8229600" cy="4690998"/>
          </a:xfrm>
        </p:spPr>
        <p:txBody>
          <a:bodyPr>
            <a:noAutofit/>
          </a:bodyPr>
          <a:lstStyle/>
          <a:p>
            <a:pPr lvl="0"/>
            <a:r>
              <a:rPr lang="en-US" sz="2400" dirty="0"/>
              <a:t>Encourage student participation in leadership and activities outside the classroom (including service/work-based learning) that engages students with the College and the community.</a:t>
            </a:r>
          </a:p>
          <a:p>
            <a:pPr lvl="0"/>
            <a:r>
              <a:rPr lang="en-US" sz="2400" dirty="0"/>
              <a:t>Provide better onboarding, support and professional development for all college employees.</a:t>
            </a:r>
          </a:p>
          <a:p>
            <a:pPr lvl="0"/>
            <a:r>
              <a:rPr lang="en-US" sz="2400" dirty="0"/>
              <a:t>Encourage employee participation in leadership and activities that engages them with the College and the community.</a:t>
            </a:r>
          </a:p>
          <a:p>
            <a:pPr lvl="0"/>
            <a:r>
              <a:rPr lang="en-US" sz="2400" dirty="0"/>
              <a:t>Promote consistent and clear communication in order to create a more informed, cohesive and engaged community.</a:t>
            </a:r>
          </a:p>
          <a:p>
            <a:pPr lvl="0"/>
            <a:r>
              <a:rPr lang="en-US" sz="2400" dirty="0"/>
              <a:t>Increase lifelong learning opportunities for our community.</a:t>
            </a:r>
          </a:p>
          <a:p>
            <a:pPr lvl="0"/>
            <a:r>
              <a:rPr lang="en-US" sz="2400" dirty="0"/>
              <a:t>Promote decision-making that respects the diverse needs of the entire college community</a:t>
            </a:r>
            <a:r>
              <a:rPr lang="en-US" sz="2400" dirty="0" smtClean="0"/>
              <a:t>.</a:t>
            </a:r>
            <a:endParaRPr lang="en-US" sz="2400"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Goal 2 Objectives</a:t>
            </a:r>
            <a:endParaRPr lang="en-US" sz="4400" b="1" dirty="0">
              <a:latin typeface="+mj-lt"/>
            </a:endParaRPr>
          </a:p>
        </p:txBody>
      </p:sp>
      <p:pic>
        <p:nvPicPr>
          <p:cNvPr id="8" name="Picture 7"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42299053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5" name="Content Placeholder 4"/>
          <p:cNvSpPr>
            <a:spLocks noGrp="1"/>
          </p:cNvSpPr>
          <p:nvPr>
            <p:ph idx="1"/>
          </p:nvPr>
        </p:nvSpPr>
        <p:spPr>
          <a:xfrm>
            <a:off x="457200" y="1252604"/>
            <a:ext cx="8229600" cy="4690998"/>
          </a:xfrm>
        </p:spPr>
        <p:txBody>
          <a:bodyPr/>
          <a:lstStyle/>
          <a:p>
            <a:pPr marL="0" indent="0" algn="ctr">
              <a:buNone/>
            </a:pPr>
            <a:r>
              <a:rPr lang="en-US" sz="4400" dirty="0" smtClean="0"/>
              <a:t>Recognize and support a </a:t>
            </a:r>
          </a:p>
          <a:p>
            <a:pPr marL="0" indent="0" algn="ctr">
              <a:buNone/>
            </a:pPr>
            <a:r>
              <a:rPr lang="en-US" sz="4400" dirty="0" smtClean="0"/>
              <a:t>campus culture that values </a:t>
            </a:r>
          </a:p>
          <a:p>
            <a:pPr marL="0" indent="0" algn="ctr">
              <a:buNone/>
            </a:pPr>
            <a:r>
              <a:rPr lang="en-US" sz="4400" b="1" u="sng" dirty="0" smtClean="0">
                <a:solidFill>
                  <a:schemeClr val="accent6">
                    <a:lumMod val="50000"/>
                  </a:schemeClr>
                </a:solidFill>
              </a:rPr>
              <a:t>ongoing improvement</a:t>
            </a:r>
            <a:r>
              <a:rPr lang="en-US" sz="4400" b="1" dirty="0" smtClean="0">
                <a:solidFill>
                  <a:schemeClr val="accent6">
                    <a:lumMod val="50000"/>
                  </a:schemeClr>
                </a:solidFill>
              </a:rPr>
              <a:t> </a:t>
            </a:r>
            <a:r>
              <a:rPr lang="en-US" sz="4400" dirty="0" smtClean="0"/>
              <a:t>and </a:t>
            </a:r>
          </a:p>
          <a:p>
            <a:pPr marL="0" indent="0" algn="ctr">
              <a:buNone/>
            </a:pPr>
            <a:r>
              <a:rPr lang="en-US" sz="4400" b="1" u="sng" dirty="0" smtClean="0">
                <a:solidFill>
                  <a:schemeClr val="accent6">
                    <a:lumMod val="50000"/>
                  </a:schemeClr>
                </a:solidFill>
              </a:rPr>
              <a:t>stewardship of resources</a:t>
            </a:r>
            <a:r>
              <a:rPr lang="en-US" sz="4400" dirty="0" smtClean="0"/>
              <a:t>.</a:t>
            </a:r>
            <a:endParaRPr lang="en-US" sz="4400" dirty="0"/>
          </a:p>
          <a:p>
            <a:pPr marL="0" indent="0">
              <a:buNone/>
            </a:pP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Goal 3</a:t>
            </a:r>
            <a:endParaRPr lang="en-US" sz="4400" b="1" dirty="0">
              <a:latin typeface="+mj-lt"/>
            </a:endParaRPr>
          </a:p>
        </p:txBody>
      </p:sp>
      <p:pic>
        <p:nvPicPr>
          <p:cNvPr id="8" name="Picture 7"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235551644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5" name="Content Placeholder 4"/>
          <p:cNvSpPr>
            <a:spLocks noGrp="1"/>
          </p:cNvSpPr>
          <p:nvPr>
            <p:ph idx="1"/>
          </p:nvPr>
        </p:nvSpPr>
        <p:spPr>
          <a:xfrm>
            <a:off x="457200" y="1252604"/>
            <a:ext cx="8229600" cy="4690998"/>
          </a:xfrm>
        </p:spPr>
        <p:txBody>
          <a:bodyPr>
            <a:normAutofit/>
          </a:bodyPr>
          <a:lstStyle/>
          <a:p>
            <a:pPr lvl="0"/>
            <a:r>
              <a:rPr lang="en-US" dirty="0"/>
              <a:t>Increase advocacy at the state level, increase grants and private donations to secure stable and sustainable funding, and manage college resources strategically.</a:t>
            </a:r>
          </a:p>
          <a:p>
            <a:pPr lvl="0"/>
            <a:r>
              <a:rPr lang="en-US" dirty="0"/>
              <a:t>Expand college practices and initiatives to support environmental stewardship.</a:t>
            </a:r>
          </a:p>
          <a:p>
            <a:pPr lvl="0"/>
            <a:r>
              <a:rPr lang="en-US" dirty="0"/>
              <a:t>Employ data-driven decision-making</a:t>
            </a:r>
            <a:r>
              <a:rPr lang="en-US" dirty="0" smtClean="0"/>
              <a:t>.</a:t>
            </a: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Goal 3 Objectives</a:t>
            </a:r>
            <a:endParaRPr lang="en-US" sz="4400" b="1" dirty="0">
              <a:latin typeface="+mj-lt"/>
            </a:endParaRPr>
          </a:p>
        </p:txBody>
      </p:sp>
      <p:pic>
        <p:nvPicPr>
          <p:cNvPr id="8" name="Picture 7"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337714405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5" name="Content Placeholder 4"/>
          <p:cNvSpPr>
            <a:spLocks noGrp="1"/>
          </p:cNvSpPr>
          <p:nvPr>
            <p:ph idx="1"/>
          </p:nvPr>
        </p:nvSpPr>
        <p:spPr>
          <a:xfrm>
            <a:off x="457200" y="1252604"/>
            <a:ext cx="8229600" cy="4690998"/>
          </a:xfrm>
        </p:spPr>
        <p:txBody>
          <a:bodyPr/>
          <a:lstStyle/>
          <a:p>
            <a:r>
              <a:rPr lang="en-US" dirty="0" smtClean="0"/>
              <a:t>Campus feedback</a:t>
            </a:r>
          </a:p>
          <a:p>
            <a:r>
              <a:rPr lang="en-US" dirty="0" smtClean="0"/>
              <a:t>Educational Master plan draft</a:t>
            </a:r>
          </a:p>
          <a:p>
            <a:r>
              <a:rPr lang="en-US" dirty="0" smtClean="0"/>
              <a:t>Review, revise, and (more) feedback</a:t>
            </a:r>
            <a:endParaRPr lang="en-US" dirty="0"/>
          </a:p>
          <a:p>
            <a:r>
              <a:rPr lang="en-US" dirty="0" smtClean="0"/>
              <a:t>Timeline</a:t>
            </a:r>
          </a:p>
          <a:p>
            <a:pPr lvl="1"/>
            <a:r>
              <a:rPr lang="en-US" dirty="0" smtClean="0"/>
              <a:t>Board update in December</a:t>
            </a:r>
          </a:p>
          <a:p>
            <a:pPr lvl="1"/>
            <a:r>
              <a:rPr lang="en-US" dirty="0" smtClean="0"/>
              <a:t>Board approval in January</a:t>
            </a:r>
            <a:endParaRPr lang="en-US" dirty="0"/>
          </a:p>
          <a:p>
            <a:pPr marL="0" indent="0" algn="ctr">
              <a:buNone/>
            </a:pPr>
            <a:r>
              <a:rPr lang="en-US" sz="4000" b="1" dirty="0" smtClean="0"/>
              <a:t>Questions?</a:t>
            </a:r>
          </a:p>
          <a:p>
            <a:endParaRPr lang="en-US" dirty="0" smtClean="0"/>
          </a:p>
          <a:p>
            <a:endParaRPr lang="en-US" dirty="0" smtClean="0"/>
          </a:p>
          <a:p>
            <a:pPr marL="0" indent="0">
              <a:buNone/>
            </a:pP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Next Steps</a:t>
            </a:r>
            <a:endParaRPr lang="en-US" sz="4400" b="1" dirty="0">
              <a:latin typeface="+mj-lt"/>
            </a:endParaRPr>
          </a:p>
        </p:txBody>
      </p:sp>
      <p:pic>
        <p:nvPicPr>
          <p:cNvPr id="8" name="Picture 7"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32958994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5" name="Content Placeholder 4"/>
          <p:cNvSpPr>
            <a:spLocks noGrp="1"/>
          </p:cNvSpPr>
          <p:nvPr>
            <p:ph idx="1"/>
          </p:nvPr>
        </p:nvSpPr>
        <p:spPr>
          <a:xfrm>
            <a:off x="457200" y="1252604"/>
            <a:ext cx="8229600" cy="4690998"/>
          </a:xfrm>
        </p:spPr>
        <p:txBody>
          <a:bodyPr>
            <a:normAutofit/>
          </a:bodyPr>
          <a:lstStyle/>
          <a:p>
            <a:r>
              <a:rPr lang="en-US" dirty="0" smtClean="0"/>
              <a:t>Goal: Update educational master plan</a:t>
            </a:r>
          </a:p>
          <a:p>
            <a:r>
              <a:rPr lang="en-US" dirty="0" smtClean="0"/>
              <a:t>Process included:</a:t>
            </a:r>
          </a:p>
          <a:p>
            <a:pPr lvl="1"/>
            <a:r>
              <a:rPr lang="en-US" dirty="0" smtClean="0"/>
              <a:t>Gathering and reviewing data (Phase I)</a:t>
            </a:r>
          </a:p>
          <a:p>
            <a:pPr lvl="2">
              <a:buFont typeface="Wingdings" panose="05000000000000000000" pitchFamily="2" charset="2"/>
              <a:buChar char="Ø"/>
            </a:pPr>
            <a:r>
              <a:rPr lang="en-US" dirty="0" smtClean="0"/>
              <a:t>Collecting campus/community perspectives</a:t>
            </a:r>
          </a:p>
          <a:p>
            <a:pPr lvl="2">
              <a:buFont typeface="Wingdings" panose="05000000000000000000" pitchFamily="2" charset="2"/>
              <a:buChar char="Ø"/>
            </a:pPr>
            <a:r>
              <a:rPr lang="en-US" dirty="0" smtClean="0"/>
              <a:t>Discussing student outcomes data</a:t>
            </a:r>
          </a:p>
          <a:p>
            <a:pPr lvl="1"/>
            <a:r>
              <a:rPr lang="en-US" dirty="0" smtClean="0"/>
              <a:t>Identifying goals and objectives (Phase II)</a:t>
            </a:r>
          </a:p>
          <a:p>
            <a:pPr marL="0" indent="0" algn="ctr">
              <a:buNone/>
            </a:pPr>
            <a:endParaRPr lang="en-US" sz="1600" dirty="0" smtClean="0">
              <a:hlinkClick r:id="rId2"/>
            </a:endParaRPr>
          </a:p>
          <a:p>
            <a:pPr marL="0" indent="0" algn="ctr">
              <a:buNone/>
            </a:pPr>
            <a:r>
              <a:rPr lang="en-US" sz="1600" dirty="0" smtClean="0">
                <a:hlinkClick r:id="rId2"/>
              </a:rPr>
              <a:t>http</a:t>
            </a:r>
            <a:r>
              <a:rPr lang="en-US" sz="1600" dirty="0">
                <a:hlinkClick r:id="rId2"/>
              </a:rPr>
              <a:t>://</a:t>
            </a:r>
            <a:r>
              <a:rPr lang="en-US" sz="1600" dirty="0" smtClean="0">
                <a:hlinkClick r:id="rId2"/>
              </a:rPr>
              <a:t>www.foothill.edu/president/parc/esmp.php</a:t>
            </a:r>
            <a:endParaRPr lang="en-US" sz="1600" dirty="0" smtClean="0"/>
          </a:p>
          <a:p>
            <a:pPr marL="0" indent="0">
              <a:buNone/>
            </a:pPr>
            <a:endParaRPr lang="en-US" sz="1600" dirty="0" smtClean="0"/>
          </a:p>
          <a:p>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Overview</a:t>
            </a:r>
            <a:endParaRPr lang="en-US" sz="4400" b="1" dirty="0">
              <a:latin typeface="+mj-lt"/>
            </a:endParaRPr>
          </a:p>
        </p:txBody>
      </p:sp>
      <p:pic>
        <p:nvPicPr>
          <p:cNvPr id="8" name="Picture 7" descr="FH Logo-5.jpg"/>
          <p:cNvPicPr>
            <a:picLocks noChangeAspect="1"/>
          </p:cNvPicPr>
          <p:nvPr/>
        </p:nvPicPr>
        <p:blipFill>
          <a:blip r:embed="rId3"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25309822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5" name="Content Placeholder 4"/>
          <p:cNvSpPr>
            <a:spLocks noGrp="1"/>
          </p:cNvSpPr>
          <p:nvPr>
            <p:ph idx="1"/>
          </p:nvPr>
        </p:nvSpPr>
        <p:spPr>
          <a:xfrm>
            <a:off x="457200" y="1252604"/>
            <a:ext cx="8229600" cy="4690998"/>
          </a:xfrm>
        </p:spPr>
        <p:txBody>
          <a:bodyPr>
            <a:normAutofit/>
          </a:bodyPr>
          <a:lstStyle/>
          <a:p>
            <a:r>
              <a:rPr lang="en-US" dirty="0" smtClean="0"/>
              <a:t>Review and finalize goals and objectives</a:t>
            </a:r>
          </a:p>
          <a:p>
            <a:r>
              <a:rPr lang="en-US" dirty="0" smtClean="0"/>
              <a:t>Revise college mission statement (out-of-cycle)</a:t>
            </a:r>
          </a:p>
          <a:p>
            <a:endParaRPr lang="en-US" dirty="0" smtClean="0"/>
          </a:p>
          <a:p>
            <a:r>
              <a:rPr lang="en-US" dirty="0" smtClean="0"/>
              <a:t>Both proposals reviewed and approved at PaRC</a:t>
            </a:r>
          </a:p>
          <a:p>
            <a:pPr marL="0" indent="0" algn="ctr">
              <a:buNone/>
            </a:pPr>
            <a:r>
              <a:rPr lang="en-US" sz="1500" dirty="0">
                <a:hlinkClick r:id="rId2"/>
              </a:rPr>
              <a:t>http://</a:t>
            </a:r>
            <a:r>
              <a:rPr lang="en-US" sz="1500" dirty="0" smtClean="0">
                <a:hlinkClick r:id="rId2"/>
              </a:rPr>
              <a:t>www.foothill.edu/president/parc/minutes/parc2015-16/10.21.15/PaRCAgenda_10.21.15.pdf</a:t>
            </a:r>
            <a:endParaRPr lang="en-US" sz="1500" dirty="0" smtClean="0"/>
          </a:p>
          <a:p>
            <a:pPr marL="0" indent="0" algn="ctr">
              <a:buNone/>
            </a:pPr>
            <a:r>
              <a:rPr lang="en-US" sz="1500" dirty="0">
                <a:hlinkClick r:id="rId3"/>
              </a:rPr>
              <a:t>http://</a:t>
            </a:r>
            <a:r>
              <a:rPr lang="en-US" sz="1500" dirty="0" smtClean="0">
                <a:hlinkClick r:id="rId3"/>
              </a:rPr>
              <a:t>www.foothill.edu/president/parc/minutes/parc2015-16/11.04.15/PaRCAgenda_11.04.15.pdf</a:t>
            </a:r>
            <a:endParaRPr lang="en-US" sz="1500" dirty="0" smtClean="0"/>
          </a:p>
          <a:p>
            <a:pPr marL="0" indent="0">
              <a:buNone/>
            </a:pP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Where are we now?</a:t>
            </a:r>
            <a:endParaRPr lang="en-US" sz="4400" b="1" dirty="0">
              <a:latin typeface="+mj-lt"/>
            </a:endParaRPr>
          </a:p>
        </p:txBody>
      </p:sp>
      <p:pic>
        <p:nvPicPr>
          <p:cNvPr id="8" name="Picture 7" descr="FH Logo-5.jpg"/>
          <p:cNvPicPr>
            <a:picLocks noChangeAspect="1"/>
          </p:cNvPicPr>
          <p:nvPr/>
        </p:nvPicPr>
        <p:blipFill>
          <a:blip r:embed="rId4"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9418506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5" name="Content Placeholder 4"/>
          <p:cNvSpPr>
            <a:spLocks noGrp="1"/>
          </p:cNvSpPr>
          <p:nvPr>
            <p:ph idx="1"/>
          </p:nvPr>
        </p:nvSpPr>
        <p:spPr>
          <a:xfrm>
            <a:off x="457200" y="1252604"/>
            <a:ext cx="8229600" cy="4690998"/>
          </a:xfrm>
        </p:spPr>
        <p:txBody>
          <a:bodyPr>
            <a:normAutofit fontScale="92500" lnSpcReduction="10000"/>
          </a:bodyPr>
          <a:lstStyle/>
          <a:p>
            <a:r>
              <a:rPr lang="en-US" dirty="0" smtClean="0"/>
              <a:t>Process: Committee formed to draft initial revision</a:t>
            </a:r>
          </a:p>
          <a:p>
            <a:r>
              <a:rPr lang="en-US" dirty="0" smtClean="0"/>
              <a:t>Purpose: Alignment with EMP goals </a:t>
            </a:r>
          </a:p>
          <a:p>
            <a:r>
              <a:rPr lang="en-US" dirty="0" smtClean="0"/>
              <a:t>Current statement:</a:t>
            </a:r>
          </a:p>
          <a:p>
            <a:pPr marL="0" indent="0">
              <a:buNone/>
            </a:pPr>
            <a:r>
              <a:rPr lang="en-US" dirty="0" smtClean="0"/>
              <a:t>	Foothill </a:t>
            </a:r>
            <a:r>
              <a:rPr lang="en-US" dirty="0"/>
              <a:t>College offers educational excellence to </a:t>
            </a:r>
            <a:r>
              <a:rPr lang="en-US" dirty="0" smtClean="0"/>
              <a:t>	diverse </a:t>
            </a:r>
            <a:r>
              <a:rPr lang="en-US" dirty="0"/>
              <a:t>students seeking transfer, </a:t>
            </a:r>
            <a:r>
              <a:rPr lang="en-US" dirty="0" smtClean="0"/>
              <a:t>career 	preparation and </a:t>
            </a:r>
            <a:r>
              <a:rPr lang="en-US" dirty="0"/>
              <a:t>enhancement, and basic skills </a:t>
            </a:r>
            <a:r>
              <a:rPr lang="en-US" dirty="0" smtClean="0"/>
              <a:t>	mastery</a:t>
            </a:r>
            <a:r>
              <a:rPr lang="en-US" dirty="0"/>
              <a:t>. We are </a:t>
            </a:r>
            <a:r>
              <a:rPr lang="en-US" dirty="0" smtClean="0"/>
              <a:t>committed </a:t>
            </a:r>
            <a:r>
              <a:rPr lang="en-US" dirty="0"/>
              <a:t>to innovation, </a:t>
            </a:r>
            <a:r>
              <a:rPr lang="en-US" dirty="0" smtClean="0"/>
              <a:t>	ongoing </a:t>
            </a:r>
            <a:r>
              <a:rPr lang="en-US" dirty="0"/>
              <a:t>improvement, </a:t>
            </a:r>
            <a:r>
              <a:rPr lang="en-US" dirty="0" smtClean="0"/>
              <a:t>	accessibility </a:t>
            </a:r>
            <a:r>
              <a:rPr lang="en-US" dirty="0"/>
              <a:t>and serving </a:t>
            </a:r>
            <a:r>
              <a:rPr lang="en-US" dirty="0" smtClean="0"/>
              <a:t>	our </a:t>
            </a:r>
            <a:r>
              <a:rPr lang="en-US" dirty="0"/>
              <a:t>community. </a:t>
            </a:r>
          </a:p>
          <a:p>
            <a:pPr marL="0" indent="0">
              <a:buNone/>
            </a:pPr>
            <a:endParaRPr lang="en-US" dirty="0" smtClean="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Current Mission Statement</a:t>
            </a:r>
            <a:endParaRPr lang="en-US" sz="4400" b="1" dirty="0">
              <a:latin typeface="+mj-lt"/>
            </a:endParaRPr>
          </a:p>
        </p:txBody>
      </p:sp>
      <p:pic>
        <p:nvPicPr>
          <p:cNvPr id="8" name="Picture 7"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96145117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5" name="Content Placeholder 4"/>
          <p:cNvSpPr>
            <a:spLocks noGrp="1"/>
          </p:cNvSpPr>
          <p:nvPr>
            <p:ph idx="1"/>
          </p:nvPr>
        </p:nvSpPr>
        <p:spPr>
          <a:xfrm>
            <a:off x="457200" y="1252604"/>
            <a:ext cx="8229600" cy="4690998"/>
          </a:xfrm>
        </p:spPr>
        <p:txBody>
          <a:bodyPr>
            <a:normAutofit fontScale="92500" lnSpcReduction="10000"/>
          </a:bodyPr>
          <a:lstStyle/>
          <a:p>
            <a:r>
              <a:rPr lang="en-US" dirty="0" smtClean="0">
                <a:solidFill>
                  <a:schemeClr val="bg1">
                    <a:lumMod val="65000"/>
                  </a:schemeClr>
                </a:solidFill>
              </a:rPr>
              <a:t>Process: Committee formed to draft initial revision</a:t>
            </a:r>
          </a:p>
          <a:p>
            <a:r>
              <a:rPr lang="en-US" dirty="0" smtClean="0">
                <a:solidFill>
                  <a:schemeClr val="bg1">
                    <a:lumMod val="65000"/>
                  </a:schemeClr>
                </a:solidFill>
              </a:rPr>
              <a:t>Purpose: Alignment with EMP goals </a:t>
            </a:r>
          </a:p>
          <a:p>
            <a:r>
              <a:rPr lang="en-US" dirty="0" smtClean="0">
                <a:solidFill>
                  <a:schemeClr val="bg1">
                    <a:lumMod val="65000"/>
                  </a:schemeClr>
                </a:solidFill>
              </a:rPr>
              <a:t>Current statement:</a:t>
            </a:r>
          </a:p>
          <a:p>
            <a:pPr marL="0" indent="0">
              <a:buNone/>
            </a:pPr>
            <a:r>
              <a:rPr lang="en-US" dirty="0" smtClean="0">
                <a:solidFill>
                  <a:schemeClr val="bg1">
                    <a:lumMod val="65000"/>
                  </a:schemeClr>
                </a:solidFill>
              </a:rPr>
              <a:t>	Foothill </a:t>
            </a:r>
            <a:r>
              <a:rPr lang="en-US" dirty="0">
                <a:solidFill>
                  <a:schemeClr val="bg1">
                    <a:lumMod val="65000"/>
                  </a:schemeClr>
                </a:solidFill>
              </a:rPr>
              <a:t>College offers educational excellence to </a:t>
            </a:r>
            <a:r>
              <a:rPr lang="en-US" dirty="0" smtClean="0">
                <a:solidFill>
                  <a:schemeClr val="bg1">
                    <a:lumMod val="65000"/>
                  </a:schemeClr>
                </a:solidFill>
              </a:rPr>
              <a:t>	</a:t>
            </a:r>
            <a:r>
              <a:rPr lang="en-US" dirty="0" smtClean="0"/>
              <a:t>diverse </a:t>
            </a:r>
            <a:r>
              <a:rPr lang="en-US" dirty="0"/>
              <a:t>students </a:t>
            </a:r>
            <a:r>
              <a:rPr lang="en-US" dirty="0">
                <a:solidFill>
                  <a:schemeClr val="bg1">
                    <a:lumMod val="65000"/>
                  </a:schemeClr>
                </a:solidFill>
              </a:rPr>
              <a:t>seeking </a:t>
            </a:r>
            <a:r>
              <a:rPr lang="en-US" i="1" dirty="0"/>
              <a:t>transfer, </a:t>
            </a:r>
            <a:r>
              <a:rPr lang="en-US" i="1" dirty="0" smtClean="0"/>
              <a:t>career 	preparation and </a:t>
            </a:r>
            <a:r>
              <a:rPr lang="en-US" i="1" dirty="0"/>
              <a:t>enhancement, and basic skills </a:t>
            </a:r>
            <a:r>
              <a:rPr lang="en-US" i="1" dirty="0" smtClean="0"/>
              <a:t>	mastery</a:t>
            </a:r>
            <a:r>
              <a:rPr lang="en-US" i="1" dirty="0"/>
              <a:t>. </a:t>
            </a:r>
            <a:r>
              <a:rPr lang="en-US" dirty="0">
                <a:solidFill>
                  <a:schemeClr val="bg1">
                    <a:lumMod val="65000"/>
                  </a:schemeClr>
                </a:solidFill>
              </a:rPr>
              <a:t>We are </a:t>
            </a:r>
            <a:r>
              <a:rPr lang="en-US" dirty="0" smtClean="0">
                <a:solidFill>
                  <a:schemeClr val="bg1">
                    <a:lumMod val="65000"/>
                  </a:schemeClr>
                </a:solidFill>
              </a:rPr>
              <a:t>committed </a:t>
            </a:r>
            <a:r>
              <a:rPr lang="en-US" dirty="0">
                <a:solidFill>
                  <a:schemeClr val="bg1">
                    <a:lumMod val="65000"/>
                  </a:schemeClr>
                </a:solidFill>
              </a:rPr>
              <a:t>to innovation, </a:t>
            </a:r>
            <a:r>
              <a:rPr lang="en-US" dirty="0" smtClean="0">
                <a:solidFill>
                  <a:schemeClr val="bg1">
                    <a:lumMod val="65000"/>
                  </a:schemeClr>
                </a:solidFill>
              </a:rPr>
              <a:t>	ongoing </a:t>
            </a:r>
            <a:r>
              <a:rPr lang="en-US" dirty="0">
                <a:solidFill>
                  <a:schemeClr val="bg1">
                    <a:lumMod val="65000"/>
                  </a:schemeClr>
                </a:solidFill>
              </a:rPr>
              <a:t>improvement, </a:t>
            </a:r>
            <a:r>
              <a:rPr lang="en-US" dirty="0" smtClean="0">
                <a:solidFill>
                  <a:schemeClr val="bg1">
                    <a:lumMod val="65000"/>
                  </a:schemeClr>
                </a:solidFill>
              </a:rPr>
              <a:t>	accessibility </a:t>
            </a:r>
            <a:r>
              <a:rPr lang="en-US" dirty="0">
                <a:solidFill>
                  <a:schemeClr val="bg1">
                    <a:lumMod val="65000"/>
                  </a:schemeClr>
                </a:solidFill>
              </a:rPr>
              <a:t>and serving </a:t>
            </a:r>
            <a:r>
              <a:rPr lang="en-US" dirty="0" smtClean="0">
                <a:solidFill>
                  <a:schemeClr val="bg1">
                    <a:lumMod val="65000"/>
                  </a:schemeClr>
                </a:solidFill>
              </a:rPr>
              <a:t>	our </a:t>
            </a:r>
            <a:r>
              <a:rPr lang="en-US" dirty="0">
                <a:solidFill>
                  <a:schemeClr val="bg1">
                    <a:lumMod val="65000"/>
                  </a:schemeClr>
                </a:solidFill>
              </a:rPr>
              <a:t>community. </a:t>
            </a:r>
          </a:p>
          <a:p>
            <a:pPr marL="0" indent="0">
              <a:buNone/>
            </a:pPr>
            <a:endParaRPr lang="en-US" dirty="0" smtClean="0">
              <a:solidFill>
                <a:schemeClr val="bg1">
                  <a:lumMod val="65000"/>
                </a:schemeClr>
              </a:solidFill>
            </a:endParaRPr>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solidFill>
                  <a:schemeClr val="bg1">
                    <a:lumMod val="65000"/>
                  </a:schemeClr>
                </a:solidFill>
                <a:latin typeface="+mj-lt"/>
              </a:rPr>
              <a:t>Current Mission Statement</a:t>
            </a:r>
            <a:endParaRPr lang="en-US" sz="4400" b="1" dirty="0">
              <a:solidFill>
                <a:schemeClr val="bg1">
                  <a:lumMod val="65000"/>
                </a:schemeClr>
              </a:solidFill>
              <a:latin typeface="+mj-lt"/>
            </a:endParaRPr>
          </a:p>
        </p:txBody>
      </p:sp>
      <p:pic>
        <p:nvPicPr>
          <p:cNvPr id="8" name="Picture 7"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428299924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5" name="Content Placeholder 4"/>
          <p:cNvSpPr>
            <a:spLocks noGrp="1"/>
          </p:cNvSpPr>
          <p:nvPr>
            <p:ph idx="1"/>
          </p:nvPr>
        </p:nvSpPr>
        <p:spPr>
          <a:xfrm>
            <a:off x="457200" y="1252604"/>
            <a:ext cx="8229600" cy="4690998"/>
          </a:xfrm>
        </p:spPr>
        <p:txBody>
          <a:bodyPr>
            <a:normAutofit fontScale="92500"/>
          </a:bodyPr>
          <a:lstStyle/>
          <a:p>
            <a:pPr marL="0" indent="0">
              <a:buNone/>
            </a:pPr>
            <a:r>
              <a:rPr lang="en-US" dirty="0"/>
              <a:t>Believing a well-educated population is essential to sustaining and enhancing a democratic society, Foothill College offers programs and services that empower</a:t>
            </a:r>
            <a:r>
              <a:rPr lang="en-US" b="1" dirty="0"/>
              <a:t> </a:t>
            </a:r>
            <a:r>
              <a:rPr lang="en-US" dirty="0"/>
              <a:t>students to achieve their goals as members of the workforce, as future students and as global citizens. We work to obtain equity in achievement of student outcomes for all California student populations, and are guided by our core values of honesty, integrity, trust, openness, transparency, forgiveness, and sustainability.</a:t>
            </a:r>
          </a:p>
          <a:p>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Proposed Mission Statement</a:t>
            </a:r>
            <a:endParaRPr lang="en-US" sz="4400" b="1" dirty="0">
              <a:latin typeface="+mj-lt"/>
            </a:endParaRPr>
          </a:p>
        </p:txBody>
      </p:sp>
      <p:pic>
        <p:nvPicPr>
          <p:cNvPr id="8" name="Picture 7"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118051998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5" name="Content Placeholder 4"/>
          <p:cNvSpPr>
            <a:spLocks noGrp="1"/>
          </p:cNvSpPr>
          <p:nvPr>
            <p:ph idx="1"/>
          </p:nvPr>
        </p:nvSpPr>
        <p:spPr>
          <a:xfrm>
            <a:off x="457200" y="1252604"/>
            <a:ext cx="8229600" cy="4690998"/>
          </a:xfrm>
        </p:spPr>
        <p:txBody>
          <a:bodyPr>
            <a:normAutofit fontScale="92500"/>
          </a:bodyPr>
          <a:lstStyle/>
          <a:p>
            <a:pPr marL="0" indent="0">
              <a:buNone/>
            </a:pPr>
            <a:r>
              <a:rPr lang="en-US" dirty="0">
                <a:solidFill>
                  <a:schemeClr val="bg1">
                    <a:lumMod val="65000"/>
                  </a:schemeClr>
                </a:solidFill>
              </a:rPr>
              <a:t>Believing a well-educated population is essential to sustaining and enhancing a </a:t>
            </a:r>
            <a:r>
              <a:rPr lang="en-US" b="1" dirty="0">
                <a:solidFill>
                  <a:schemeClr val="accent6">
                    <a:lumMod val="50000"/>
                  </a:schemeClr>
                </a:solidFill>
              </a:rPr>
              <a:t>democratic society</a:t>
            </a:r>
            <a:r>
              <a:rPr lang="en-US" dirty="0">
                <a:solidFill>
                  <a:schemeClr val="bg1">
                    <a:lumMod val="65000"/>
                  </a:schemeClr>
                </a:solidFill>
              </a:rPr>
              <a:t>, Foothill College offers programs and services that empower</a:t>
            </a:r>
            <a:r>
              <a:rPr lang="en-US" b="1" dirty="0">
                <a:solidFill>
                  <a:schemeClr val="bg1">
                    <a:lumMod val="65000"/>
                  </a:schemeClr>
                </a:solidFill>
              </a:rPr>
              <a:t> </a:t>
            </a:r>
            <a:r>
              <a:rPr lang="en-US" dirty="0">
                <a:solidFill>
                  <a:schemeClr val="bg1">
                    <a:lumMod val="65000"/>
                  </a:schemeClr>
                </a:solidFill>
              </a:rPr>
              <a:t>students to achieve their goals as members of the workforce, as future students and as global citizens. We work to obtain equity in achievement of student outcomes for all California student populations, and are guided by our core values of honesty, integrity, trust, openness, transparency, forgiveness, and sustainability.</a:t>
            </a:r>
          </a:p>
          <a:p>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Proposed Mission Statement</a:t>
            </a:r>
            <a:endParaRPr lang="en-US" sz="4400" b="1" dirty="0">
              <a:latin typeface="+mj-lt"/>
            </a:endParaRPr>
          </a:p>
        </p:txBody>
      </p:sp>
      <p:pic>
        <p:nvPicPr>
          <p:cNvPr id="8" name="Picture 7"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138247283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5" name="Content Placeholder 4"/>
          <p:cNvSpPr>
            <a:spLocks noGrp="1"/>
          </p:cNvSpPr>
          <p:nvPr>
            <p:ph idx="1"/>
          </p:nvPr>
        </p:nvSpPr>
        <p:spPr>
          <a:xfrm>
            <a:off x="457200" y="1252604"/>
            <a:ext cx="8229600" cy="4690998"/>
          </a:xfrm>
        </p:spPr>
        <p:txBody>
          <a:bodyPr>
            <a:normAutofit fontScale="92500"/>
          </a:bodyPr>
          <a:lstStyle/>
          <a:p>
            <a:pPr marL="0" indent="0">
              <a:buNone/>
            </a:pPr>
            <a:r>
              <a:rPr lang="en-US" dirty="0">
                <a:solidFill>
                  <a:schemeClr val="bg1">
                    <a:lumMod val="65000"/>
                  </a:schemeClr>
                </a:solidFill>
              </a:rPr>
              <a:t>Believing a well-educated population is essential to sustaining and enhancing a democratic society, Foothill College offers programs and services that empower</a:t>
            </a:r>
            <a:r>
              <a:rPr lang="en-US" b="1" dirty="0">
                <a:solidFill>
                  <a:schemeClr val="bg1">
                    <a:lumMod val="65000"/>
                  </a:schemeClr>
                </a:solidFill>
              </a:rPr>
              <a:t> </a:t>
            </a:r>
            <a:r>
              <a:rPr lang="en-US" b="1" dirty="0">
                <a:solidFill>
                  <a:schemeClr val="accent6">
                    <a:lumMod val="50000"/>
                  </a:schemeClr>
                </a:solidFill>
              </a:rPr>
              <a:t>students</a:t>
            </a:r>
            <a:r>
              <a:rPr lang="en-US" dirty="0">
                <a:solidFill>
                  <a:schemeClr val="bg1">
                    <a:lumMod val="65000"/>
                  </a:schemeClr>
                </a:solidFill>
              </a:rPr>
              <a:t> to achieve their goals </a:t>
            </a:r>
            <a:r>
              <a:rPr lang="en-US" b="1" dirty="0">
                <a:solidFill>
                  <a:schemeClr val="accent6">
                    <a:lumMod val="50000"/>
                  </a:schemeClr>
                </a:solidFill>
              </a:rPr>
              <a:t>as members of the workforce, as future students and as global citizens</a:t>
            </a:r>
            <a:r>
              <a:rPr lang="en-US" dirty="0">
                <a:solidFill>
                  <a:schemeClr val="bg1">
                    <a:lumMod val="65000"/>
                  </a:schemeClr>
                </a:solidFill>
              </a:rPr>
              <a:t>. We work to obtain equity in achievement of student outcomes for all California student populations, and are guided by our core values of honesty, integrity, trust, openness, transparency, forgiveness, and sustainability.</a:t>
            </a:r>
          </a:p>
          <a:p>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Proposed Mission Statement</a:t>
            </a:r>
            <a:endParaRPr lang="en-US" sz="4400" b="1" dirty="0">
              <a:latin typeface="+mj-lt"/>
            </a:endParaRPr>
          </a:p>
        </p:txBody>
      </p:sp>
      <p:pic>
        <p:nvPicPr>
          <p:cNvPr id="8" name="Picture 7"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205444153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5" name="Content Placeholder 4"/>
          <p:cNvSpPr>
            <a:spLocks noGrp="1"/>
          </p:cNvSpPr>
          <p:nvPr>
            <p:ph idx="1"/>
          </p:nvPr>
        </p:nvSpPr>
        <p:spPr>
          <a:xfrm>
            <a:off x="457200" y="1252604"/>
            <a:ext cx="8229600" cy="4690998"/>
          </a:xfrm>
        </p:spPr>
        <p:txBody>
          <a:bodyPr>
            <a:normAutofit fontScale="92500"/>
          </a:bodyPr>
          <a:lstStyle/>
          <a:p>
            <a:pPr marL="0" indent="0">
              <a:buNone/>
            </a:pPr>
            <a:r>
              <a:rPr lang="en-US" dirty="0">
                <a:solidFill>
                  <a:schemeClr val="bg1">
                    <a:lumMod val="65000"/>
                  </a:schemeClr>
                </a:solidFill>
              </a:rPr>
              <a:t>Believing a well-educated population is essential to sustaining and enhancing a democratic society, Foothill College offers programs and services that empower</a:t>
            </a:r>
            <a:r>
              <a:rPr lang="en-US" b="1" dirty="0">
                <a:solidFill>
                  <a:schemeClr val="bg1">
                    <a:lumMod val="65000"/>
                  </a:schemeClr>
                </a:solidFill>
              </a:rPr>
              <a:t> </a:t>
            </a:r>
            <a:r>
              <a:rPr lang="en-US" dirty="0">
                <a:solidFill>
                  <a:schemeClr val="bg1">
                    <a:lumMod val="65000"/>
                  </a:schemeClr>
                </a:solidFill>
              </a:rPr>
              <a:t>students to achieve their goals as members of the workforce, as future students and as global citizens. We work to obtain </a:t>
            </a:r>
            <a:r>
              <a:rPr lang="en-US" b="1" dirty="0">
                <a:solidFill>
                  <a:schemeClr val="accent6">
                    <a:lumMod val="50000"/>
                  </a:schemeClr>
                </a:solidFill>
              </a:rPr>
              <a:t>equity in achievement</a:t>
            </a:r>
            <a:r>
              <a:rPr lang="en-US" dirty="0">
                <a:solidFill>
                  <a:schemeClr val="bg1">
                    <a:lumMod val="65000"/>
                  </a:schemeClr>
                </a:solidFill>
              </a:rPr>
              <a:t> of student outcomes </a:t>
            </a:r>
            <a:r>
              <a:rPr lang="en-US" b="1" dirty="0">
                <a:solidFill>
                  <a:schemeClr val="accent6">
                    <a:lumMod val="50000"/>
                  </a:schemeClr>
                </a:solidFill>
              </a:rPr>
              <a:t>for all California student populations</a:t>
            </a:r>
            <a:r>
              <a:rPr lang="en-US" dirty="0">
                <a:solidFill>
                  <a:schemeClr val="bg1">
                    <a:lumMod val="65000"/>
                  </a:schemeClr>
                </a:solidFill>
              </a:rPr>
              <a:t>, and are guided by our core values of honesty, integrity, trust, openness, transparency, forgiveness, and sustainability.</a:t>
            </a:r>
          </a:p>
          <a:p>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Proposed Mission Statement</a:t>
            </a:r>
            <a:endParaRPr lang="en-US" sz="4400" b="1" dirty="0">
              <a:latin typeface="+mj-lt"/>
            </a:endParaRPr>
          </a:p>
        </p:txBody>
      </p:sp>
      <p:pic>
        <p:nvPicPr>
          <p:cNvPr id="8" name="Picture 7"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372412270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681</TotalTime>
  <Words>1037</Words>
  <Application>Microsoft Macintosh PowerPoint</Application>
  <PresentationFormat>On-screen Show (4:3)</PresentationFormat>
  <Paragraphs>102</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Educational Master Plan Update</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FHDACCD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Faculty</dc:creator>
  <cp:lastModifiedBy>FHDA</cp:lastModifiedBy>
  <cp:revision>62</cp:revision>
  <dcterms:created xsi:type="dcterms:W3CDTF">2012-03-27T05:18:19Z</dcterms:created>
  <dcterms:modified xsi:type="dcterms:W3CDTF">2015-11-19T23:39:39Z</dcterms:modified>
</cp:coreProperties>
</file>