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1" r:id="rId2"/>
    <p:sldId id="282" r:id="rId3"/>
    <p:sldId id="285" r:id="rId4"/>
    <p:sldId id="284" r:id="rId5"/>
    <p:sldId id="283" r:id="rId6"/>
    <p:sldId id="290" r:id="rId7"/>
    <p:sldId id="289" r:id="rId8"/>
    <p:sldId id="295" r:id="rId9"/>
    <p:sldId id="294" r:id="rId10"/>
    <p:sldId id="286" r:id="rId11"/>
    <p:sldId id="287" r:id="rId12"/>
    <p:sldId id="291" r:id="rId13"/>
    <p:sldId id="292" r:id="rId14"/>
    <p:sldId id="293" r:id="rId15"/>
    <p:sldId id="28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5" autoAdjust="0"/>
    <p:restoredTop sz="85850" autoAdjust="0"/>
  </p:normalViewPr>
  <p:slideViewPr>
    <p:cSldViewPr snapToGrid="0" snapToObjects="1">
      <p:cViewPr>
        <p:scale>
          <a:sx n="50" d="100"/>
          <a:sy n="50" d="100"/>
        </p:scale>
        <p:origin x="151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Online Respondents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0.10369436855682965"/>
                  <c:y val="1.756796951073703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Administrator, 3%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01648653233935"/>
                      <c:h val="0.126331315279469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8.2301792673373037E-2"/>
                  <c:y val="4.496953505328099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Classified Staff, 5%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251319820763844"/>
                      <c:h val="0.11176260779805777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1.3007299868766481E-2"/>
                  <c:y val="-2.028863188976377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FT Faculty, 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8543635170603675E-2"/>
                  <c:y val="-8.575787401574802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PT Faculty, </a:t>
                    </a:r>
                    <a:fld id="{B005FF76-0E93-4B48-8995-B74A14350A92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9.5613024934383201E-2"/>
                  <c:y val="-0.1540639763779527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Student,</a:t>
                    </a:r>
                    <a:r>
                      <a:rPr lang="en-US" baseline="0" dirty="0" smtClean="0"/>
                      <a:t> 81%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Administrator</c:v>
                </c:pt>
                <c:pt idx="1">
                  <c:v>Classified Staff</c:v>
                </c:pt>
                <c:pt idx="2">
                  <c:v>FT Faculty</c:v>
                </c:pt>
                <c:pt idx="3">
                  <c:v>PT Faculty</c:v>
                </c:pt>
                <c:pt idx="4">
                  <c:v>Student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0.03</c:v>
                </c:pt>
                <c:pt idx="1">
                  <c:v>0.05</c:v>
                </c:pt>
                <c:pt idx="2">
                  <c:v>7.0000000000000007E-2</c:v>
                </c:pt>
                <c:pt idx="3">
                  <c:v>0.04</c:v>
                </c:pt>
                <c:pt idx="4">
                  <c:v>0.82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16D7-BC18-471C-BD37-A58BC5F882DE}" type="datetimeFigureOut">
              <a:rPr lang="en-US" smtClean="0"/>
              <a:t>12/1/2015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3AF65-5D7A-4B92-8287-435202917E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55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3AF65-5D7A-4B92-8287-435202917ED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14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Educational Master Plan (EMP)</a:t>
            </a:r>
            <a:br>
              <a:rPr lang="en-US" dirty="0" smtClean="0">
                <a:latin typeface="Gill Sans MT" panose="020B0502020104020203" pitchFamily="34" charset="0"/>
              </a:rPr>
            </a:br>
            <a:r>
              <a:rPr lang="en-US" dirty="0" smtClean="0">
                <a:latin typeface="Gill Sans MT" panose="020B0502020104020203" pitchFamily="34" charset="0"/>
              </a:rPr>
              <a:t>Online Feedback:</a:t>
            </a:r>
            <a:br>
              <a:rPr lang="en-US" dirty="0" smtClean="0">
                <a:latin typeface="Gill Sans MT" panose="020B0502020104020203" pitchFamily="34" charset="0"/>
              </a:rPr>
            </a:br>
            <a:r>
              <a:rPr lang="en-US" dirty="0" smtClean="0">
                <a:latin typeface="Gill Sans MT" panose="020B0502020104020203" pitchFamily="34" charset="0"/>
              </a:rPr>
              <a:t>College Mission + EMP Goals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PaRC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December 3, </a:t>
            </a:r>
            <a:r>
              <a:rPr lang="en-US" dirty="0" smtClean="0">
                <a:solidFill>
                  <a:schemeClr val="tx1"/>
                </a:solidFill>
              </a:rPr>
              <a:t>2015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</a:t>
            </a:r>
            <a:r>
              <a:rPr lang="en-US" sz="1000" dirty="0" smtClean="0"/>
              <a:t>Kuo</a:t>
            </a:r>
            <a:endParaRPr lang="en-US" sz="1000" dirty="0" smtClean="0"/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Several comments </a:t>
            </a:r>
            <a:r>
              <a:rPr lang="en-US" dirty="0">
                <a:latin typeface="Gill Sans MT" panose="020B0502020104020203" pitchFamily="34" charset="0"/>
              </a:rPr>
              <a:t>discussed conciseness of current compared to proposed statement.</a:t>
            </a:r>
          </a:p>
          <a:p>
            <a:r>
              <a:rPr lang="en-US" dirty="0">
                <a:latin typeface="Gill Sans MT" panose="020B0502020104020203" pitchFamily="34" charset="0"/>
              </a:rPr>
              <a:t>Confusion remains about changes related to repeatability</a:t>
            </a:r>
            <a:r>
              <a:rPr lang="en-US" dirty="0" smtClean="0">
                <a:latin typeface="Gill Sans MT" panose="020B0502020104020203" pitchFamily="34" charset="0"/>
              </a:rPr>
              <a:t>.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Some discussed inspirational approach of proposed statement.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Proposed Mission Comments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13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Goal 1: Create a culture of equity that promotes student success, particularly for underserved students.</a:t>
            </a:r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Should a focus on “equity” be a college goal?</a:t>
            </a:r>
            <a:endParaRPr lang="en-US" dirty="0" smtClean="0">
              <a:latin typeface="Gill Sans MT" panose="020B0502020104020203" pitchFamily="34" charset="0"/>
            </a:endParaRP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Yes: 68%</a:t>
            </a:r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EMP Goals Feedback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5943602"/>
            <a:ext cx="7658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N=273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07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Goal 2: Strengthen a sense of community and commitment to the College’s mission; expand participation from all constituencies in shared governance.</a:t>
            </a:r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Should a focus on “community” be a college goal?</a:t>
            </a:r>
            <a:endParaRPr lang="en-US" dirty="0" smtClean="0">
              <a:latin typeface="Gill Sans MT" panose="020B0502020104020203" pitchFamily="34" charset="0"/>
            </a:endParaRP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Yes: 78%</a:t>
            </a:r>
          </a:p>
          <a:p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EMP Goals Feedback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5943602"/>
            <a:ext cx="7658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N=273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2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Goal 3: Recognize and support a campus culture that values ongoing improvement and stewardship of resources.</a:t>
            </a:r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Should a focus on “improvement” and “stewardship of resources” be a college goal?</a:t>
            </a:r>
            <a:endParaRPr lang="en-US" dirty="0" smtClean="0">
              <a:latin typeface="Gill Sans MT" panose="020B0502020104020203" pitchFamily="34" charset="0"/>
            </a:endParaRP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Yes: 76%</a:t>
            </a:r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EMP Goals Feedback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5943602"/>
            <a:ext cx="7658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N=271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2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95769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“Equity” as concept is vague 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“Equity” conflated </a:t>
            </a:r>
            <a:r>
              <a:rPr lang="en-US" dirty="0" smtClean="0">
                <a:latin typeface="Gill Sans MT" panose="020B0502020104020203" pitchFamily="34" charset="0"/>
              </a:rPr>
              <a:t>with other concepts (equality, opportunity, etc.), including a preference for certain student groups over others.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Comment regarding other goals focus on lack of clarity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Does “community” include local community?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</a:t>
            </a:r>
            <a:r>
              <a:rPr lang="en-US" dirty="0">
                <a:latin typeface="Gill Sans MT" panose="020B0502020104020203" pitchFamily="34" charset="0"/>
              </a:rPr>
              <a:t>S</a:t>
            </a:r>
            <a:r>
              <a:rPr lang="en-US" dirty="0" smtClean="0">
                <a:latin typeface="Gill Sans MT" panose="020B0502020104020203" pitchFamily="34" charset="0"/>
              </a:rPr>
              <a:t>tewardship of Resources” should focus on environment, not budget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Not explicit enough for specific metrics to be instituted</a:t>
            </a:r>
          </a:p>
          <a:p>
            <a:pPr lvl="1"/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Confusion reflected as several comments discussed goals </a:t>
            </a:r>
            <a:r>
              <a:rPr lang="en-US" dirty="0" smtClean="0">
                <a:latin typeface="Gill Sans MT" panose="020B0502020104020203" pitchFamily="34" charset="0"/>
              </a:rPr>
              <a:t>as part of mission statement.</a:t>
            </a:r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EMP Goals Comments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1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General support for the proposed college mission statement among employees</a:t>
            </a:r>
          </a:p>
          <a:p>
            <a:r>
              <a:rPr lang="en-US" dirty="0">
                <a:latin typeface="Gill Sans MT" panose="020B0502020104020203" pitchFamily="34" charset="0"/>
              </a:rPr>
              <a:t>A</a:t>
            </a:r>
            <a:r>
              <a:rPr lang="en-US" dirty="0" smtClean="0">
                <a:latin typeface="Gill Sans MT" panose="020B0502020104020203" pitchFamily="34" charset="0"/>
              </a:rPr>
              <a:t>dditional communication needed as one-third of respondents are unsure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All three goals received a majority of support (more than two-thirds in agreement)</a:t>
            </a:r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Consider information dissemination process to increase support from all constituents</a:t>
            </a:r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Summary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91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November 19-30, 2015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Email invite with embedded link</a:t>
            </a:r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Campus-wide feedback: 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FH employees and students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Feedback sought regarding: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College mission revise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EMP goals</a:t>
            </a:r>
          </a:p>
          <a:p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Online Form Administration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95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Respondents: 284*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Administrator: 8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Classified Staff: 14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FT Faculty: 22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PT Faculty: 10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Student: 229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Online perspective: 21% work/take classes mostly or all online [52 out of these 58 are students]</a:t>
            </a:r>
          </a:p>
          <a:p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Online Participation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6686" y="6106886"/>
            <a:ext cx="7475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*Respondents include email feedback (Classified Staff=1; FT Faculty=3)</a:t>
            </a:r>
          </a:p>
          <a:p>
            <a:r>
              <a:rPr lang="en-US" dirty="0" smtClean="0"/>
              <a:t>S15 EMP online input:125 respondents</a:t>
            </a:r>
            <a:endParaRPr lang="en-US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689705294"/>
              </p:ext>
            </p:extLst>
          </p:nvPr>
        </p:nvGraphicFramePr>
        <p:xfrm>
          <a:off x="3505200" y="1032967"/>
          <a:ext cx="5010150" cy="3440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209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Aware of EMP revise: 52% (Yes/Somewhat)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78% of employees responded Yes </a:t>
            </a:r>
          </a:p>
          <a:p>
            <a:pPr lvl="1"/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Aware of mission revise: 41% (Yes/Somewhat)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82% employees responded Yes/Somewhat</a:t>
            </a:r>
          </a:p>
          <a:p>
            <a:pPr lvl="1"/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EMP Awareness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11505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EMP revise N=276; College mission revise N=277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6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Do you support the proposed changes?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Yes: 49%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No: 12%</a:t>
            </a:r>
          </a:p>
          <a:p>
            <a:pPr lvl="1"/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Majority of employees support changes</a:t>
            </a:r>
          </a:p>
          <a:p>
            <a:pPr marL="0" indent="0">
              <a:buNone/>
            </a:pPr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  (Yes: 60%)</a:t>
            </a:r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Proposed Mission Feedback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5943602"/>
            <a:ext cx="7658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N=269; Unsure=39%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0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What elements do you like about the proposed mission statement?*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“Empowering students”: 68%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“Core values”: 51%</a:t>
            </a:r>
            <a:endParaRPr lang="en-US" dirty="0" smtClean="0">
              <a:latin typeface="Gill Sans MT" panose="020B0502020104020203" pitchFamily="34" charset="0"/>
            </a:endParaRP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“Equity”: 40%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“Democratic society”: 30%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“Student population type”: 22%</a:t>
            </a:r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All items resonated with employees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Proposed Mission Feedback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5943602"/>
            <a:ext cx="7658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Multiple options could be selected so totals do not add up to 100%. N=264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What elements do you </a:t>
            </a:r>
            <a:r>
              <a:rPr lang="en-US" u="sng" dirty="0" smtClean="0">
                <a:latin typeface="Gill Sans MT" panose="020B0502020104020203" pitchFamily="34" charset="0"/>
              </a:rPr>
              <a:t>not</a:t>
            </a:r>
            <a:r>
              <a:rPr lang="en-US" dirty="0" smtClean="0">
                <a:latin typeface="Gill Sans MT" panose="020B0502020104020203" pitchFamily="34" charset="0"/>
              </a:rPr>
              <a:t> like about the proposed mission statement?*</a:t>
            </a:r>
          </a:p>
          <a:p>
            <a:pPr lvl="1"/>
            <a:r>
              <a:rPr lang="en-US" dirty="0">
                <a:latin typeface="Gill Sans MT" panose="020B0502020104020203" pitchFamily="34" charset="0"/>
              </a:rPr>
              <a:t>“Student population type”: </a:t>
            </a:r>
            <a:r>
              <a:rPr lang="en-US" dirty="0" smtClean="0">
                <a:latin typeface="Gill Sans MT" panose="020B0502020104020203" pitchFamily="34" charset="0"/>
              </a:rPr>
              <a:t>43%</a:t>
            </a:r>
            <a:endParaRPr lang="en-US" dirty="0">
              <a:latin typeface="Gill Sans MT" panose="020B0502020104020203" pitchFamily="34" charset="0"/>
            </a:endParaRP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</a:t>
            </a:r>
            <a:r>
              <a:rPr lang="en-US" dirty="0">
                <a:latin typeface="Gill Sans MT" panose="020B0502020104020203" pitchFamily="34" charset="0"/>
              </a:rPr>
              <a:t>Democratic society”: </a:t>
            </a:r>
            <a:r>
              <a:rPr lang="en-US" dirty="0" smtClean="0">
                <a:latin typeface="Gill Sans MT" panose="020B0502020104020203" pitchFamily="34" charset="0"/>
              </a:rPr>
              <a:t>37%</a:t>
            </a:r>
          </a:p>
          <a:p>
            <a:pPr lvl="1"/>
            <a:r>
              <a:rPr lang="en-US" dirty="0">
                <a:latin typeface="Gill Sans MT" panose="020B0502020104020203" pitchFamily="34" charset="0"/>
              </a:rPr>
              <a:t>“Equity”: </a:t>
            </a:r>
            <a:r>
              <a:rPr lang="en-US" dirty="0" smtClean="0">
                <a:latin typeface="Gill Sans MT" panose="020B0502020104020203" pitchFamily="34" charset="0"/>
              </a:rPr>
              <a:t>23%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</a:t>
            </a:r>
            <a:r>
              <a:rPr lang="en-US" dirty="0">
                <a:latin typeface="Gill Sans MT" panose="020B0502020104020203" pitchFamily="34" charset="0"/>
              </a:rPr>
              <a:t>Core values”: </a:t>
            </a:r>
            <a:r>
              <a:rPr lang="en-US" dirty="0" smtClean="0">
                <a:latin typeface="Gill Sans MT" panose="020B0502020104020203" pitchFamily="34" charset="0"/>
              </a:rPr>
              <a:t>23%</a:t>
            </a:r>
            <a:endParaRPr lang="en-US" dirty="0">
              <a:latin typeface="Gill Sans MT" panose="020B0502020104020203" pitchFamily="34" charset="0"/>
            </a:endParaRP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“Empowering students”: 14%</a:t>
            </a:r>
          </a:p>
          <a:p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Proposed Mission Feedback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5943602"/>
            <a:ext cx="7734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Multiple options could be selected so totals do not add up to 100%. N=190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6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All “disliked” elements received less than half of the total responses.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“Student population type” may be unclear.</a:t>
            </a:r>
          </a:p>
          <a:p>
            <a:r>
              <a:rPr lang="en-US" dirty="0">
                <a:latin typeface="Gill Sans MT" panose="020B0502020104020203" pitchFamily="34" charset="0"/>
              </a:rPr>
              <a:t>“Democratic society” received approximately similar </a:t>
            </a:r>
            <a:r>
              <a:rPr lang="en-US" dirty="0" smtClean="0">
                <a:latin typeface="Gill Sans MT" panose="020B0502020104020203" pitchFamily="34" charset="0"/>
              </a:rPr>
              <a:t>response for </a:t>
            </a:r>
            <a:r>
              <a:rPr lang="en-US" dirty="0">
                <a:latin typeface="Gill Sans MT" panose="020B0502020104020203" pitchFamily="34" charset="0"/>
              </a:rPr>
              <a:t>like and dislike (~1/3 of responses)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Concern regarding language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“We </a:t>
            </a:r>
            <a:r>
              <a:rPr lang="en-US" dirty="0">
                <a:latin typeface="Gill Sans MT" panose="020B0502020104020203" pitchFamily="34" charset="0"/>
              </a:rPr>
              <a:t>don’t live in live in a democratic society.  We’re in a republic</a:t>
            </a:r>
            <a:r>
              <a:rPr lang="en-US" dirty="0" smtClean="0">
                <a:latin typeface="Gill Sans MT" panose="020B0502020104020203" pitchFamily="34" charset="0"/>
              </a:rPr>
              <a:t>.”</a:t>
            </a:r>
          </a:p>
          <a:p>
            <a:pPr marL="457200" lvl="1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Proposed Mission Feedback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38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Top Concerns:</a:t>
            </a:r>
          </a:p>
          <a:p>
            <a:pPr lvl="1"/>
            <a:r>
              <a:rPr lang="en-US" dirty="0">
                <a:latin typeface="Gill Sans MT" panose="020B0502020104020203" pitchFamily="34" charset="0"/>
              </a:rPr>
              <a:t>Shorten statement (“so all stakeholders can remember it”)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Drop the word “Believing” (“grammatically awkward”)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Remove core values (“mission and values are two separate ideas”)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Confusion about “California students” (</a:t>
            </a:r>
            <a:r>
              <a:rPr lang="en-US" dirty="0" smtClean="0">
                <a:latin typeface="Gill Sans MT" panose="020B0502020104020203" pitchFamily="34" charset="0"/>
              </a:rPr>
              <a:t>“international students may view that statement as excluding them”)</a:t>
            </a:r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 smtClean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Proposed Mission Comments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56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731</Words>
  <Application>Microsoft Office PowerPoint</Application>
  <PresentationFormat>On-screen Show (4:3)</PresentationFormat>
  <Paragraphs>121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Gill Sans MT</vt:lpstr>
      <vt:lpstr>Office Theme</vt:lpstr>
      <vt:lpstr>Educational Master Plan (EMP) Online Feedback: College Mission + EMP Goals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95</cp:revision>
  <dcterms:created xsi:type="dcterms:W3CDTF">2012-03-27T05:18:19Z</dcterms:created>
  <dcterms:modified xsi:type="dcterms:W3CDTF">2015-12-01T12:08:46Z</dcterms:modified>
</cp:coreProperties>
</file>