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1" r:id="rId2"/>
    <p:sldId id="281" r:id="rId3"/>
    <p:sldId id="270" r:id="rId4"/>
    <p:sldId id="282" r:id="rId5"/>
    <p:sldId id="293" r:id="rId6"/>
    <p:sldId id="285" r:id="rId7"/>
    <p:sldId id="294" r:id="rId8"/>
    <p:sldId id="295" r:id="rId9"/>
    <p:sldId id="296" r:id="rId10"/>
    <p:sldId id="298" r:id="rId11"/>
    <p:sldId id="297" r:id="rId12"/>
    <p:sldId id="283" r:id="rId13"/>
    <p:sldId id="284" r:id="rId14"/>
    <p:sldId id="289" r:id="rId15"/>
    <p:sldId id="287" r:id="rId16"/>
    <p:sldId id="290" r:id="rId17"/>
    <p:sldId id="288" r:id="rId18"/>
    <p:sldId id="292" r:id="rId19"/>
    <p:sldId id="286" r:id="rId20"/>
    <p:sldId id="269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13" d="100"/>
          <a:sy n="113" d="100"/>
        </p:scale>
        <p:origin x="-180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11/19/15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4354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11/19/15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811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11/19/15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3885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11/19/15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5901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11/19/15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9838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11/19/15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9497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11/19/15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4970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11/19/15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4912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11/19/15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1119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11/19/15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2645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11/19/15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0894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C1F07C-58E1-D142-8A1C-2C3AF39054C2}" type="datetimeFigureOut">
              <a:rPr lang="en-US" smtClean="0"/>
              <a:pPr/>
              <a:t>11/19/15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6804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foothill.edu/president/parc/esmp.php" TargetMode="External"/><Relationship Id="rId3" Type="http://schemas.openxmlformats.org/officeDocument/2006/relationships/image" Target="../media/image1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oothill.edu/president/parc/minutes/parc2015-16/11.04.15/PaRCAgenda_11.04.15.pdf" TargetMode="External"/><Relationship Id="rId4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foothill.edu/president/parc/minutes/parc2015-16/10.21.15/PaRCAgenda_10.21.15.pdf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Educational Master Plan Update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772400" cy="1752600"/>
          </a:xfrm>
        </p:spPr>
        <p:txBody>
          <a:bodyPr/>
          <a:lstStyle/>
          <a:p>
            <a:r>
              <a:rPr lang="en-US" dirty="0" smtClean="0"/>
              <a:t>Open Forum</a:t>
            </a:r>
          </a:p>
          <a:p>
            <a:r>
              <a:rPr lang="en-US" dirty="0" smtClean="0"/>
              <a:t>November 11, 2015</a:t>
            </a:r>
            <a:endParaRPr lang="en-US" dirty="0"/>
          </a:p>
        </p:txBody>
      </p:sp>
      <p:pic>
        <p:nvPicPr>
          <p:cNvPr id="4" name="Content Placeholder 3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24000" y="685800"/>
            <a:ext cx="6089904" cy="47091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001000" y="5953991"/>
            <a:ext cx="8208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E. Kuo</a:t>
            </a:r>
          </a:p>
          <a:p>
            <a:r>
              <a:rPr lang="en-US" sz="1000" dirty="0" smtClean="0"/>
              <a:t>FH IR&amp;P</a:t>
            </a:r>
            <a:endParaRPr lang="en-US" sz="10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Believing a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well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-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educated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population is essential to sustaining and enhancing a democratic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society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, Foothill College offers a variety of programs and services that allow students to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achieve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their goals as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members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of the workforce, future students, and global citizens. We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work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as a community to obtain equity in achievement of student outcomes for all California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student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populations. In creating the learning experiences that fulfill our mission, we are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guided by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our 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core values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of honesty, integrity, trust, openness, transparency, forgiveness,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and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sustainability.</a:t>
            </a:r>
          </a:p>
          <a:p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chemeClr val="bg1">
                    <a:lumMod val="65000"/>
                  </a:schemeClr>
                </a:solidFill>
                <a:latin typeface="+mj-lt"/>
              </a:rPr>
              <a:t>Proposed Mission Statement</a:t>
            </a:r>
            <a:endParaRPr lang="en-US" sz="4400" b="1" dirty="0">
              <a:solidFill>
                <a:schemeClr val="bg1">
                  <a:lumMod val="65000"/>
                </a:schemeClr>
              </a:solidFill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51543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Believing a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well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-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educated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population is essential to sustaining and enhancing a 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democratic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society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, Foothill College offers a variety of programs and services that allow 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students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to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achieve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their goals 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as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members 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of the workforce, future students, and global citizens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. We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work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as a community to obtain 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equity in achievement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of student outcomes 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for all California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student 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populations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. In creating the learning experiences that fulfill our mission, we are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guided by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our 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core values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of honesty, integrity, trust, openness, transparency, forgiveness,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and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sustainability.</a:t>
            </a:r>
          </a:p>
          <a:p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chemeClr val="bg1">
                    <a:lumMod val="65000"/>
                  </a:schemeClr>
                </a:solidFill>
                <a:latin typeface="+mj-lt"/>
              </a:rPr>
              <a:t>Proposed Mission Statement</a:t>
            </a:r>
            <a:endParaRPr lang="en-US" sz="4400" b="1" dirty="0">
              <a:solidFill>
                <a:schemeClr val="bg1">
                  <a:lumMod val="65000"/>
                </a:schemeClr>
              </a:solidFill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57227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/>
              <a:t>These goals are approached in a way that exemplifies Foothill College’s culture of innovation and problem solving, with emphasis on eliminating disproportionate impact among </a:t>
            </a:r>
            <a:r>
              <a:rPr lang="en-US" sz="4400" dirty="0" smtClean="0"/>
              <a:t>student groups:</a:t>
            </a:r>
            <a:endParaRPr lang="en-US" sz="4400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EMP Goals: Our Perspective 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3432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/>
          <a:lstStyle/>
          <a:p>
            <a:pPr marL="0" indent="0" algn="ctr">
              <a:buNone/>
            </a:pPr>
            <a:r>
              <a:rPr lang="en-US" sz="4400" dirty="0" smtClean="0"/>
              <a:t>Create </a:t>
            </a:r>
            <a:r>
              <a:rPr lang="en-US" sz="4400" dirty="0"/>
              <a:t>a culture of </a:t>
            </a:r>
            <a:r>
              <a:rPr lang="en-US" sz="4400" u="sng" dirty="0"/>
              <a:t>equity</a:t>
            </a:r>
            <a:r>
              <a:rPr lang="en-US" sz="4400" dirty="0"/>
              <a:t> </a:t>
            </a:r>
            <a:endParaRPr lang="en-US" sz="4400" dirty="0" smtClean="0"/>
          </a:p>
          <a:p>
            <a:pPr marL="0" indent="0" algn="ctr">
              <a:buNone/>
            </a:pPr>
            <a:r>
              <a:rPr lang="en-US" sz="4400" dirty="0" smtClean="0"/>
              <a:t>that </a:t>
            </a:r>
            <a:r>
              <a:rPr lang="en-US" sz="4400" dirty="0"/>
              <a:t>promotes student success, particularly for </a:t>
            </a:r>
            <a:endParaRPr lang="en-US" sz="4400" dirty="0" smtClean="0"/>
          </a:p>
          <a:p>
            <a:pPr marL="0" indent="0" algn="ctr">
              <a:buNone/>
            </a:pPr>
            <a:r>
              <a:rPr lang="en-US" sz="4400" dirty="0" smtClean="0"/>
              <a:t>underserved </a:t>
            </a:r>
            <a:r>
              <a:rPr lang="en-US" sz="4400" dirty="0"/>
              <a:t>students.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Goal 1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23437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en-US" dirty="0"/>
              <a:t>Implement activities to improve achievement of student outcomes among those population groups experiencing disproportionate impact.</a:t>
            </a:r>
          </a:p>
          <a:p>
            <a:pPr lvl="0"/>
            <a:r>
              <a:rPr lang="en-US" dirty="0"/>
              <a:t>Reduce barriers and facilitate students’ ease of access across the District and region.</a:t>
            </a:r>
          </a:p>
          <a:p>
            <a:pPr lvl="0"/>
            <a:r>
              <a:rPr lang="en-US" dirty="0"/>
              <a:t>Enhance support for online quality and growth for instruction and student services.</a:t>
            </a:r>
          </a:p>
          <a:p>
            <a:pPr lvl="0"/>
            <a:r>
              <a:rPr lang="en-US" dirty="0"/>
              <a:t>Collaborate with K-12, adult education and four-year institutions in ways that serve students and society.</a:t>
            </a:r>
          </a:p>
          <a:p>
            <a:pPr lvl="0"/>
            <a:r>
              <a:rPr lang="en-US" dirty="0"/>
              <a:t>Partner with business and industry to prepare students for the workforce.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Goal 1 Objectives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07682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/>
          <a:lstStyle/>
          <a:p>
            <a:pPr marL="0" indent="0" algn="ctr">
              <a:buNone/>
            </a:pPr>
            <a:r>
              <a:rPr lang="en-US" sz="4400" dirty="0" smtClean="0"/>
              <a:t>Strengthen </a:t>
            </a:r>
            <a:r>
              <a:rPr lang="en-US" sz="4400" dirty="0"/>
              <a:t>a sense of </a:t>
            </a:r>
            <a:r>
              <a:rPr lang="en-US" sz="4400" u="sng" dirty="0"/>
              <a:t>community</a:t>
            </a:r>
            <a:r>
              <a:rPr lang="en-US" sz="4400" dirty="0"/>
              <a:t> and commitment to the College’s mission; expand participation </a:t>
            </a:r>
            <a:endParaRPr lang="en-US" sz="4400" dirty="0" smtClean="0"/>
          </a:p>
          <a:p>
            <a:pPr marL="0" indent="0" algn="ctr">
              <a:buNone/>
            </a:pPr>
            <a:r>
              <a:rPr lang="en-US" sz="4400" dirty="0" smtClean="0"/>
              <a:t>from </a:t>
            </a:r>
            <a:r>
              <a:rPr lang="en-US" sz="4400" dirty="0"/>
              <a:t>all constituents in </a:t>
            </a:r>
            <a:endParaRPr lang="en-US" sz="4400" dirty="0" smtClean="0"/>
          </a:p>
          <a:p>
            <a:pPr marL="0" indent="0" algn="ctr">
              <a:buNone/>
            </a:pPr>
            <a:r>
              <a:rPr lang="en-US" sz="4400" dirty="0" smtClean="0"/>
              <a:t>shared governance.</a:t>
            </a:r>
            <a:endParaRPr lang="en-US" sz="44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Goal 2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9762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>
            <a:noAutofit/>
          </a:bodyPr>
          <a:lstStyle/>
          <a:p>
            <a:pPr lvl="0"/>
            <a:r>
              <a:rPr lang="en-US" sz="2400" dirty="0"/>
              <a:t>Encourage student participation in leadership and activities outside the classroom (including service/work-based learning) that engages students with the College and the community.</a:t>
            </a:r>
          </a:p>
          <a:p>
            <a:pPr lvl="0"/>
            <a:r>
              <a:rPr lang="en-US" sz="2400" dirty="0"/>
              <a:t>Provide better onboarding, support and professional development for all college employees.</a:t>
            </a:r>
          </a:p>
          <a:p>
            <a:pPr lvl="0"/>
            <a:r>
              <a:rPr lang="en-US" sz="2400" dirty="0"/>
              <a:t>Encourage employee participation in leadership and activities that engages them with the College and the community.</a:t>
            </a:r>
          </a:p>
          <a:p>
            <a:pPr lvl="0"/>
            <a:r>
              <a:rPr lang="en-US" sz="2400" dirty="0"/>
              <a:t>Promote consistent and clear communication in order to create a more informed, cohesive and engaged community.</a:t>
            </a:r>
          </a:p>
          <a:p>
            <a:pPr lvl="0"/>
            <a:r>
              <a:rPr lang="en-US" sz="2400" dirty="0"/>
              <a:t>Increase lifelong learning opportunities for our community.</a:t>
            </a:r>
          </a:p>
          <a:p>
            <a:pPr lvl="0"/>
            <a:r>
              <a:rPr lang="en-US" sz="2400" dirty="0"/>
              <a:t>Promote decision-making that respects the diverse needs of the entire college community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Goal 2 Objectives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99053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/>
          <a:lstStyle/>
          <a:p>
            <a:pPr marL="0" indent="0" algn="ctr">
              <a:buNone/>
            </a:pPr>
            <a:r>
              <a:rPr lang="en-US" sz="4400" dirty="0" smtClean="0"/>
              <a:t>Recognize and support a </a:t>
            </a:r>
          </a:p>
          <a:p>
            <a:pPr marL="0" indent="0" algn="ctr">
              <a:buNone/>
            </a:pPr>
            <a:r>
              <a:rPr lang="en-US" sz="4400" dirty="0" smtClean="0"/>
              <a:t>campus culture that values </a:t>
            </a:r>
          </a:p>
          <a:p>
            <a:pPr marL="0" indent="0" algn="ctr">
              <a:buNone/>
            </a:pPr>
            <a:r>
              <a:rPr lang="en-US" sz="4400" u="sng" dirty="0" smtClean="0"/>
              <a:t>ongoing improvement</a:t>
            </a:r>
            <a:r>
              <a:rPr lang="en-US" sz="4400" dirty="0" smtClean="0"/>
              <a:t> and </a:t>
            </a:r>
          </a:p>
          <a:p>
            <a:pPr marL="0" indent="0" algn="ctr">
              <a:buNone/>
            </a:pPr>
            <a:r>
              <a:rPr lang="en-US" sz="4400" u="sng" dirty="0" smtClean="0"/>
              <a:t>stewardship of resources</a:t>
            </a:r>
            <a:r>
              <a:rPr lang="en-US" sz="4400" dirty="0" smtClean="0"/>
              <a:t>.</a:t>
            </a:r>
            <a:endParaRPr lang="en-US" sz="44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Goal 3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55164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Increase advocacy at the state level, increase grants and private donations to secure stable and sustainable funding, and manage college resources strategically.</a:t>
            </a:r>
          </a:p>
          <a:p>
            <a:pPr lvl="0"/>
            <a:r>
              <a:rPr lang="en-US" dirty="0"/>
              <a:t>Expand college practices and initiatives to support environmental stewardship.</a:t>
            </a:r>
          </a:p>
          <a:p>
            <a:pPr lvl="0"/>
            <a:r>
              <a:rPr lang="en-US" dirty="0"/>
              <a:t>Employ data-driven decision-making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Goal 3 Objectives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71440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/>
          <a:lstStyle/>
          <a:p>
            <a:r>
              <a:rPr lang="en-US" dirty="0" smtClean="0"/>
              <a:t>Campus feedback</a:t>
            </a:r>
          </a:p>
          <a:p>
            <a:r>
              <a:rPr lang="en-US" dirty="0" smtClean="0"/>
              <a:t>Educational Master plan draft</a:t>
            </a:r>
          </a:p>
          <a:p>
            <a:r>
              <a:rPr lang="en-US" dirty="0" smtClean="0"/>
              <a:t>Review, revise, and (more) feedback</a:t>
            </a:r>
          </a:p>
          <a:p>
            <a:endParaRPr lang="en-US" dirty="0"/>
          </a:p>
          <a:p>
            <a:r>
              <a:rPr lang="en-US" dirty="0" smtClean="0"/>
              <a:t>Timeline?</a:t>
            </a:r>
          </a:p>
          <a:p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Next Steps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58994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>
            <a:normAutofit/>
          </a:bodyPr>
          <a:lstStyle/>
          <a:p>
            <a:r>
              <a:rPr lang="en-US" dirty="0" smtClean="0"/>
              <a:t>Goal: Update educational master plan</a:t>
            </a:r>
          </a:p>
          <a:p>
            <a:r>
              <a:rPr lang="en-US" dirty="0" smtClean="0"/>
              <a:t>Process included:</a:t>
            </a:r>
          </a:p>
          <a:p>
            <a:pPr lvl="1"/>
            <a:r>
              <a:rPr lang="en-US" dirty="0" smtClean="0"/>
              <a:t>Gathering and reviewing data (Phase I)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dirty="0" smtClean="0"/>
              <a:t>Collecting campus/community perspectives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dirty="0" smtClean="0"/>
              <a:t>Discussing student outcomes data</a:t>
            </a:r>
          </a:p>
          <a:p>
            <a:pPr lvl="1"/>
            <a:r>
              <a:rPr lang="en-US" dirty="0" smtClean="0"/>
              <a:t>Identifying goals and objectives (Phase II)</a:t>
            </a:r>
          </a:p>
          <a:p>
            <a:pPr marL="0" indent="0" algn="ctr">
              <a:buNone/>
            </a:pPr>
            <a:endParaRPr lang="en-US" sz="1600" dirty="0" smtClean="0">
              <a:hlinkClick r:id="rId2"/>
            </a:endParaRPr>
          </a:p>
          <a:p>
            <a:pPr marL="0" indent="0" algn="ctr">
              <a:buNone/>
            </a:pPr>
            <a:r>
              <a:rPr lang="en-US" sz="1600" dirty="0" smtClean="0">
                <a:hlinkClick r:id="rId2"/>
              </a:rPr>
              <a:t>http</a:t>
            </a:r>
            <a:r>
              <a:rPr lang="en-US" sz="1600" dirty="0">
                <a:hlinkClick r:id="rId2"/>
              </a:rPr>
              <a:t>://</a:t>
            </a:r>
            <a:r>
              <a:rPr lang="en-US" sz="1600" dirty="0" smtClean="0">
                <a:hlinkClick r:id="rId2"/>
              </a:rPr>
              <a:t>www.foothill.edu/president/parc/esmp.php</a:t>
            </a:r>
            <a:endParaRPr lang="en-US" sz="1600" dirty="0" smtClean="0"/>
          </a:p>
          <a:p>
            <a:pPr marL="0" indent="0">
              <a:buNone/>
            </a:pPr>
            <a:endParaRPr lang="en-US" sz="1600" dirty="0" smtClean="0"/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Overview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09822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Questions?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65546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>
            <a:normAutofit/>
          </a:bodyPr>
          <a:lstStyle/>
          <a:p>
            <a:r>
              <a:rPr lang="en-US" dirty="0" smtClean="0"/>
              <a:t>Review and finalize goals and objectives</a:t>
            </a:r>
          </a:p>
          <a:p>
            <a:r>
              <a:rPr lang="en-US" dirty="0" smtClean="0"/>
              <a:t>Revise college mission statement (out-of-cycle)</a:t>
            </a:r>
          </a:p>
          <a:p>
            <a:endParaRPr lang="en-US" dirty="0" smtClean="0"/>
          </a:p>
          <a:p>
            <a:r>
              <a:rPr lang="en-US" dirty="0" smtClean="0"/>
              <a:t>Both proposals reviewed and approved at PaRC</a:t>
            </a:r>
          </a:p>
          <a:p>
            <a:pPr marL="0" indent="0" algn="ctr">
              <a:buNone/>
            </a:pPr>
            <a:r>
              <a:rPr lang="en-US" sz="1500" dirty="0">
                <a:hlinkClick r:id="rId2"/>
              </a:rPr>
              <a:t>http://</a:t>
            </a:r>
            <a:r>
              <a:rPr lang="en-US" sz="1500" dirty="0" smtClean="0">
                <a:hlinkClick r:id="rId2"/>
              </a:rPr>
              <a:t>www.foothill.edu/president/parc/minutes/parc2015-16/10.21.15/PaRCAgenda_10.21.15.pdf</a:t>
            </a:r>
            <a:endParaRPr lang="en-US" sz="1500" dirty="0" smtClean="0"/>
          </a:p>
          <a:p>
            <a:pPr marL="0" indent="0" algn="ctr">
              <a:buNone/>
            </a:pPr>
            <a:r>
              <a:rPr lang="en-US" sz="1500" dirty="0">
                <a:hlinkClick r:id="rId3"/>
              </a:rPr>
              <a:t>http://</a:t>
            </a:r>
            <a:r>
              <a:rPr lang="en-US" sz="1500" dirty="0" smtClean="0">
                <a:hlinkClick r:id="rId3"/>
              </a:rPr>
              <a:t>www.foothill.edu/president/parc/minutes/parc2015-16/11.04.15/PaRCAgenda_11.04.15.pdf</a:t>
            </a:r>
            <a:endParaRPr lang="en-US" sz="1500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Where are we now?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18506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Process: Committee formed to draft initial revision</a:t>
            </a:r>
          </a:p>
          <a:p>
            <a:r>
              <a:rPr lang="en-US" dirty="0" smtClean="0"/>
              <a:t>Purpose: Alignment with EMP goals </a:t>
            </a:r>
          </a:p>
          <a:p>
            <a:r>
              <a:rPr lang="en-US" dirty="0" smtClean="0"/>
              <a:t>Current statement:</a:t>
            </a:r>
          </a:p>
          <a:p>
            <a:pPr marL="0" indent="0">
              <a:buNone/>
            </a:pPr>
            <a:r>
              <a:rPr lang="en-US" dirty="0" smtClean="0"/>
              <a:t>	Foothill </a:t>
            </a:r>
            <a:r>
              <a:rPr lang="en-US" dirty="0"/>
              <a:t>College offers educational excellence to </a:t>
            </a:r>
            <a:r>
              <a:rPr lang="en-US" dirty="0" smtClean="0"/>
              <a:t>	diverse </a:t>
            </a:r>
            <a:r>
              <a:rPr lang="en-US" dirty="0"/>
              <a:t>students seeking transfer, </a:t>
            </a:r>
            <a:r>
              <a:rPr lang="en-US" dirty="0" smtClean="0"/>
              <a:t>career 	preparation and </a:t>
            </a:r>
            <a:r>
              <a:rPr lang="en-US" dirty="0"/>
              <a:t>enhancement, and basic skills </a:t>
            </a:r>
            <a:r>
              <a:rPr lang="en-US" dirty="0" smtClean="0"/>
              <a:t>	mastery</a:t>
            </a:r>
            <a:r>
              <a:rPr lang="en-US" dirty="0"/>
              <a:t>. We are </a:t>
            </a:r>
            <a:r>
              <a:rPr lang="en-US" dirty="0" smtClean="0"/>
              <a:t>committed </a:t>
            </a:r>
            <a:r>
              <a:rPr lang="en-US" dirty="0"/>
              <a:t>to innovation, </a:t>
            </a:r>
            <a:r>
              <a:rPr lang="en-US" dirty="0" smtClean="0"/>
              <a:t>	ongoing </a:t>
            </a:r>
            <a:r>
              <a:rPr lang="en-US" dirty="0"/>
              <a:t>improvement, </a:t>
            </a:r>
            <a:r>
              <a:rPr lang="en-US" dirty="0" smtClean="0"/>
              <a:t>	accessibility </a:t>
            </a:r>
            <a:r>
              <a:rPr lang="en-US" dirty="0"/>
              <a:t>and serving </a:t>
            </a:r>
            <a:r>
              <a:rPr lang="en-US" dirty="0" smtClean="0"/>
              <a:t>	our </a:t>
            </a:r>
            <a:r>
              <a:rPr lang="en-US" dirty="0"/>
              <a:t>community. 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Proposed Mission Statement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14511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Process: Committee formed to draft initial revision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Purpose: Alignment with EMP goals 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Current statement: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	Foothill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College offers educational excellence to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	</a:t>
            </a:r>
            <a:r>
              <a:rPr lang="en-US" dirty="0" smtClean="0"/>
              <a:t>diverse </a:t>
            </a:r>
            <a:r>
              <a:rPr lang="en-US" dirty="0"/>
              <a:t>students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seeking </a:t>
            </a:r>
            <a:r>
              <a:rPr lang="en-US" i="1" dirty="0"/>
              <a:t>transfer, </a:t>
            </a:r>
            <a:r>
              <a:rPr lang="en-US" i="1" dirty="0" smtClean="0"/>
              <a:t>career 	preparation and </a:t>
            </a:r>
            <a:r>
              <a:rPr lang="en-US" i="1" dirty="0"/>
              <a:t>enhancement, and basic skills </a:t>
            </a:r>
            <a:r>
              <a:rPr lang="en-US" i="1" dirty="0" smtClean="0"/>
              <a:t>	mastery</a:t>
            </a:r>
            <a:r>
              <a:rPr lang="en-US" i="1" dirty="0"/>
              <a:t>.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We are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committed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to innovation,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	ongoing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improvement,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	accessibility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and serving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	our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community. </a:t>
            </a:r>
          </a:p>
          <a:p>
            <a:pPr marL="0" indent="0">
              <a:buNone/>
            </a:pPr>
            <a:endParaRPr lang="en-US" dirty="0" smtClean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chemeClr val="bg1">
                    <a:lumMod val="65000"/>
                  </a:schemeClr>
                </a:solidFill>
                <a:latin typeface="+mj-lt"/>
              </a:rPr>
              <a:t>Proposed Mission Statement</a:t>
            </a:r>
            <a:endParaRPr lang="en-US" sz="4400" b="1" dirty="0">
              <a:solidFill>
                <a:schemeClr val="bg1">
                  <a:lumMod val="65000"/>
                </a:schemeClr>
              </a:solidFill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29992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Believing a </a:t>
            </a:r>
            <a:r>
              <a:rPr lang="en-US" dirty="0" smtClean="0"/>
              <a:t>well</a:t>
            </a:r>
            <a:r>
              <a:rPr lang="en-US" dirty="0"/>
              <a:t>-</a:t>
            </a:r>
            <a:r>
              <a:rPr lang="en-US" dirty="0" smtClean="0"/>
              <a:t>educated </a:t>
            </a:r>
            <a:r>
              <a:rPr lang="en-US" dirty="0"/>
              <a:t>population is essential to sustaining and enhancing a democratic </a:t>
            </a:r>
            <a:r>
              <a:rPr lang="en-US" dirty="0" smtClean="0"/>
              <a:t>society</a:t>
            </a:r>
            <a:r>
              <a:rPr lang="en-US" dirty="0"/>
              <a:t>, Foothill College offers a variety of programs and services that allow students to </a:t>
            </a:r>
            <a:r>
              <a:rPr lang="en-US" dirty="0" smtClean="0"/>
              <a:t>achieve </a:t>
            </a:r>
            <a:r>
              <a:rPr lang="en-US" dirty="0"/>
              <a:t>their goals as </a:t>
            </a:r>
            <a:r>
              <a:rPr lang="en-US" dirty="0" smtClean="0"/>
              <a:t>members </a:t>
            </a:r>
            <a:r>
              <a:rPr lang="en-US" dirty="0"/>
              <a:t>of the workforce, future students, and global citizens. We </a:t>
            </a:r>
            <a:r>
              <a:rPr lang="en-US" dirty="0" smtClean="0"/>
              <a:t>work </a:t>
            </a:r>
            <a:r>
              <a:rPr lang="en-US" dirty="0"/>
              <a:t>as a community to obtain equity in achievement of student outcomes for all California </a:t>
            </a:r>
            <a:r>
              <a:rPr lang="en-US" dirty="0" smtClean="0"/>
              <a:t>student </a:t>
            </a:r>
            <a:r>
              <a:rPr lang="en-US" dirty="0"/>
              <a:t>populations. In creating the learning experiences that fulfill our mission, we are </a:t>
            </a:r>
            <a:r>
              <a:rPr lang="en-US" dirty="0" smtClean="0"/>
              <a:t>guided by </a:t>
            </a:r>
            <a:r>
              <a:rPr lang="en-US" dirty="0"/>
              <a:t>our core values of honesty, integrity, trust, openness, transparency, forgiveness, </a:t>
            </a:r>
            <a:r>
              <a:rPr lang="en-US" dirty="0" smtClean="0"/>
              <a:t>and </a:t>
            </a:r>
            <a:r>
              <a:rPr lang="en-US" dirty="0"/>
              <a:t>sustainability.</a:t>
            </a: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Proposed Mission Statement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05199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Believing a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well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-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educated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population is essential to sustaining and enhancing a 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democratic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society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, Foothill College offers a variety of programs and services that allow students to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achieve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their goals as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members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of the workforce, future students, and global citizens. We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work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as a community to obtain equity in achievement of student outcomes for all California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student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populations. In creating the learning experiences that fulfill our mission, we are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guided by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our core values of honesty, integrity, trust, openness, transparency, forgiveness,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and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sustainability.</a:t>
            </a:r>
          </a:p>
          <a:p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chemeClr val="bg1">
                    <a:lumMod val="65000"/>
                  </a:schemeClr>
                </a:solidFill>
                <a:latin typeface="+mj-lt"/>
              </a:rPr>
              <a:t>Proposed Mission Statement</a:t>
            </a:r>
            <a:endParaRPr lang="en-US" sz="4400" b="1" dirty="0">
              <a:solidFill>
                <a:schemeClr val="bg1">
                  <a:lumMod val="65000"/>
                </a:schemeClr>
              </a:solidFill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51199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Believing a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well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-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educated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population is essential to sustaining and enhancing a democratic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society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, Foothill College offers a variety of programs and services that allow 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students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to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achieve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their goals</a:t>
            </a:r>
            <a:r>
              <a:rPr lang="en-US" dirty="0"/>
              <a:t> 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as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members 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of the workforce, future students, and global citizens.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We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work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as a community to obtain equity in achievement of student outcomes for all California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student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populations. In creating the learning experiences that fulfill our mission, we are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guided by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our core values of honesty, integrity, trust, openness, transparency, forgiveness,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and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sustainability.</a:t>
            </a:r>
          </a:p>
          <a:p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chemeClr val="bg1">
                    <a:lumMod val="65000"/>
                  </a:schemeClr>
                </a:solidFill>
                <a:latin typeface="+mj-lt"/>
              </a:rPr>
              <a:t>Proposed Mission Statement</a:t>
            </a:r>
            <a:endParaRPr lang="en-US" sz="4400" b="1" dirty="0">
              <a:solidFill>
                <a:schemeClr val="bg1">
                  <a:lumMod val="65000"/>
                </a:schemeClr>
              </a:solidFill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10614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Believing a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well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-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educated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population is essential to sustaining and enhancing a democratic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society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, Foothill College offers a variety of programs and services that allow students to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achieve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their goals as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members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of the workforce, future students, and global citizens. We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work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as a community to obtain 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equity in achievement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of student outcomes 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for all California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student 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populations.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In creating the learning experiences that fulfill our mission, we are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guided by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our core values of honesty, integrity, trust, openness, transparency, forgiveness,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and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sustainability.</a:t>
            </a:r>
          </a:p>
          <a:p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chemeClr val="bg1">
                    <a:lumMod val="65000"/>
                  </a:schemeClr>
                </a:solidFill>
                <a:latin typeface="+mj-lt"/>
              </a:rPr>
              <a:t>Proposed Mission Statement</a:t>
            </a:r>
            <a:endParaRPr lang="en-US" sz="4400" b="1" dirty="0">
              <a:solidFill>
                <a:schemeClr val="bg1">
                  <a:lumMod val="65000"/>
                </a:schemeClr>
              </a:solidFill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85401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502</TotalTime>
  <Words>1114</Words>
  <Application>Microsoft Macintosh PowerPoint</Application>
  <PresentationFormat>On-screen Show (4:3)</PresentationFormat>
  <Paragraphs>102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Educational Master Plan Update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</vt:vector>
  </TitlesOfParts>
  <Company>FHDACCD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Faculty</dc:creator>
  <cp:lastModifiedBy>FHDA</cp:lastModifiedBy>
  <cp:revision>57</cp:revision>
  <dcterms:created xsi:type="dcterms:W3CDTF">2012-03-27T05:18:19Z</dcterms:created>
  <dcterms:modified xsi:type="dcterms:W3CDTF">2015-11-19T23:45:19Z</dcterms:modified>
</cp:coreProperties>
</file>