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4" r:id="rId7"/>
    <p:sldId id="265" r:id="rId8"/>
    <p:sldId id="262" r:id="rId9"/>
    <p:sldId id="263" r:id="rId10"/>
    <p:sldId id="269" r:id="rId11"/>
    <p:sldId id="266" r:id="rId12"/>
    <p:sldId id="267" r:id="rId13"/>
    <p:sldId id="268"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3" d="100"/>
          <a:sy n="133" d="100"/>
        </p:scale>
        <p:origin x="-2552"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E05C3B-E1F9-42EE-9609-8242EDA9206B}" type="datetimeFigureOut">
              <a:rPr lang="en-US" smtClean="0"/>
              <a:t>9/1/15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1963273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E05C3B-E1F9-42EE-9609-8242EDA9206B}" type="datetimeFigureOut">
              <a:rPr lang="en-US" smtClean="0"/>
              <a:t>9/1/15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706464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E05C3B-E1F9-42EE-9609-8242EDA9206B}" type="datetimeFigureOut">
              <a:rPr lang="en-US" smtClean="0"/>
              <a:t>9/1/15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1318060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E05C3B-E1F9-42EE-9609-8242EDA9206B}" type="datetimeFigureOut">
              <a:rPr lang="en-US" smtClean="0"/>
              <a:t>9/1/15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1789139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E05C3B-E1F9-42EE-9609-8242EDA9206B}" type="datetimeFigureOut">
              <a:rPr lang="en-US" smtClean="0"/>
              <a:t>9/1/15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953481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E05C3B-E1F9-42EE-9609-8242EDA9206B}" type="datetimeFigureOut">
              <a:rPr lang="en-US" smtClean="0"/>
              <a:t>9/1/15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346039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E05C3B-E1F9-42EE-9609-8242EDA9206B}" type="datetimeFigureOut">
              <a:rPr lang="en-US" smtClean="0"/>
              <a:t>9/1/15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974751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E05C3B-E1F9-42EE-9609-8242EDA9206B}" type="datetimeFigureOut">
              <a:rPr lang="en-US" smtClean="0"/>
              <a:t>9/1/15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884079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E05C3B-E1F9-42EE-9609-8242EDA9206B}" type="datetimeFigureOut">
              <a:rPr lang="en-US" smtClean="0"/>
              <a:t>9/1/15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3992011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E05C3B-E1F9-42EE-9609-8242EDA9206B}" type="datetimeFigureOut">
              <a:rPr lang="en-US" smtClean="0"/>
              <a:t>9/1/15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44508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E05C3B-E1F9-42EE-9609-8242EDA9206B}" type="datetimeFigureOut">
              <a:rPr lang="en-US" smtClean="0"/>
              <a:t>9/1/15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76804-546A-43F8-AE9D-FDC97BC5235E}" type="slidenum">
              <a:rPr lang="en-US" smtClean="0"/>
              <a:t>‹#›</a:t>
            </a:fld>
            <a:endParaRPr lang="en-US"/>
          </a:p>
        </p:txBody>
      </p:sp>
    </p:spTree>
    <p:extLst>
      <p:ext uri="{BB962C8B-B14F-4D97-AF65-F5344CB8AC3E}">
        <p14:creationId xmlns:p14="http://schemas.microsoft.com/office/powerpoint/2010/main" val="281321626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E05C3B-E1F9-42EE-9609-8242EDA9206B}" type="datetimeFigureOut">
              <a:rPr lang="en-US" smtClean="0"/>
              <a:t>9/1/15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76804-546A-43F8-AE9D-FDC97BC5235E}" type="slidenum">
              <a:rPr lang="en-US" smtClean="0"/>
              <a:t>‹#›</a:t>
            </a:fld>
            <a:endParaRPr lang="en-US"/>
          </a:p>
        </p:txBody>
      </p:sp>
    </p:spTree>
    <p:extLst>
      <p:ext uri="{BB962C8B-B14F-4D97-AF65-F5344CB8AC3E}">
        <p14:creationId xmlns:p14="http://schemas.microsoft.com/office/powerpoint/2010/main" val="176538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EMP Goals Alignment</a:t>
            </a:r>
            <a:endParaRPr lang="en-US" dirty="0"/>
          </a:p>
        </p:txBody>
      </p:sp>
      <p:sp>
        <p:nvSpPr>
          <p:cNvPr id="3" name="Subtitle 2"/>
          <p:cNvSpPr>
            <a:spLocks noGrp="1"/>
          </p:cNvSpPr>
          <p:nvPr>
            <p:ph type="subTitle" idx="1"/>
          </p:nvPr>
        </p:nvSpPr>
        <p:spPr/>
        <p:txBody>
          <a:bodyPr/>
          <a:lstStyle/>
          <a:p>
            <a:r>
              <a:rPr lang="en-US" dirty="0" smtClean="0"/>
              <a:t>EMP Steering Committee</a:t>
            </a:r>
          </a:p>
          <a:p>
            <a:r>
              <a:rPr lang="en-US" dirty="0" smtClean="0"/>
              <a:t>August 20, 2015</a:t>
            </a:r>
            <a:endParaRPr lang="en-US" dirty="0"/>
          </a:p>
        </p:txBody>
      </p:sp>
      <p:pic>
        <p:nvPicPr>
          <p:cNvPr id="4" name="Content Placeholder 3" descr="FH Logo-5.jpg"/>
          <p:cNvPicPr>
            <a:picLocks noChangeAspect="1"/>
          </p:cNvPicPr>
          <p:nvPr/>
        </p:nvPicPr>
        <p:blipFill>
          <a:blip r:embed="rId2" cstate="print"/>
          <a:stretch>
            <a:fillRect/>
          </a:stretch>
        </p:blipFill>
        <p:spPr>
          <a:xfrm>
            <a:off x="1524000" y="685800"/>
            <a:ext cx="6089904" cy="470916"/>
          </a:xfrm>
          <a:prstGeom prst="rect">
            <a:avLst/>
          </a:prstGeom>
        </p:spPr>
      </p:pic>
      <p:sp>
        <p:nvSpPr>
          <p:cNvPr id="5" name="TextBox 4"/>
          <p:cNvSpPr txBox="1"/>
          <p:nvPr/>
        </p:nvSpPr>
        <p:spPr>
          <a:xfrm>
            <a:off x="8001000" y="5953991"/>
            <a:ext cx="820882" cy="400110"/>
          </a:xfrm>
          <a:prstGeom prst="rect">
            <a:avLst/>
          </a:prstGeom>
          <a:noFill/>
        </p:spPr>
        <p:txBody>
          <a:bodyPr wrap="square" rtlCol="0">
            <a:spAutoFit/>
          </a:bodyPr>
          <a:lstStyle/>
          <a:p>
            <a:r>
              <a:rPr lang="en-US" sz="1000" dirty="0" smtClean="0"/>
              <a:t>E. </a:t>
            </a:r>
            <a:r>
              <a:rPr lang="en-US" sz="1000" dirty="0" err="1" smtClean="0"/>
              <a:t>Kuo</a:t>
            </a:r>
            <a:endParaRPr lang="en-US" sz="1000" dirty="0" smtClean="0"/>
          </a:p>
          <a:p>
            <a:r>
              <a:rPr lang="en-US" sz="1000" dirty="0" smtClean="0"/>
              <a:t>FH IR&amp;P</a:t>
            </a:r>
            <a:endParaRPr lang="en-US" sz="1000" dirty="0"/>
          </a:p>
        </p:txBody>
      </p:sp>
    </p:spTree>
    <p:extLst>
      <p:ext uri="{BB962C8B-B14F-4D97-AF65-F5344CB8AC3E}">
        <p14:creationId xmlns:p14="http://schemas.microsoft.com/office/powerpoint/2010/main" val="1636200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Equity Report Goals</a:t>
            </a:r>
            <a:endParaRPr lang="en-US" dirty="0"/>
          </a:p>
        </p:txBody>
      </p:sp>
      <p:sp>
        <p:nvSpPr>
          <p:cNvPr id="3" name="Content Placeholder 2"/>
          <p:cNvSpPr>
            <a:spLocks noGrp="1"/>
          </p:cNvSpPr>
          <p:nvPr>
            <p:ph idx="1"/>
          </p:nvPr>
        </p:nvSpPr>
        <p:spPr/>
        <p:txBody>
          <a:bodyPr/>
          <a:lstStyle/>
          <a:p>
            <a:pPr marL="0" indent="0">
              <a:buNone/>
            </a:pPr>
            <a:r>
              <a:rPr lang="en-US" dirty="0" smtClean="0"/>
              <a:t>Increase </a:t>
            </a:r>
            <a:r>
              <a:rPr lang="en-US" dirty="0"/>
              <a:t>course completion rates among targeted </a:t>
            </a:r>
            <a:r>
              <a:rPr lang="en-US" dirty="0" smtClean="0"/>
              <a:t>students </a:t>
            </a:r>
            <a:r>
              <a:rPr lang="en-US" dirty="0"/>
              <a:t>by 3-percentage </a:t>
            </a:r>
            <a:r>
              <a:rPr lang="en-US" dirty="0" smtClean="0"/>
              <a:t>points (over next three years)</a:t>
            </a:r>
            <a:endParaRPr lang="en-US" dirty="0"/>
          </a:p>
          <a:p>
            <a:pPr marL="0" indent="0">
              <a:buNone/>
            </a:pPr>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557206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3SP Report Goals</a:t>
            </a:r>
            <a:endParaRPr lang="en-US" dirty="0"/>
          </a:p>
        </p:txBody>
      </p:sp>
      <p:sp>
        <p:nvSpPr>
          <p:cNvPr id="3" name="Content Placeholder 2"/>
          <p:cNvSpPr>
            <a:spLocks noGrp="1"/>
          </p:cNvSpPr>
          <p:nvPr>
            <p:ph idx="1"/>
          </p:nvPr>
        </p:nvSpPr>
        <p:spPr/>
        <p:txBody>
          <a:bodyPr/>
          <a:lstStyle/>
          <a:p>
            <a:pPr marL="0" indent="0">
              <a:buNone/>
            </a:pPr>
            <a:r>
              <a:rPr lang="en-US" dirty="0" smtClean="0"/>
              <a:t>Provide </a:t>
            </a:r>
            <a:r>
              <a:rPr lang="en-US" dirty="0"/>
              <a:t>evidence based, well coordinated services integrated in </a:t>
            </a:r>
            <a:r>
              <a:rPr lang="en-US" dirty="0" smtClean="0"/>
              <a:t>student </a:t>
            </a:r>
            <a:r>
              <a:rPr lang="en-US" dirty="0"/>
              <a:t>services and instruction, with particular attention to at-risk students, addressing issues of equity and disproportionate impact</a:t>
            </a:r>
          </a:p>
          <a:p>
            <a:pPr marL="0" indent="0">
              <a:buNone/>
            </a:pPr>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111203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Skills Report Goals</a:t>
            </a:r>
            <a:endParaRPr lang="en-US" dirty="0"/>
          </a:p>
        </p:txBody>
      </p:sp>
      <p:sp>
        <p:nvSpPr>
          <p:cNvPr id="3" name="Content Placeholder 2"/>
          <p:cNvSpPr>
            <a:spLocks noGrp="1"/>
          </p:cNvSpPr>
          <p:nvPr>
            <p:ph idx="1"/>
          </p:nvPr>
        </p:nvSpPr>
        <p:spPr/>
        <p:txBody>
          <a:bodyPr/>
          <a:lstStyle/>
          <a:p>
            <a:pPr marL="0" indent="0">
              <a:buNone/>
            </a:pPr>
            <a:r>
              <a:rPr lang="en-US" dirty="0" smtClean="0"/>
              <a:t>Institutionalize </a:t>
            </a:r>
            <a:r>
              <a:rPr lang="en-US" dirty="0"/>
              <a:t>basic skills funded programs and </a:t>
            </a:r>
            <a:r>
              <a:rPr lang="en-US" dirty="0" smtClean="0"/>
              <a:t>projects</a:t>
            </a:r>
          </a:p>
          <a:p>
            <a:pPr marL="0" indent="0">
              <a:buNone/>
            </a:pPr>
            <a:endParaRPr lang="en-US" dirty="0"/>
          </a:p>
          <a:p>
            <a:pPr marL="0" indent="0">
              <a:buNone/>
            </a:pPr>
            <a:r>
              <a:rPr lang="en-US" dirty="0"/>
              <a:t>S</a:t>
            </a:r>
            <a:r>
              <a:rPr lang="en-US" dirty="0" smtClean="0"/>
              <a:t>caling up projects and programs</a:t>
            </a:r>
            <a:endParaRPr lang="en-US" dirty="0"/>
          </a:p>
          <a:p>
            <a:pPr marL="0" indent="0">
              <a:buNone/>
            </a:pPr>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934867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 Report Goals</a:t>
            </a:r>
            <a:endParaRPr lang="en-US" dirty="0"/>
          </a:p>
        </p:txBody>
      </p:sp>
      <p:sp>
        <p:nvSpPr>
          <p:cNvPr id="3" name="Content Placeholder 2"/>
          <p:cNvSpPr>
            <a:spLocks noGrp="1"/>
          </p:cNvSpPr>
          <p:nvPr>
            <p:ph idx="1"/>
          </p:nvPr>
        </p:nvSpPr>
        <p:spPr/>
        <p:txBody>
          <a:bodyPr/>
          <a:lstStyle/>
          <a:p>
            <a:pPr marL="0" indent="0" algn="ctr">
              <a:buNone/>
            </a:pPr>
            <a:r>
              <a:rPr lang="en-US" dirty="0" smtClean="0"/>
              <a:t>Civic engagement</a:t>
            </a:r>
          </a:p>
          <a:p>
            <a:pPr marL="0" indent="0" algn="ctr">
              <a:buNone/>
            </a:pPr>
            <a:r>
              <a:rPr lang="en-US" dirty="0"/>
              <a:t>H</a:t>
            </a:r>
            <a:r>
              <a:rPr lang="en-US" dirty="0" smtClean="0"/>
              <a:t>azardous </a:t>
            </a:r>
            <a:r>
              <a:rPr lang="en-US" dirty="0"/>
              <a:t>and solid waste reduction </a:t>
            </a:r>
            <a:r>
              <a:rPr lang="en-US" dirty="0" smtClean="0"/>
              <a:t>and control</a:t>
            </a:r>
          </a:p>
          <a:p>
            <a:pPr marL="0" indent="0" algn="ctr">
              <a:buNone/>
            </a:pPr>
            <a:r>
              <a:rPr lang="en-US" dirty="0"/>
              <a:t>W</a:t>
            </a:r>
            <a:r>
              <a:rPr lang="en-US" dirty="0" smtClean="0"/>
              <a:t>ater </a:t>
            </a:r>
            <a:r>
              <a:rPr lang="en-US" dirty="0"/>
              <a:t>use and </a:t>
            </a:r>
            <a:r>
              <a:rPr lang="en-US" dirty="0" smtClean="0"/>
              <a:t>conservation</a:t>
            </a:r>
          </a:p>
          <a:p>
            <a:pPr marL="0" indent="0" algn="ctr">
              <a:buNone/>
            </a:pPr>
            <a:r>
              <a:rPr lang="en-US" dirty="0"/>
              <a:t>T</a:t>
            </a:r>
            <a:r>
              <a:rPr lang="en-US" dirty="0" smtClean="0"/>
              <a:t>ransportation</a:t>
            </a:r>
            <a:r>
              <a:rPr lang="en-US" dirty="0"/>
              <a:t>, energy, carbon dioxide </a:t>
            </a:r>
            <a:r>
              <a:rPr lang="en-US" dirty="0" smtClean="0"/>
              <a:t>reduction</a:t>
            </a:r>
          </a:p>
          <a:p>
            <a:pPr marL="0" indent="0" algn="ctr">
              <a:buNone/>
            </a:pPr>
            <a:r>
              <a:rPr lang="en-US" dirty="0"/>
              <a:t>G</a:t>
            </a:r>
            <a:r>
              <a:rPr lang="en-US" dirty="0" smtClean="0"/>
              <a:t>reen </a:t>
            </a:r>
            <a:r>
              <a:rPr lang="en-US" dirty="0"/>
              <a:t>procurement</a:t>
            </a:r>
          </a:p>
          <a:p>
            <a:pPr marL="0" indent="0">
              <a:buNone/>
            </a:pPr>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196648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Technology Plan Goals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Deploy technology to create a more dynamic learning environment; </a:t>
            </a:r>
          </a:p>
          <a:p>
            <a:pPr marL="0" indent="0">
              <a:buNone/>
            </a:pPr>
            <a:r>
              <a:rPr lang="en-US" dirty="0"/>
              <a:t>Meet students’ expectations for access to informational resources, the Internet and support for computing devices; </a:t>
            </a:r>
            <a:endParaRPr lang="en-US" dirty="0" smtClean="0"/>
          </a:p>
          <a:p>
            <a:pPr marL="0" indent="0">
              <a:buNone/>
            </a:pPr>
            <a:r>
              <a:rPr lang="en-US" dirty="0" smtClean="0"/>
              <a:t>Provide </a:t>
            </a:r>
            <a:r>
              <a:rPr lang="en-US" dirty="0"/>
              <a:t>high-quality learning environments supported by technology; </a:t>
            </a:r>
            <a:endParaRPr lang="en-US" dirty="0" smtClean="0"/>
          </a:p>
          <a:p>
            <a:pPr marL="0" indent="0">
              <a:buNone/>
            </a:pPr>
            <a:r>
              <a:rPr lang="en-US" dirty="0" smtClean="0"/>
              <a:t>Reach </a:t>
            </a:r>
            <a:r>
              <a:rPr lang="en-US" dirty="0"/>
              <a:t>the leading edge of higher educational computing and technology deployment to support students; </a:t>
            </a:r>
            <a:endParaRPr lang="en-US" dirty="0" smtClean="0"/>
          </a:p>
          <a:p>
            <a:pPr marL="0" indent="0">
              <a:buNone/>
            </a:pPr>
            <a:r>
              <a:rPr lang="en-US" dirty="0" smtClean="0"/>
              <a:t>Offer </a:t>
            </a:r>
            <a:r>
              <a:rPr lang="en-US" dirty="0"/>
              <a:t>the highest quality online learning tools/systems for students and faculty; </a:t>
            </a:r>
            <a:endParaRPr lang="en-US" dirty="0" smtClean="0"/>
          </a:p>
          <a:p>
            <a:pPr marL="0" indent="0">
              <a:buNone/>
            </a:pPr>
            <a:r>
              <a:rPr lang="en-US" dirty="0" smtClean="0"/>
              <a:t>Ensure </a:t>
            </a:r>
            <a:r>
              <a:rPr lang="en-US" dirty="0"/>
              <a:t>all students have access to technology to provide student equity in the learning environment. </a:t>
            </a:r>
          </a:p>
          <a:p>
            <a:pPr marL="0" indent="0">
              <a:buNone/>
            </a:pPr>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798601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Facilities Plan Goals</a:t>
            </a:r>
            <a:endParaRPr lang="en-US" dirty="0"/>
          </a:p>
        </p:txBody>
      </p:sp>
      <p:sp>
        <p:nvSpPr>
          <p:cNvPr id="3" name="Content Placeholder 2"/>
          <p:cNvSpPr>
            <a:spLocks noGrp="1"/>
          </p:cNvSpPr>
          <p:nvPr>
            <p:ph idx="1"/>
          </p:nvPr>
        </p:nvSpPr>
        <p:spPr/>
        <p:txBody>
          <a:bodyPr>
            <a:normAutofit/>
          </a:bodyPr>
          <a:lstStyle/>
          <a:p>
            <a:pPr marL="0" indent="0">
              <a:buNone/>
            </a:pPr>
            <a:r>
              <a:rPr lang="en-US" dirty="0"/>
              <a:t>Aesthetics, Sustainability, Stewardship</a:t>
            </a:r>
          </a:p>
          <a:p>
            <a:pPr marL="0" indent="0">
              <a:buNone/>
            </a:pPr>
            <a:endParaRPr lang="en-US" dirty="0" smtClean="0"/>
          </a:p>
          <a:p>
            <a:pPr marL="0" indent="0">
              <a:buNone/>
            </a:pPr>
            <a:r>
              <a:rPr lang="en-US" dirty="0" smtClean="0"/>
              <a:t>How </a:t>
            </a:r>
            <a:r>
              <a:rPr lang="en-US" dirty="0"/>
              <a:t>the college’s campuses will be improved to meet the educational mission, to serve the changing needs and to support the projected enrollment.</a:t>
            </a:r>
          </a:p>
          <a:p>
            <a:pPr marL="0" indent="0">
              <a:buNone/>
            </a:pPr>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1490007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a:t>
            </a:r>
            <a:endParaRPr lang="en-US" dirty="0"/>
          </a:p>
        </p:txBody>
      </p:sp>
      <p:sp>
        <p:nvSpPr>
          <p:cNvPr id="3" name="Content Placeholder 2"/>
          <p:cNvSpPr>
            <a:spLocks noGrp="1"/>
          </p:cNvSpPr>
          <p:nvPr>
            <p:ph idx="1"/>
          </p:nvPr>
        </p:nvSpPr>
        <p:spPr/>
        <p:txBody>
          <a:bodyPr/>
          <a:lstStyle/>
          <a:p>
            <a:pPr marL="0" indent="0">
              <a:buNone/>
            </a:pPr>
            <a:r>
              <a:rPr lang="en-US" dirty="0"/>
              <a:t>Foothill College offers educational excellence to diverse students seeking </a:t>
            </a:r>
            <a:r>
              <a:rPr lang="en-US" dirty="0" smtClean="0"/>
              <a:t>transfer</a:t>
            </a:r>
            <a:r>
              <a:rPr lang="en-US" dirty="0"/>
              <a:t>, career preparation and enhancement, and basic skills mastery. We are committed to innovation, ongoing improvement, accessibility and serving our community.</a:t>
            </a:r>
          </a:p>
          <a:p>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164261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a:t>
            </a:r>
            <a:endParaRPr lang="en-US" dirty="0"/>
          </a:p>
        </p:txBody>
      </p:sp>
      <p:sp>
        <p:nvSpPr>
          <p:cNvPr id="3" name="Content Placeholder 2"/>
          <p:cNvSpPr>
            <a:spLocks noGrp="1"/>
          </p:cNvSpPr>
          <p:nvPr>
            <p:ph idx="1"/>
          </p:nvPr>
        </p:nvSpPr>
        <p:spPr/>
        <p:txBody>
          <a:bodyPr>
            <a:normAutofit/>
          </a:bodyPr>
          <a:lstStyle/>
          <a:p>
            <a:pPr marL="0" indent="0">
              <a:buNone/>
            </a:pPr>
            <a:r>
              <a:rPr lang="en-US" dirty="0"/>
              <a:t>Foothill College educates students from diverse backgrounds that represent </a:t>
            </a:r>
            <a:r>
              <a:rPr lang="en-US" dirty="0" smtClean="0"/>
              <a:t>the </a:t>
            </a:r>
            <a:r>
              <a:rPr lang="en-US" dirty="0"/>
              <a:t>demographics of the Bay Area, with particular attention to underserved and underrepresented populations. Foothill students master content and skills which are critical for their future success. They develop and act upon a sense of responsibility to be stewards of the public good.</a:t>
            </a:r>
          </a:p>
          <a:p>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200454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Values</a:t>
            </a:r>
            <a:endParaRPr lang="en-US" dirty="0"/>
          </a:p>
        </p:txBody>
      </p:sp>
      <p:sp>
        <p:nvSpPr>
          <p:cNvPr id="3" name="Content Placeholder 2"/>
          <p:cNvSpPr>
            <a:spLocks noGrp="1"/>
          </p:cNvSpPr>
          <p:nvPr>
            <p:ph idx="1"/>
          </p:nvPr>
        </p:nvSpPr>
        <p:spPr/>
        <p:txBody>
          <a:bodyPr/>
          <a:lstStyle/>
          <a:p>
            <a:pPr marL="0" indent="0" algn="ctr">
              <a:buNone/>
            </a:pPr>
            <a:r>
              <a:rPr lang="en-US" dirty="0" smtClean="0"/>
              <a:t>Honesty</a:t>
            </a:r>
          </a:p>
          <a:p>
            <a:pPr marL="0" indent="0" algn="ctr">
              <a:buNone/>
            </a:pPr>
            <a:r>
              <a:rPr lang="en-US" dirty="0" smtClean="0"/>
              <a:t>Integrity</a:t>
            </a:r>
          </a:p>
          <a:p>
            <a:pPr marL="0" indent="0" algn="ctr">
              <a:buNone/>
            </a:pPr>
            <a:r>
              <a:rPr lang="en-US" dirty="0" smtClean="0"/>
              <a:t>Trust</a:t>
            </a:r>
          </a:p>
          <a:p>
            <a:pPr marL="0" indent="0" algn="ctr">
              <a:buNone/>
            </a:pPr>
            <a:r>
              <a:rPr lang="en-US" dirty="0" smtClean="0"/>
              <a:t>Openness</a:t>
            </a:r>
          </a:p>
          <a:p>
            <a:pPr marL="0" indent="0" algn="ctr">
              <a:buNone/>
            </a:pPr>
            <a:r>
              <a:rPr lang="en-US" dirty="0" smtClean="0"/>
              <a:t>Transparency</a:t>
            </a:r>
          </a:p>
          <a:p>
            <a:pPr marL="0" indent="0" algn="ctr">
              <a:buNone/>
            </a:pPr>
            <a:r>
              <a:rPr lang="en-US" dirty="0" smtClean="0"/>
              <a:t>Forgiveness</a:t>
            </a:r>
          </a:p>
          <a:p>
            <a:pPr marL="0" indent="0" algn="ctr">
              <a:buNone/>
            </a:pPr>
            <a:r>
              <a:rPr lang="en-US" dirty="0"/>
              <a:t>S</a:t>
            </a:r>
            <a:r>
              <a:rPr lang="en-US" dirty="0" smtClean="0"/>
              <a:t>ustainability</a:t>
            </a:r>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364884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pPr marL="0" indent="0">
              <a:buNone/>
            </a:pPr>
            <a:r>
              <a:rPr lang="en-US" dirty="0" smtClean="0"/>
              <a:t>To </a:t>
            </a:r>
            <a:r>
              <a:rPr lang="en-US" dirty="0"/>
              <a:t>provide access to educational opportunity for all with innovation and </a:t>
            </a:r>
            <a:r>
              <a:rPr lang="en-US" dirty="0" smtClean="0"/>
              <a:t>distinction</a:t>
            </a:r>
            <a:endParaRPr lang="en-US" dirty="0"/>
          </a:p>
          <a:p>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4165772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Learning Outcomes</a:t>
            </a:r>
            <a:endParaRPr lang="en-US" dirty="0"/>
          </a:p>
        </p:txBody>
      </p:sp>
      <p:sp>
        <p:nvSpPr>
          <p:cNvPr id="3" name="Content Placeholder 2"/>
          <p:cNvSpPr>
            <a:spLocks noGrp="1"/>
          </p:cNvSpPr>
          <p:nvPr>
            <p:ph idx="1"/>
          </p:nvPr>
        </p:nvSpPr>
        <p:spPr/>
        <p:txBody>
          <a:bodyPr/>
          <a:lstStyle/>
          <a:p>
            <a:pPr marL="0" indent="0" algn="ctr">
              <a:buNone/>
            </a:pPr>
            <a:r>
              <a:rPr lang="en-US" dirty="0" smtClean="0"/>
              <a:t>Communication</a:t>
            </a:r>
          </a:p>
          <a:p>
            <a:pPr marL="0" indent="0" algn="ctr">
              <a:buNone/>
            </a:pPr>
            <a:r>
              <a:rPr lang="en-US" dirty="0" smtClean="0"/>
              <a:t>Computation</a:t>
            </a:r>
          </a:p>
          <a:p>
            <a:pPr marL="0" indent="0" algn="ctr">
              <a:buNone/>
            </a:pPr>
            <a:r>
              <a:rPr lang="en-US" dirty="0" smtClean="0"/>
              <a:t>Critical Thinking</a:t>
            </a:r>
          </a:p>
          <a:p>
            <a:pPr marL="0" indent="0" algn="ctr">
              <a:buNone/>
            </a:pPr>
            <a:r>
              <a:rPr lang="en-US" dirty="0" smtClean="0"/>
              <a:t>Community</a:t>
            </a:r>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223108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Standards</a:t>
            </a:r>
            <a:endParaRPr lang="en-US" dirty="0"/>
          </a:p>
        </p:txBody>
      </p:sp>
      <p:sp>
        <p:nvSpPr>
          <p:cNvPr id="3" name="Content Placeholder 2"/>
          <p:cNvSpPr>
            <a:spLocks noGrp="1"/>
          </p:cNvSpPr>
          <p:nvPr>
            <p:ph idx="1"/>
          </p:nvPr>
        </p:nvSpPr>
        <p:spPr/>
        <p:txBody>
          <a:bodyPr/>
          <a:lstStyle/>
          <a:p>
            <a:pPr marL="0" indent="0" algn="ctr">
              <a:buNone/>
            </a:pPr>
            <a:r>
              <a:rPr lang="en-US" dirty="0" smtClean="0"/>
              <a:t>Course success</a:t>
            </a:r>
          </a:p>
          <a:p>
            <a:pPr marL="0" indent="0" algn="ctr">
              <a:buNone/>
            </a:pPr>
            <a:r>
              <a:rPr lang="en-US" dirty="0" smtClean="0"/>
              <a:t>Degree/certificate</a:t>
            </a:r>
          </a:p>
          <a:p>
            <a:pPr marL="0" indent="0" algn="ctr">
              <a:buNone/>
            </a:pPr>
            <a:r>
              <a:rPr lang="en-US" dirty="0" smtClean="0"/>
              <a:t>Transfer</a:t>
            </a:r>
          </a:p>
          <a:p>
            <a:pPr marL="0" indent="0" algn="ctr">
              <a:buNone/>
            </a:pPr>
            <a:r>
              <a:rPr lang="en-US" dirty="0"/>
              <a:t>L</a:t>
            </a:r>
            <a:r>
              <a:rPr lang="en-US" dirty="0" smtClean="0"/>
              <a:t>icensure </a:t>
            </a:r>
            <a:r>
              <a:rPr lang="en-US" dirty="0"/>
              <a:t>pass </a:t>
            </a:r>
            <a:r>
              <a:rPr lang="en-US" dirty="0" smtClean="0"/>
              <a:t>(CTE)</a:t>
            </a:r>
          </a:p>
          <a:p>
            <a:pPr marL="0" indent="0" algn="ctr">
              <a:buNone/>
            </a:pPr>
            <a:r>
              <a:rPr lang="en-US" dirty="0"/>
              <a:t>J</a:t>
            </a:r>
            <a:r>
              <a:rPr lang="en-US" dirty="0" smtClean="0"/>
              <a:t>ob </a:t>
            </a:r>
            <a:r>
              <a:rPr lang="en-US" dirty="0"/>
              <a:t>placement (CTE)</a:t>
            </a:r>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924432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Goals (IEPI)</a:t>
            </a:r>
            <a:endParaRPr lang="en-US" dirty="0"/>
          </a:p>
        </p:txBody>
      </p:sp>
      <p:sp>
        <p:nvSpPr>
          <p:cNvPr id="3" name="Content Placeholder 2"/>
          <p:cNvSpPr>
            <a:spLocks noGrp="1"/>
          </p:cNvSpPr>
          <p:nvPr>
            <p:ph idx="1"/>
          </p:nvPr>
        </p:nvSpPr>
        <p:spPr/>
        <p:txBody>
          <a:bodyPr/>
          <a:lstStyle/>
          <a:p>
            <a:pPr marL="0" indent="0" algn="ctr">
              <a:buNone/>
            </a:pPr>
            <a:r>
              <a:rPr lang="en-US" dirty="0" smtClean="0"/>
              <a:t>Course success</a:t>
            </a:r>
          </a:p>
          <a:p>
            <a:pPr marL="0" indent="0" algn="ctr">
              <a:buNone/>
            </a:pPr>
            <a:r>
              <a:rPr lang="en-US" dirty="0" smtClean="0"/>
              <a:t>Accreditation status</a:t>
            </a:r>
          </a:p>
          <a:p>
            <a:pPr marL="0" indent="0" algn="ctr">
              <a:buNone/>
            </a:pPr>
            <a:r>
              <a:rPr lang="en-US" dirty="0" smtClean="0"/>
              <a:t>Fund balance</a:t>
            </a:r>
          </a:p>
          <a:p>
            <a:pPr marL="0" indent="0" algn="ctr">
              <a:buNone/>
            </a:pPr>
            <a:r>
              <a:rPr lang="en-US" dirty="0" smtClean="0"/>
              <a:t>Audit status</a:t>
            </a:r>
          </a:p>
          <a:p>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1727202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Core Mission Workgroup Objectives</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US" u="sng" dirty="0" smtClean="0"/>
              <a:t>Basic Skills</a:t>
            </a:r>
          </a:p>
          <a:p>
            <a:pPr marL="0" indent="0">
              <a:buNone/>
            </a:pPr>
            <a:r>
              <a:rPr lang="en-US" dirty="0"/>
              <a:t>	</a:t>
            </a:r>
            <a:r>
              <a:rPr lang="en-US" dirty="0" smtClean="0"/>
              <a:t>Support </a:t>
            </a:r>
            <a:r>
              <a:rPr lang="en-US" dirty="0"/>
              <a:t>pathways through basic skills; e</a:t>
            </a:r>
            <a:r>
              <a:rPr lang="en-US" dirty="0" smtClean="0"/>
              <a:t>xpand SBMP </a:t>
            </a:r>
            <a:r>
              <a:rPr lang="en-US" dirty="0"/>
              <a:t>(focus on targeted </a:t>
            </a:r>
            <a:r>
              <a:rPr lang="en-US" dirty="0" smtClean="0"/>
              <a:t>students)</a:t>
            </a:r>
          </a:p>
          <a:p>
            <a:pPr marL="0" indent="0">
              <a:buNone/>
            </a:pPr>
            <a:r>
              <a:rPr lang="en-US" u="sng" dirty="0" smtClean="0"/>
              <a:t>Student Equity</a:t>
            </a:r>
          </a:p>
          <a:p>
            <a:pPr marL="0" indent="0">
              <a:buNone/>
            </a:pPr>
            <a:r>
              <a:rPr lang="en-US" dirty="0"/>
              <a:t>	E</a:t>
            </a:r>
            <a:r>
              <a:rPr lang="en-US" dirty="0" smtClean="0"/>
              <a:t>nhance </a:t>
            </a:r>
            <a:r>
              <a:rPr lang="en-US" dirty="0"/>
              <a:t>ethos of equity on campus and educate the campus about equity and its relevance to student </a:t>
            </a:r>
            <a:r>
              <a:rPr lang="en-US" dirty="0" smtClean="0"/>
              <a:t>success</a:t>
            </a:r>
          </a:p>
          <a:p>
            <a:pPr marL="0" indent="0">
              <a:buNone/>
            </a:pPr>
            <a:r>
              <a:rPr lang="en-US" u="sng" dirty="0" smtClean="0"/>
              <a:t>Transfer</a:t>
            </a:r>
          </a:p>
          <a:p>
            <a:pPr marL="0" indent="0">
              <a:buNone/>
            </a:pPr>
            <a:r>
              <a:rPr lang="en-US" dirty="0"/>
              <a:t>	I</a:t>
            </a:r>
            <a:r>
              <a:rPr lang="en-US" dirty="0" smtClean="0"/>
              <a:t>ncrease </a:t>
            </a:r>
            <a:r>
              <a:rPr lang="en-US" dirty="0"/>
              <a:t>the number of students on the pathway to transfer (esp. targeted students) by increasing the culture of transfer with the campus community; </a:t>
            </a:r>
            <a:endParaRPr lang="en-US" dirty="0" smtClean="0"/>
          </a:p>
          <a:p>
            <a:pPr marL="0" indent="0">
              <a:buNone/>
            </a:pPr>
            <a:r>
              <a:rPr lang="en-US" u="sng" dirty="0" smtClean="0"/>
              <a:t>Workforce</a:t>
            </a:r>
          </a:p>
          <a:p>
            <a:pPr marL="0" indent="0">
              <a:buNone/>
            </a:pPr>
            <a:r>
              <a:rPr lang="en-US" dirty="0"/>
              <a:t>	V</a:t>
            </a:r>
            <a:r>
              <a:rPr lang="en-US" dirty="0" smtClean="0"/>
              <a:t>erify</a:t>
            </a:r>
            <a:r>
              <a:rPr lang="en-US" dirty="0"/>
              <a:t>, enhance and improve the use of Perkins and other CTE enhancement funds; improve the outcomes of vocational students; improve data collection to track student success and outcomes in all vocational </a:t>
            </a:r>
            <a:r>
              <a:rPr lang="en-US" dirty="0" smtClean="0"/>
              <a:t>programs</a:t>
            </a:r>
          </a:p>
          <a:p>
            <a:pPr marL="0" indent="0">
              <a:buNone/>
            </a:pPr>
            <a:r>
              <a:rPr lang="en-US" u="sng" dirty="0" smtClean="0"/>
              <a:t>Operations Planning Committee</a:t>
            </a:r>
          </a:p>
          <a:p>
            <a:pPr marL="0" indent="0">
              <a:buNone/>
            </a:pPr>
            <a:r>
              <a:rPr lang="en-US" dirty="0"/>
              <a:t>	R</a:t>
            </a:r>
            <a:r>
              <a:rPr lang="en-US" dirty="0" smtClean="0"/>
              <a:t>evise </a:t>
            </a:r>
            <a:r>
              <a:rPr lang="en-US" dirty="0"/>
              <a:t>resource prioritization rubric</a:t>
            </a:r>
          </a:p>
          <a:p>
            <a:endParaRPr lang="en-US" dirty="0"/>
          </a:p>
        </p:txBody>
      </p:sp>
      <p:pic>
        <p:nvPicPr>
          <p:cNvPr id="4" name="Picture 3"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2645263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392</Words>
  <Application>Microsoft Macintosh PowerPoint</Application>
  <PresentationFormat>On-screen Show (4:3)</PresentationFormat>
  <Paragraphs>71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EMP Goals Alignment</vt:lpstr>
      <vt:lpstr>Mission</vt:lpstr>
      <vt:lpstr>Vision</vt:lpstr>
      <vt:lpstr>Values</vt:lpstr>
      <vt:lpstr>Purpose</vt:lpstr>
      <vt:lpstr>Institutional Learning Outcomes</vt:lpstr>
      <vt:lpstr>Institutional Standards</vt:lpstr>
      <vt:lpstr>Institutional Goals (IEPI)</vt:lpstr>
      <vt:lpstr>Core Mission Workgroup Objectives</vt:lpstr>
      <vt:lpstr>Student Equity Report Goals</vt:lpstr>
      <vt:lpstr>3SP Report Goals</vt:lpstr>
      <vt:lpstr>Basic Skills Report Goals</vt:lpstr>
      <vt:lpstr>Sustainability Report Goals</vt:lpstr>
      <vt:lpstr>Technology Plan Goals</vt:lpstr>
      <vt:lpstr>Facilities Plan Goals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FHDA</dc:creator>
  <cp:lastModifiedBy>Microsoft Office User</cp:lastModifiedBy>
  <cp:revision>3</cp:revision>
  <dcterms:created xsi:type="dcterms:W3CDTF">2015-08-20T16:47:16Z</dcterms:created>
  <dcterms:modified xsi:type="dcterms:W3CDTF">2015-09-01T22:07:05Z</dcterms:modified>
</cp:coreProperties>
</file>