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46"/>
  </p:notesMasterIdLst>
  <p:sldIdLst>
    <p:sldId id="261" r:id="rId3"/>
    <p:sldId id="270" r:id="rId4"/>
    <p:sldId id="283" r:id="rId5"/>
    <p:sldId id="282" r:id="rId6"/>
    <p:sldId id="284" r:id="rId7"/>
    <p:sldId id="285" r:id="rId8"/>
    <p:sldId id="286" r:id="rId9"/>
    <p:sldId id="287" r:id="rId10"/>
    <p:sldId id="289" r:id="rId11"/>
    <p:sldId id="281" r:id="rId12"/>
    <p:sldId id="292" r:id="rId13"/>
    <p:sldId id="310" r:id="rId14"/>
    <p:sldId id="309" r:id="rId15"/>
    <p:sldId id="308" r:id="rId16"/>
    <p:sldId id="307" r:id="rId17"/>
    <p:sldId id="302" r:id="rId18"/>
    <p:sldId id="323" r:id="rId19"/>
    <p:sldId id="301" r:id="rId20"/>
    <p:sldId id="311" r:id="rId21"/>
    <p:sldId id="291" r:id="rId22"/>
    <p:sldId id="312" r:id="rId23"/>
    <p:sldId id="299" r:id="rId24"/>
    <p:sldId id="294" r:id="rId25"/>
    <p:sldId id="315" r:id="rId26"/>
    <p:sldId id="316" r:id="rId27"/>
    <p:sldId id="300" r:id="rId28"/>
    <p:sldId id="318" r:id="rId29"/>
    <p:sldId id="306" r:id="rId30"/>
    <p:sldId id="321" r:id="rId31"/>
    <p:sldId id="322" r:id="rId32"/>
    <p:sldId id="320" r:id="rId33"/>
    <p:sldId id="290" r:id="rId34"/>
    <p:sldId id="298" r:id="rId35"/>
    <p:sldId id="324" r:id="rId36"/>
    <p:sldId id="293" r:id="rId37"/>
    <p:sldId id="295" r:id="rId38"/>
    <p:sldId id="327" r:id="rId39"/>
    <p:sldId id="330" r:id="rId40"/>
    <p:sldId id="325" r:id="rId41"/>
    <p:sldId id="328" r:id="rId42"/>
    <p:sldId id="288" r:id="rId43"/>
    <p:sldId id="331" r:id="rId44"/>
    <p:sldId id="329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2352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Tasks!$B$2</c:f>
              <c:strCache>
                <c:ptCount val="1"/>
                <c:pt idx="0">
                  <c:v>Start Date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Tasks!$A$3:$A$19</c:f>
              <c:strCache>
                <c:ptCount val="17"/>
                <c:pt idx="0">
                  <c:v>Identify scope of work</c:v>
                </c:pt>
                <c:pt idx="1">
                  <c:v>Secure consultants</c:v>
                </c:pt>
                <c:pt idx="2">
                  <c:v>EMP Steering Committee</c:v>
                </c:pt>
                <c:pt idx="3">
                  <c:v>Community Interviews</c:v>
                </c:pt>
                <c:pt idx="4">
                  <c:v>Online input</c:v>
                </c:pt>
                <c:pt idx="5">
                  <c:v>Campus interviews (including prep)</c:v>
                </c:pt>
                <c:pt idx="6">
                  <c:v>Town Hall (including organization)</c:v>
                </c:pt>
                <c:pt idx="7">
                  <c:v>Webinar (including prep)</c:v>
                </c:pt>
                <c:pt idx="8">
                  <c:v>Environmental scan review (Including prep)</c:v>
                </c:pt>
                <c:pt idx="9">
                  <c:v>All-day retreat (including prep)</c:v>
                </c:pt>
                <c:pt idx="10">
                  <c:v>Feedback period</c:v>
                </c:pt>
                <c:pt idx="11">
                  <c:v>Finalize institutional goals</c:v>
                </c:pt>
                <c:pt idx="12">
                  <c:v>Draft with institutional goals</c:v>
                </c:pt>
                <c:pt idx="13">
                  <c:v>Opening day</c:v>
                </c:pt>
                <c:pt idx="14">
                  <c:v>Review draft (shared governance feedback)</c:v>
                </c:pt>
                <c:pt idx="15">
                  <c:v>Editing</c:v>
                </c:pt>
                <c:pt idx="16">
                  <c:v>Submit for board approval</c:v>
                </c:pt>
              </c:strCache>
            </c:strRef>
          </c:cat>
          <c:val>
            <c:numRef>
              <c:f>Tasks!$B$3:$B$19</c:f>
              <c:numCache>
                <c:formatCode>m/d;@</c:formatCode>
                <c:ptCount val="17"/>
                <c:pt idx="0">
                  <c:v>41946.0</c:v>
                </c:pt>
                <c:pt idx="1">
                  <c:v>41956.0</c:v>
                </c:pt>
                <c:pt idx="2">
                  <c:v>42046.0</c:v>
                </c:pt>
                <c:pt idx="3">
                  <c:v>42079.0</c:v>
                </c:pt>
                <c:pt idx="4">
                  <c:v>42123.0</c:v>
                </c:pt>
                <c:pt idx="5">
                  <c:v>42086.0</c:v>
                </c:pt>
                <c:pt idx="6">
                  <c:v>42114.0</c:v>
                </c:pt>
                <c:pt idx="7">
                  <c:v>42095.0</c:v>
                </c:pt>
                <c:pt idx="8">
                  <c:v>42100.0</c:v>
                </c:pt>
                <c:pt idx="9">
                  <c:v>42124.0</c:v>
                </c:pt>
                <c:pt idx="10">
                  <c:v>42150.0</c:v>
                </c:pt>
                <c:pt idx="11">
                  <c:v>42160.0</c:v>
                </c:pt>
                <c:pt idx="12">
                  <c:v>42184.0</c:v>
                </c:pt>
                <c:pt idx="13">
                  <c:v>42128.0</c:v>
                </c:pt>
                <c:pt idx="14">
                  <c:v>42284.0</c:v>
                </c:pt>
                <c:pt idx="15">
                  <c:v>42289.0</c:v>
                </c:pt>
                <c:pt idx="16">
                  <c:v>42338.0</c:v>
                </c:pt>
              </c:numCache>
            </c:numRef>
          </c:val>
        </c:ser>
        <c:ser>
          <c:idx val="1"/>
          <c:order val="1"/>
          <c:tx>
            <c:strRef>
              <c:f>Tasks!$C$2</c:f>
              <c:strCache>
                <c:ptCount val="1"/>
                <c:pt idx="0">
                  <c:v>Duration (days)</c:v>
                </c:pt>
              </c:strCache>
            </c:strRef>
          </c:tx>
          <c:spPr>
            <a:solidFill>
              <a:srgbClr val="820404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Tasks!$C$3:$C$19</c:f>
              <c:numCache>
                <c:formatCode>General</c:formatCode>
                <c:ptCount val="17"/>
                <c:pt idx="0">
                  <c:v>18.0</c:v>
                </c:pt>
                <c:pt idx="1">
                  <c:v>144.0</c:v>
                </c:pt>
                <c:pt idx="2">
                  <c:v>287.0</c:v>
                </c:pt>
                <c:pt idx="3">
                  <c:v>28.0</c:v>
                </c:pt>
                <c:pt idx="4">
                  <c:v>9.0</c:v>
                </c:pt>
                <c:pt idx="5">
                  <c:v>37.0</c:v>
                </c:pt>
                <c:pt idx="6">
                  <c:v>9.0</c:v>
                </c:pt>
                <c:pt idx="7">
                  <c:v>35.0</c:v>
                </c:pt>
                <c:pt idx="8">
                  <c:v>23.0</c:v>
                </c:pt>
                <c:pt idx="9">
                  <c:v>13.0</c:v>
                </c:pt>
                <c:pt idx="10">
                  <c:v>10.0</c:v>
                </c:pt>
                <c:pt idx="11">
                  <c:v>21.0</c:v>
                </c:pt>
                <c:pt idx="12">
                  <c:v>81.0</c:v>
                </c:pt>
                <c:pt idx="13">
                  <c:v>137.0</c:v>
                </c:pt>
                <c:pt idx="14">
                  <c:v>42.0</c:v>
                </c:pt>
                <c:pt idx="15">
                  <c:v>44.0</c:v>
                </c:pt>
                <c:pt idx="16">
                  <c:v>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491255464"/>
        <c:axId val="491258440"/>
      </c:barChart>
      <c:catAx>
        <c:axId val="49125546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91258440"/>
        <c:crosses val="autoZero"/>
        <c:auto val="1"/>
        <c:lblAlgn val="ctr"/>
        <c:lblOffset val="100"/>
        <c:noMultiLvlLbl val="0"/>
      </c:catAx>
      <c:valAx>
        <c:axId val="491258440"/>
        <c:scaling>
          <c:orientation val="minMax"/>
          <c:max val="42369.0"/>
          <c:min val="41944.0"/>
        </c:scaling>
        <c:delete val="0"/>
        <c:axPos val="t"/>
        <c:majorGridlines/>
        <c:numFmt formatCode="m/d;@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91255464"/>
        <c:crosses val="autoZero"/>
        <c:crossBetween val="between"/>
        <c:majorUnit val="45.0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African American</c:v>
                </c:pt>
              </c:strCache>
            </c:strRef>
          </c:tx>
          <c:marker>
            <c:symbol val="diamond"/>
            <c:size val="5"/>
          </c:marker>
          <c:cat>
            <c:strRef>
              <c:f>Sheet1!$A$2:$A$6</c:f>
              <c:strCache>
                <c:ptCount val="5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0.36</c:v>
                </c:pt>
                <c:pt idx="1">
                  <c:v>0.49</c:v>
                </c:pt>
                <c:pt idx="2">
                  <c:v>0.52</c:v>
                </c:pt>
                <c:pt idx="3">
                  <c:v>0.33</c:v>
                </c:pt>
                <c:pt idx="4">
                  <c:v>0.3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American Indian</c:v>
                </c:pt>
              </c:strCache>
            </c:strRef>
          </c:tx>
          <c:marker>
            <c:symbol val="square"/>
            <c:size val="5"/>
          </c:marker>
          <c:cat>
            <c:strRef>
              <c:f>Sheet1!$A$2:$A$6</c:f>
              <c:strCache>
                <c:ptCount val="5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1.0</c:v>
                </c:pt>
                <c:pt idx="1">
                  <c:v>0.33</c:v>
                </c:pt>
                <c:pt idx="2">
                  <c:v>0.33</c:v>
                </c:pt>
                <c:pt idx="3">
                  <c:v>0.2</c:v>
                </c:pt>
                <c:pt idx="4">
                  <c:v>0.21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Asian</c:v>
                </c:pt>
              </c:strCache>
            </c:strRef>
          </c:tx>
          <c:marker>
            <c:symbol val="triangle"/>
            <c:size val="5"/>
          </c:marker>
          <c:cat>
            <c:strRef>
              <c:f>Sheet1!$A$2:$A$6</c:f>
              <c:strCache>
                <c:ptCount val="5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0.78</c:v>
                </c:pt>
                <c:pt idx="1">
                  <c:v>0.75</c:v>
                </c:pt>
                <c:pt idx="2">
                  <c:v>0.76</c:v>
                </c:pt>
                <c:pt idx="3">
                  <c:v>0.76</c:v>
                </c:pt>
                <c:pt idx="4">
                  <c:v>0.76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Filipino</c:v>
                </c:pt>
              </c:strCache>
            </c:strRef>
          </c:tx>
          <c:marker>
            <c:symbol val="x"/>
            <c:size val="5"/>
          </c:marker>
          <c:cat>
            <c:strRef>
              <c:f>Sheet1!$A$2:$A$6</c:f>
              <c:strCache>
                <c:ptCount val="5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0.52</c:v>
                </c:pt>
                <c:pt idx="1">
                  <c:v>0.57</c:v>
                </c:pt>
                <c:pt idx="2">
                  <c:v>0.52</c:v>
                </c:pt>
                <c:pt idx="3">
                  <c:v>0.46</c:v>
                </c:pt>
                <c:pt idx="4">
                  <c:v>0.58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Latino</c:v>
                </c:pt>
              </c:strCache>
            </c:strRef>
          </c:tx>
          <c:marker>
            <c:symbol val="star"/>
            <c:size val="5"/>
          </c:marker>
          <c:cat>
            <c:strRef>
              <c:f>Sheet1!$A$2:$A$6</c:f>
              <c:strCache>
                <c:ptCount val="5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0.37</c:v>
                </c:pt>
                <c:pt idx="1">
                  <c:v>0.26</c:v>
                </c:pt>
                <c:pt idx="2">
                  <c:v>0.37</c:v>
                </c:pt>
                <c:pt idx="3">
                  <c:v>0.33</c:v>
                </c:pt>
                <c:pt idx="4">
                  <c:v>0.36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Pac Islander</c:v>
                </c:pt>
              </c:strCache>
            </c:strRef>
          </c:tx>
          <c:marker>
            <c:symbol val="circle"/>
            <c:size val="5"/>
          </c:marker>
          <c:cat>
            <c:strRef>
              <c:f>Sheet1!$A$2:$A$6</c:f>
              <c:strCache>
                <c:ptCount val="5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</c:strCache>
            </c:strRef>
          </c:cat>
          <c:val>
            <c:numRef>
              <c:f>Sheet1!$G$2:$G$6</c:f>
              <c:numCache>
                <c:formatCode>0%</c:formatCode>
                <c:ptCount val="5"/>
                <c:pt idx="0">
                  <c:v>0.29</c:v>
                </c:pt>
                <c:pt idx="1">
                  <c:v>0.3</c:v>
                </c:pt>
                <c:pt idx="2">
                  <c:v>0.44</c:v>
                </c:pt>
                <c:pt idx="3">
                  <c:v>0.32</c:v>
                </c:pt>
                <c:pt idx="4">
                  <c:v>0.23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Unknown</c:v>
                </c:pt>
              </c:strCache>
            </c:strRef>
          </c:tx>
          <c:marker>
            <c:symbol val="plus"/>
            <c:size val="5"/>
          </c:marker>
          <c:cat>
            <c:strRef>
              <c:f>Sheet1!$A$2:$A$6</c:f>
              <c:strCache>
                <c:ptCount val="5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</c:strCache>
            </c:strRef>
          </c:cat>
          <c:val>
            <c:numRef>
              <c:f>Sheet1!$H$2:$H$6</c:f>
              <c:numCache>
                <c:formatCode>0%</c:formatCode>
                <c:ptCount val="5"/>
                <c:pt idx="0">
                  <c:v>0.64</c:v>
                </c:pt>
                <c:pt idx="1">
                  <c:v>0.7</c:v>
                </c:pt>
                <c:pt idx="2">
                  <c:v>0.54</c:v>
                </c:pt>
                <c:pt idx="3">
                  <c:v>0.63</c:v>
                </c:pt>
                <c:pt idx="4">
                  <c:v>0.57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White</c:v>
                </c:pt>
              </c:strCache>
            </c:strRef>
          </c:tx>
          <c:marker>
            <c:symbol val="dot"/>
            <c:size val="5"/>
          </c:marker>
          <c:cat>
            <c:strRef>
              <c:f>Sheet1!$A$2:$A$6</c:f>
              <c:strCache>
                <c:ptCount val="5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</c:strCache>
            </c:strRef>
          </c:cat>
          <c:val>
            <c:numRef>
              <c:f>Sheet1!$I$2:$I$6</c:f>
              <c:numCache>
                <c:formatCode>0%</c:formatCode>
                <c:ptCount val="5"/>
                <c:pt idx="0">
                  <c:v>0.55</c:v>
                </c:pt>
                <c:pt idx="1">
                  <c:v>0.55</c:v>
                </c:pt>
                <c:pt idx="2">
                  <c:v>0.57</c:v>
                </c:pt>
                <c:pt idx="3">
                  <c:v>0.53</c:v>
                </c:pt>
                <c:pt idx="4">
                  <c:v>0.54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399368"/>
        <c:axId val="521402344"/>
      </c:lineChart>
      <c:catAx>
        <c:axId val="521399368"/>
        <c:scaling>
          <c:orientation val="minMax"/>
        </c:scaling>
        <c:delete val="0"/>
        <c:axPos val="b"/>
        <c:majorTickMark val="out"/>
        <c:minorTickMark val="none"/>
        <c:tickLblPos val="nextTo"/>
        <c:crossAx val="521402344"/>
        <c:crosses val="autoZero"/>
        <c:auto val="1"/>
        <c:lblAlgn val="ctr"/>
        <c:lblOffset val="100"/>
        <c:noMultiLvlLbl val="0"/>
      </c:catAx>
      <c:valAx>
        <c:axId val="521402344"/>
        <c:scaling>
          <c:orientation val="minMax"/>
          <c:max val="1.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521399368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b"/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B6BB0-C70E-4ED9-8E4C-6EF2243D91D4}" type="datetimeFigureOut">
              <a:rPr lang="en-US" smtClean="0"/>
              <a:t>9/17/15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F89FD-6894-4DF1-B213-085BE8355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05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Perhaps webinar conducted week of 4/27?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35E52-7AF6-354C-8D65-0B411B8F3C6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778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Monday,</a:t>
            </a:r>
            <a:r>
              <a:rPr lang="en-US" baseline="0" dirty="0" smtClean="0"/>
              <a:t> 5/25 is Memorial 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35E52-7AF6-354C-8D65-0B411B8F3C64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7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41D6-0DAC-44B9-B4BA-15049665BC5F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1C7F9-CB78-4C9D-BEC1-BDAD8DE8D0C6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0C08-58CD-4F35-A15D-9FD7D1DE7B82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BF6D-B270-418C-B230-2DBA50A073A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132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1BA1-0D48-4DB3-A4A4-F26F2F2E42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592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C66C-6730-49EE-8794-D32B64C3CD6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658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1D758-CB89-494B-9483-456E04D35A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3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434-AEB6-4278-996D-BE084B2EC06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2186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6CC43-9DEB-4587-A3AB-ADD2243477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885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AFE96-D05E-49F6-947D-FDDA0AB3A44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690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A017-974D-46F1-8340-11C0202F596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5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A2C8-CFF8-45E0-B593-4D7EB6C1FC62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C0A6-7FFE-4942-83DE-30C93BB9CA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084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381C-53C2-4737-9A7E-A7AA5D6AF3E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278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4E059-1F30-4B46-9011-7FFC4251829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794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8E29-B161-444A-93DB-1A658888AF06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C3055-5CF5-4CA7-B26E-4BF877E99719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DA3C-2633-4914-9423-02F539E4892D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83D8-DAF7-4365-9CDE-86E7EC988D21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DD91-A976-44C8-969B-C85F0F65C60E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8507-5838-4F2E-81F1-E8418F7731DA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B7DD-9E24-465F-B268-BF4ED245C8C3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DFA97-46D0-4426-9975-905B19877C3C}" type="datetime1">
              <a:rPr lang="en-US" smtClean="0"/>
              <a:t>9/17/15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2B18C-984E-4130-8A11-71D64B7388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9/17/15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14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7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hyperlink" Target="http://www.foothill.edu/president/parc/esmp.php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8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9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10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11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14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15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16.e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Relationship Id="rId3" Type="http://schemas.openxmlformats.org/officeDocument/2006/relationships/hyperlink" Target="http://www.foothill.edu/president/parc/esmp.ph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jpeg"/><Relationship Id="rId5" Type="http://schemas.openxmlformats.org/officeDocument/2006/relationships/oleObject" Target="../embeddings/oleObject1.bin"/><Relationship Id="rId6" Type="http://schemas.openxmlformats.org/officeDocument/2006/relationships/oleObject" Target="../embeddings/Microsoft_Word_97_-_2004_Document1.doc"/><Relationship Id="rId7" Type="http://schemas.openxmlformats.org/officeDocument/2006/relationships/image" Target="../media/image2.emf"/><Relationship Id="rId8" Type="http://schemas.openxmlformats.org/officeDocument/2006/relationships/hyperlink" Target="http://www.foothill.edu/president/parc/esmp/minutes/empinterviewschedule/fh_emp_communityinterviews_4.13.pdf" TargetMode="External"/><Relationship Id="rId9" Type="http://schemas.openxmlformats.org/officeDocument/2006/relationships/hyperlink" Target="http://www.foothill.edu/president/parc/esmp/minutes/empinterviewschedule/fh_emp_campusinterviews_4.28-4.29.pdf" TargetMode="External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1.jpeg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Microsoft_Word_97_-_2004_Document2.doc"/><Relationship Id="rId7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oleObject" Target="../embeddings/oleObject3.bin"/><Relationship Id="rId5" Type="http://schemas.openxmlformats.org/officeDocument/2006/relationships/oleObject" Target="../embeddings/Microsoft_Word_97_-_2004_Document3.doc"/><Relationship Id="rId6" Type="http://schemas.openxmlformats.org/officeDocument/2006/relationships/image" Target="../media/image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Environmental Scan: </a:t>
            </a:r>
            <a:br>
              <a:rPr lang="en-US" dirty="0" smtClean="0"/>
            </a:br>
            <a:r>
              <a:rPr lang="en-US" dirty="0" smtClean="0"/>
              <a:t>The First Pass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391" y="3886200"/>
            <a:ext cx="7024253" cy="175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Ed Master Plan (EMP) Steering Committee</a:t>
            </a:r>
          </a:p>
          <a:p>
            <a:r>
              <a:rPr lang="en-US" dirty="0" smtClean="0"/>
              <a:t>Planning and Resource Council (</a:t>
            </a:r>
            <a:r>
              <a:rPr lang="en-US" dirty="0" err="1" smtClean="0"/>
              <a:t>PaRC</a:t>
            </a:r>
            <a:r>
              <a:rPr lang="en-US" dirty="0" smtClean="0"/>
              <a:t>)</a:t>
            </a:r>
          </a:p>
          <a:p>
            <a:r>
              <a:rPr lang="en-US" dirty="0" smtClean="0"/>
              <a:t>April 29, 2015</a:t>
            </a:r>
          </a:p>
          <a:p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</a:t>
            </a:r>
            <a:r>
              <a:rPr lang="en-US" sz="1000" dirty="0" err="1" smtClean="0"/>
              <a:t>Kuo</a:t>
            </a:r>
            <a:endParaRPr lang="en-US" sz="1000" dirty="0" smtClean="0"/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What do we need to know:</a:t>
            </a:r>
          </a:p>
          <a:p>
            <a:pPr lvl="1"/>
            <a:r>
              <a:rPr lang="en-US" dirty="0" smtClean="0"/>
              <a:t>To determine what we are doing well</a:t>
            </a:r>
          </a:p>
          <a:p>
            <a:pPr lvl="1"/>
            <a:r>
              <a:rPr lang="en-US" dirty="0" smtClean="0"/>
              <a:t>To determine what we could do better</a:t>
            </a:r>
          </a:p>
          <a:p>
            <a:pPr lvl="1"/>
            <a:r>
              <a:rPr lang="en-US" dirty="0" smtClean="0"/>
              <a:t>To determine what we might focus on moving forward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Our Students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98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How many students do we serve?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69273" y="134042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2014</a:t>
            </a:r>
            <a:endParaRPr lang="en-US" sz="28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1969273" y="361073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2010</a:t>
            </a:r>
            <a:endParaRPr lang="en-US" sz="28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3906982" y="234241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13,000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906982" y="185773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15,000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906982" y="283871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11,000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9282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11" grpId="1"/>
      <p:bldP spid="10" grpId="0"/>
      <p:bldP spid="13" grpId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How many students do we serve?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69273" y="134042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2014</a:t>
            </a:r>
            <a:endParaRPr lang="en-US" sz="28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1969273" y="361073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2010</a:t>
            </a:r>
            <a:endParaRPr lang="en-US" sz="28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3906982" y="234241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13,000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6982" y="185773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15,000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6982" y="283871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11,000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26510" y="5999490"/>
            <a:ext cx="20602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FHDA IR&amp;P, ODS [Fall Factsheet]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466997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How many students do we serve?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69273" y="134042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2014</a:t>
            </a:r>
            <a:endParaRPr lang="en-US" sz="28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1969273" y="3595043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2010</a:t>
            </a:r>
            <a:endParaRPr lang="en-US" sz="28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3906982" y="234241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13,000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6982" y="185773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15,000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6982" y="283871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11,000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86841" y="5186063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17,000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986841" y="467244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18,000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986841" y="413741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19,000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2128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How many students do we serve?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69273" y="134042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2014</a:t>
            </a:r>
            <a:endParaRPr lang="en-US" sz="28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1969273" y="361073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2010</a:t>
            </a:r>
            <a:endParaRPr lang="en-US" sz="28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3906982" y="234241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13,000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6982" y="185773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15,000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6982" y="283871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11,000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86841" y="5186063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17,000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86841" y="4672445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18,000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86841" y="4137418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19,000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53200" y="6008664"/>
            <a:ext cx="20602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FHDA IR&amp;P, ODS [Fall Factsheet]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487284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56210" y="5062706"/>
            <a:ext cx="6286500" cy="122874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What does trend line suggest?</a:t>
            </a:r>
          </a:p>
          <a:p>
            <a:pPr marL="0" indent="0" algn="ctr">
              <a:buNone/>
            </a:pPr>
            <a:r>
              <a:rPr lang="en-US" dirty="0" smtClean="0"/>
              <a:t>What does this mean moving forward?</a:t>
            </a:r>
          </a:p>
          <a:p>
            <a:pPr marL="0" indent="0" algn="ctr">
              <a:buNone/>
            </a:pPr>
            <a:r>
              <a:rPr lang="en-US" dirty="0" smtClean="0"/>
              <a:t>Are we serving the fewer students better?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How many students do we serve?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823243" y="1184564"/>
            <a:ext cx="5497513" cy="3920821"/>
            <a:chOff x="1823243" y="1184564"/>
            <a:chExt cx="5497513" cy="3920821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43" y="1184564"/>
              <a:ext cx="5497513" cy="3659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5260466" y="4874553"/>
              <a:ext cx="206029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FHDA IR&amp;P, ODS [Fall Factsheet]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96320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How else are students identified?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56063" y="1156028"/>
            <a:ext cx="5631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Full-Time Equivalent Students (FTES)</a:t>
            </a:r>
            <a:endParaRPr lang="en-US" sz="2800" dirty="0"/>
          </a:p>
        </p:txBody>
      </p:sp>
      <p:grpSp>
        <p:nvGrpSpPr>
          <p:cNvPr id="5" name="Group 4"/>
          <p:cNvGrpSpPr/>
          <p:nvPr/>
        </p:nvGrpSpPr>
        <p:grpSpPr>
          <a:xfrm>
            <a:off x="1756063" y="1948781"/>
            <a:ext cx="5487987" cy="3901627"/>
            <a:chOff x="1756063" y="1948781"/>
            <a:chExt cx="5487987" cy="3901627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6063" y="1948781"/>
              <a:ext cx="5487987" cy="3659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5183760" y="5619576"/>
              <a:ext cx="206029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FHDA IR&amp;P, ODS [Fall Factsheet]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99753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Course Enrollment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3845" y="5126167"/>
            <a:ext cx="7938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does the trend line suggest?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56004" y="1231385"/>
            <a:ext cx="5494337" cy="3894782"/>
            <a:chOff x="1856004" y="1231385"/>
            <a:chExt cx="5494337" cy="3894782"/>
          </a:xfrm>
        </p:grpSpPr>
        <p:sp>
          <p:nvSpPr>
            <p:cNvPr id="9" name="TextBox 8"/>
            <p:cNvSpPr txBox="1"/>
            <p:nvPr/>
          </p:nvSpPr>
          <p:spPr>
            <a:xfrm>
              <a:off x="4374573" y="4895335"/>
              <a:ext cx="29461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CCCCO Data Mart [Retention/Success Rate query]</a:t>
              </a:r>
              <a:endParaRPr lang="en-US" sz="900" dirty="0"/>
            </a:p>
          </p:txBody>
        </p:sp>
        <p:pic>
          <p:nvPicPr>
            <p:cNvPr id="1433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6004" y="1231385"/>
              <a:ext cx="5494337" cy="3663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74738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Where do they live?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69272" y="134936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2014</a:t>
            </a:r>
            <a:endParaRPr lang="en-US" sz="28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3481346" y="2340566"/>
            <a:ext cx="2140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Mountain View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886591" y="187258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San Jose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704751" y="2877199"/>
            <a:ext cx="1693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Sunnyvale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4751" y="3926371"/>
            <a:ext cx="1693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Santa Clara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481346" y="3360796"/>
            <a:ext cx="2140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Palo Alto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5690755" y="1920272"/>
            <a:ext cx="862445" cy="3662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20%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5690754" y="2388251"/>
            <a:ext cx="862445" cy="3662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10%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5690755" y="2924884"/>
            <a:ext cx="862445" cy="3662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9%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5708072" y="3408481"/>
            <a:ext cx="862445" cy="3662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5690755" y="3974056"/>
            <a:ext cx="862445" cy="3662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1" y="495172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Other cities in top five between Fall 2010 and Fall 2014 include: Redwood City, Los Altos and Los Altos Hills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39294" y="4573216"/>
            <a:ext cx="20602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FHDA IR&amp;P, ODS [Fall Factsheet]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74197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7" grpId="0"/>
      <p:bldP spid="6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Where do they live?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69272" y="134936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Our Service Area</a:t>
            </a:r>
            <a:endParaRPr lang="en-US" sz="28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3886591" y="1872587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Fall 2014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633845" y="4951723"/>
            <a:ext cx="80529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Decline by 5% among students from Foothill service area—from 25% in Fall 2010 to 19% in Fall 2014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21422" y="3101967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Foreign Students </a:t>
            </a:r>
            <a:endParaRPr lang="en-US" sz="2800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3906982" y="2357019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Fall 2010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995304" y="3644729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Fall 2014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4015695" y="4129161"/>
            <a:ext cx="133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Fall 2010</a:t>
            </a:r>
            <a:endParaRPr lang="en-US" sz="2400" dirty="0"/>
          </a:p>
        </p:txBody>
      </p:sp>
      <p:sp>
        <p:nvSpPr>
          <p:cNvPr id="27" name="Rounded Rectangle 26"/>
          <p:cNvSpPr/>
          <p:nvPr/>
        </p:nvSpPr>
        <p:spPr>
          <a:xfrm>
            <a:off x="5690755" y="1920272"/>
            <a:ext cx="862445" cy="3662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28%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5690754" y="2404704"/>
            <a:ext cx="862445" cy="3662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36%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5690755" y="3692414"/>
            <a:ext cx="862445" cy="3662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12%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5690754" y="4176846"/>
            <a:ext cx="862445" cy="3662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  <a:r>
              <a:rPr lang="en-US" dirty="0" smtClean="0"/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011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22" grpId="0"/>
      <p:bldP spid="23" grpId="0"/>
      <p:bldP spid="24" grpId="0"/>
      <p:bldP spid="25" grpId="0"/>
      <p:bldP spid="26" grpId="0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Review EMP process</a:t>
            </a:r>
          </a:p>
          <a:p>
            <a:r>
              <a:rPr lang="en-US" dirty="0" smtClean="0"/>
              <a:t>Review internal and external scan data</a:t>
            </a:r>
          </a:p>
          <a:p>
            <a:pPr lvl="1"/>
            <a:r>
              <a:rPr lang="en-US" dirty="0" smtClean="0"/>
              <a:t>Data about students</a:t>
            </a:r>
          </a:p>
          <a:p>
            <a:pPr lvl="1"/>
            <a:r>
              <a:rPr lang="en-US" dirty="0" smtClean="0"/>
              <a:t>Data about community </a:t>
            </a:r>
          </a:p>
          <a:p>
            <a:pPr lvl="1"/>
            <a:r>
              <a:rPr lang="en-US" dirty="0" smtClean="0"/>
              <a:t>This is overview data—at the 30,000 </a:t>
            </a:r>
            <a:r>
              <a:rPr lang="en-US" dirty="0" err="1" smtClean="0"/>
              <a:t>ft</a:t>
            </a:r>
            <a:r>
              <a:rPr lang="en-US" dirty="0" smtClean="0"/>
              <a:t> level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>
            <a:hlinkClick r:id="rId3"/>
          </p:cNvPr>
          <p:cNvSpPr txBox="1"/>
          <p:nvPr/>
        </p:nvSpPr>
        <p:spPr>
          <a:xfrm>
            <a:off x="259969" y="4509653"/>
            <a:ext cx="8478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There is an Educational Master Plan website!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185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International Students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29986" y="5204165"/>
            <a:ext cx="7299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China, Hong Kong, Indonesia, Japan and South Korea represent top five—795 in Fall 2014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937" y="1224540"/>
            <a:ext cx="5316537" cy="365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260466" y="4895335"/>
            <a:ext cx="20602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FHDA IR&amp;P, ODS [Open Doors]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733043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do they look like?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22193" y="4913219"/>
            <a:ext cx="729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Has this distribution changed since Fall 2010?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922193" y="5625258"/>
            <a:ext cx="729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about international students (F1/other)?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92922" y="1775259"/>
            <a:ext cx="1517670" cy="20589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African Americans: +3%</a:t>
            </a:r>
          </a:p>
          <a:p>
            <a:pPr algn="ctr"/>
            <a:r>
              <a:rPr lang="en-US" dirty="0" smtClean="0"/>
              <a:t>Latino/as: +11%</a:t>
            </a:r>
          </a:p>
          <a:p>
            <a:pPr algn="ctr"/>
            <a:r>
              <a:rPr lang="en-US" dirty="0" smtClean="0"/>
              <a:t>Filipinos:</a:t>
            </a:r>
          </a:p>
          <a:p>
            <a:pPr algn="ctr"/>
            <a:r>
              <a:rPr lang="en-US" dirty="0" smtClean="0"/>
              <a:t>+2%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755466" y="1131022"/>
            <a:ext cx="5553092" cy="3891337"/>
            <a:chOff x="1755466" y="1131022"/>
            <a:chExt cx="5553092" cy="3891337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5466" y="1131022"/>
              <a:ext cx="5487987" cy="3659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5248268" y="4791527"/>
              <a:ext cx="206029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FHDA IR&amp;P, ODS [Fall Factsheet]</a:t>
              </a:r>
              <a:endParaRPr lang="en-US" sz="900" dirty="0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7308558" y="1527465"/>
            <a:ext cx="1752601" cy="304453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 percent of </a:t>
            </a:r>
          </a:p>
          <a:p>
            <a:pPr algn="ctr"/>
            <a:r>
              <a:rPr lang="en-US" dirty="0" smtClean="0"/>
              <a:t>Asians/PIs:</a:t>
            </a:r>
          </a:p>
          <a:p>
            <a:pPr algn="ctr"/>
            <a:r>
              <a:rPr lang="en-US" dirty="0" smtClean="0"/>
              <a:t>+3%</a:t>
            </a:r>
          </a:p>
          <a:p>
            <a:pPr algn="ctr"/>
            <a:r>
              <a:rPr lang="en-US" dirty="0" smtClean="0"/>
              <a:t>[12% to 15%]</a:t>
            </a:r>
          </a:p>
          <a:p>
            <a:pPr algn="ctr"/>
            <a:r>
              <a:rPr lang="en-US" dirty="0" smtClean="0"/>
              <a:t>Whites:</a:t>
            </a:r>
          </a:p>
          <a:p>
            <a:pPr algn="ctr"/>
            <a:r>
              <a:rPr lang="en-US" dirty="0" smtClean="0"/>
              <a:t>+4%</a:t>
            </a:r>
          </a:p>
          <a:p>
            <a:pPr algn="ctr"/>
            <a:r>
              <a:rPr lang="en-US" dirty="0" smtClean="0"/>
              <a:t>[1% to 5%]</a:t>
            </a:r>
          </a:p>
          <a:p>
            <a:pPr algn="ctr"/>
            <a:r>
              <a:rPr lang="en-US" dirty="0" smtClean="0"/>
              <a:t>African Americans:</a:t>
            </a:r>
          </a:p>
          <a:p>
            <a:pPr algn="ctr"/>
            <a:r>
              <a:rPr lang="en-US" dirty="0" smtClean="0"/>
              <a:t>+7%</a:t>
            </a:r>
          </a:p>
          <a:p>
            <a:pPr algn="ctr"/>
            <a:r>
              <a:rPr lang="en-US" dirty="0" smtClean="0"/>
              <a:t>[1% to 8%]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1163782" y="3938155"/>
            <a:ext cx="290945" cy="10842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539631" y="4627158"/>
            <a:ext cx="1537854" cy="10953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184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Are they successful?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22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59816" y="1200584"/>
            <a:ext cx="5560941" cy="3925583"/>
            <a:chOff x="1759816" y="1200584"/>
            <a:chExt cx="5560941" cy="3925583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9816" y="1200584"/>
              <a:ext cx="5492750" cy="3665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4374573" y="4895335"/>
              <a:ext cx="29461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CCCCO Data Mart [Retention/Success Rate query]</a:t>
              </a:r>
              <a:endParaRPr lang="en-US" sz="9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33845" y="5126167"/>
            <a:ext cx="7938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does the trend line suggest?</a:t>
            </a:r>
          </a:p>
        </p:txBody>
      </p:sp>
    </p:spTree>
    <p:extLst>
      <p:ext uri="{BB962C8B-B14F-4D97-AF65-F5344CB8AC3E}">
        <p14:creationId xmlns:p14="http://schemas.microsoft.com/office/powerpoint/2010/main" val="2863698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Are they successful?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81990" y="1044079"/>
            <a:ext cx="722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What’s the course success gap by ethnicity?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969272" y="162297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2014: 19%</a:t>
            </a:r>
            <a:endParaRPr lang="en-US" sz="28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1969269" y="2428165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2010: 18%</a:t>
            </a:r>
            <a:endParaRPr lang="en-US" sz="2800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2259718" y="3062687"/>
            <a:ext cx="4772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Where is the greatest gap?</a:t>
            </a:r>
            <a:endParaRPr lang="en-US" sz="2800" dirty="0"/>
          </a:p>
        </p:txBody>
      </p:sp>
      <p:grpSp>
        <p:nvGrpSpPr>
          <p:cNvPr id="5" name="Group 4"/>
          <p:cNvGrpSpPr/>
          <p:nvPr/>
        </p:nvGrpSpPr>
        <p:grpSpPr>
          <a:xfrm>
            <a:off x="2188598" y="4764198"/>
            <a:ext cx="5121498" cy="1046440"/>
            <a:chOff x="2054420" y="5025808"/>
            <a:chExt cx="5121498" cy="1046440"/>
          </a:xfrm>
        </p:grpSpPr>
        <p:sp>
          <p:nvSpPr>
            <p:cNvPr id="16" name="TextBox 15"/>
            <p:cNvSpPr txBox="1"/>
            <p:nvPr/>
          </p:nvSpPr>
          <p:spPr>
            <a:xfrm>
              <a:off x="2115545" y="5549028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Asians and African Americans</a:t>
              </a:r>
              <a:endParaRPr lang="en-US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4420" y="5025808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u="sng" dirty="0" smtClean="0"/>
                <a:t>In Fall 2010: 83% vs. 66%</a:t>
              </a:r>
              <a:endParaRPr lang="en-US" sz="2800" u="sng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770881" y="6012089"/>
            <a:ext cx="29953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</a:t>
            </a:r>
            <a:r>
              <a:rPr lang="en-US" sz="900" dirty="0"/>
              <a:t>CCCCO Data Mart [Retention/Success Rate query]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49157" y="3585907"/>
            <a:ext cx="5119398" cy="1046440"/>
            <a:chOff x="2054420" y="3895692"/>
            <a:chExt cx="5119398" cy="1046440"/>
          </a:xfrm>
        </p:grpSpPr>
        <p:sp>
          <p:nvSpPr>
            <p:cNvPr id="14" name="TextBox 13"/>
            <p:cNvSpPr txBox="1"/>
            <p:nvPr/>
          </p:nvSpPr>
          <p:spPr>
            <a:xfrm>
              <a:off x="2054420" y="3895692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u="sng" dirty="0" smtClean="0"/>
                <a:t>In Fall 2014: 81% vs. 62%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13445" y="4418912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Whites and African Americans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25355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5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Are they successful?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3845" y="5126167"/>
            <a:ext cx="7938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does the trend line suggest?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911350" y="1231385"/>
            <a:ext cx="5409407" cy="3894782"/>
            <a:chOff x="1911350" y="1231385"/>
            <a:chExt cx="5409407" cy="3894782"/>
          </a:xfrm>
        </p:grpSpPr>
        <p:sp>
          <p:nvSpPr>
            <p:cNvPr id="9" name="TextBox 8"/>
            <p:cNvSpPr txBox="1"/>
            <p:nvPr/>
          </p:nvSpPr>
          <p:spPr>
            <a:xfrm>
              <a:off x="4374573" y="4895335"/>
              <a:ext cx="29461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CCCCO Data Mart [Retention/Success Rate query]</a:t>
              </a:r>
              <a:endParaRPr lang="en-US" sz="900" dirty="0"/>
            </a:p>
          </p:txBody>
        </p:sp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1350" y="1231385"/>
              <a:ext cx="5321300" cy="3663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05664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Are they successful?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456775" y="4354654"/>
            <a:ext cx="62304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Similar trend in course success gaps regardless of instructional method</a:t>
            </a:r>
            <a:endParaRPr lang="en-US" sz="2800" dirty="0"/>
          </a:p>
        </p:txBody>
      </p:sp>
      <p:grpSp>
        <p:nvGrpSpPr>
          <p:cNvPr id="4" name="Group 3"/>
          <p:cNvGrpSpPr/>
          <p:nvPr/>
        </p:nvGrpSpPr>
        <p:grpSpPr>
          <a:xfrm>
            <a:off x="4572000" y="1169282"/>
            <a:ext cx="4618081" cy="3294603"/>
            <a:chOff x="1824831" y="1240991"/>
            <a:chExt cx="5494337" cy="4106779"/>
          </a:xfrm>
        </p:grpSpPr>
        <p:pic>
          <p:nvPicPr>
            <p:cNvPr id="921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831" y="1240991"/>
              <a:ext cx="5494337" cy="3802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3641956" y="5060034"/>
              <a:ext cx="3479412" cy="287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CCCCO Data Mart [Retention/Success Rate query]</a:t>
              </a:r>
              <a:endParaRPr lang="en-US" sz="900" dirty="0"/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9282"/>
            <a:ext cx="4572000" cy="3050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58266" y="5715282"/>
            <a:ext cx="3691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2014: 21%</a:t>
            </a:r>
            <a:endParaRPr lang="en-US" sz="28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4350155" y="5715282"/>
            <a:ext cx="4269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2010: 27%</a:t>
            </a:r>
            <a:endParaRPr lang="en-US" sz="2800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1640348" y="5244025"/>
            <a:ext cx="6230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But online gap has narrowed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5161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  <p:bldP spid="12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Are they successful?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26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52291" y="1200583"/>
            <a:ext cx="5568466" cy="3915193"/>
            <a:chOff x="1752291" y="1200583"/>
            <a:chExt cx="5568466" cy="3915193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2291" y="1200583"/>
              <a:ext cx="5494337" cy="3665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4374573" y="4884944"/>
              <a:ext cx="29461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CCCCO Data Mart [Retention/Success Rate query]</a:t>
              </a:r>
              <a:endParaRPr lang="en-US" sz="9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57200" y="5115775"/>
            <a:ext cx="49783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What’s the success gap between </a:t>
            </a:r>
          </a:p>
          <a:p>
            <a:pPr algn="ctr"/>
            <a:r>
              <a:rPr lang="en-US" sz="2800" dirty="0" smtClean="0"/>
              <a:t>online and not online courses?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564524" y="5069608"/>
            <a:ext cx="29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2014: 9%</a:t>
            </a:r>
            <a:endParaRPr lang="en-US" sz="28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5647651" y="5546662"/>
            <a:ext cx="2956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In Fall 2010: 18%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3392336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Graduation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578" y="1131454"/>
            <a:ext cx="5973763" cy="401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936535" y="5144385"/>
            <a:ext cx="27527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FHDA IR&amp;P, ODS [Program Review/Degrees]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0078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Who graduates?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4692" y="1156028"/>
            <a:ext cx="7917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What’s the graduation rate by ethnicity?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041813" y="1679248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2013-14 Certificates</a:t>
            </a:r>
            <a:endParaRPr lang="en-US" sz="28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2121669" y="3959898"/>
            <a:ext cx="5060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/>
              <a:t>2013-14 Degrees</a:t>
            </a:r>
            <a:endParaRPr lang="en-US" sz="2800" u="sng" dirty="0"/>
          </a:p>
        </p:txBody>
      </p:sp>
      <p:grpSp>
        <p:nvGrpSpPr>
          <p:cNvPr id="23" name="Group 22"/>
          <p:cNvGrpSpPr/>
          <p:nvPr/>
        </p:nvGrpSpPr>
        <p:grpSpPr>
          <a:xfrm>
            <a:off x="2184194" y="2196474"/>
            <a:ext cx="5060379" cy="1763424"/>
            <a:chOff x="2184194" y="2196474"/>
            <a:chExt cx="5060379" cy="1763424"/>
          </a:xfrm>
        </p:grpSpPr>
        <p:sp>
          <p:nvSpPr>
            <p:cNvPr id="16" name="TextBox 15"/>
            <p:cNvSpPr txBox="1"/>
            <p:nvPr/>
          </p:nvSpPr>
          <p:spPr>
            <a:xfrm>
              <a:off x="2184200" y="2196474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Asians: 45%</a:t>
              </a:r>
              <a:endParaRPr lang="en-US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84194" y="2621384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Whites: 31%</a:t>
              </a:r>
              <a:endParaRPr lang="en-US" sz="28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84200" y="3035394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Latino/as: </a:t>
              </a:r>
              <a:r>
                <a:rPr lang="en-US" sz="2800" dirty="0"/>
                <a:t>1</a:t>
              </a:r>
              <a:r>
                <a:rPr lang="en-US" sz="2800" dirty="0" smtClean="0"/>
                <a:t>1%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84200" y="3436678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African Americans: 1%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041812" y="4483682"/>
            <a:ext cx="5088665" cy="1754806"/>
            <a:chOff x="2041812" y="4483682"/>
            <a:chExt cx="5088665" cy="1754806"/>
          </a:xfrm>
        </p:grpSpPr>
        <p:sp>
          <p:nvSpPr>
            <p:cNvPr id="12" name="TextBox 11"/>
            <p:cNvSpPr txBox="1"/>
            <p:nvPr/>
          </p:nvSpPr>
          <p:spPr>
            <a:xfrm>
              <a:off x="2070104" y="4483682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Asians: 24%</a:t>
              </a:r>
              <a:endParaRPr lang="en-US" sz="28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70099" y="4908592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Whites: 45%</a:t>
              </a:r>
              <a:endParaRPr lang="en-US" sz="28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041812" y="5322601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Latino/as: 1</a:t>
              </a:r>
              <a:r>
                <a:rPr lang="en-US" sz="2800" dirty="0"/>
                <a:t>9</a:t>
              </a:r>
              <a:r>
                <a:rPr lang="en-US" sz="2800" dirty="0" smtClean="0"/>
                <a:t>%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70104" y="5715268"/>
              <a:ext cx="50603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African Americans: 3%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362204" y="6123072"/>
            <a:ext cx="27527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FHDA IR&amp;P, ODS [Program Review/Degrees]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545566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Transfer Rate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1375" y="1762125"/>
            <a:ext cx="7604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What percentage of first-time Foothill students transferred to a four-year institution in six years?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73501" y="2988117"/>
            <a:ext cx="98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</a:rPr>
              <a:t>66%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73501" y="3725293"/>
            <a:ext cx="98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</a:rPr>
              <a:t>53%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73501" y="4474017"/>
            <a:ext cx="98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</a:rPr>
              <a:t>30%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165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55024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The Roadmap: Process Update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936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Transfer Rate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41375" y="1762125"/>
            <a:ext cx="7604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What percentage of first-time Foothill students transferred to a four-year institution in six years?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73501" y="2967335"/>
            <a:ext cx="98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A6A6A6"/>
                </a:solidFill>
              </a:rPr>
              <a:t>66%</a:t>
            </a:r>
            <a:endParaRPr lang="en-US" sz="2400" dirty="0">
              <a:solidFill>
                <a:srgbClr val="A6A6A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73501" y="3704511"/>
            <a:ext cx="98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53%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73501" y="4453235"/>
            <a:ext cx="984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A6A6A6"/>
                </a:solidFill>
              </a:rPr>
              <a:t>33%</a:t>
            </a:r>
            <a:endParaRPr lang="en-US" sz="2400" dirty="0">
              <a:solidFill>
                <a:srgbClr val="A6A6A6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1582" y="5757397"/>
            <a:ext cx="226521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2015 Student Success Scorecard </a:t>
            </a:r>
          </a:p>
          <a:p>
            <a:r>
              <a:rPr lang="en-US" sz="900" dirty="0" smtClean="0"/>
              <a:t>[Completion data]</a:t>
            </a:r>
          </a:p>
          <a:p>
            <a:r>
              <a:rPr lang="en-US" sz="900" dirty="0" smtClean="0"/>
              <a:t>N=1,057; F08 students=19,107</a:t>
            </a:r>
            <a:endParaRPr lang="en-US" sz="900" dirty="0"/>
          </a:p>
        </p:txBody>
      </p:sp>
      <p:sp>
        <p:nvSpPr>
          <p:cNvPr id="4" name="Rounded Rectangle 3"/>
          <p:cNvSpPr/>
          <p:nvPr/>
        </p:nvSpPr>
        <p:spPr>
          <a:xfrm>
            <a:off x="5860473" y="3169227"/>
            <a:ext cx="2680855" cy="203806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 smtClean="0"/>
              <a:t>Who’s being counted?</a:t>
            </a:r>
          </a:p>
          <a:p>
            <a:pPr algn="ctr"/>
            <a:r>
              <a:rPr lang="en-US" dirty="0" smtClean="0"/>
              <a:t>All first-time students from 2008-09</a:t>
            </a:r>
          </a:p>
          <a:p>
            <a:pPr algn="ctr"/>
            <a:r>
              <a:rPr lang="en-US" dirty="0" smtClean="0"/>
              <a:t>Complete at least 6 units AND</a:t>
            </a:r>
          </a:p>
          <a:p>
            <a:pPr algn="ctr"/>
            <a:r>
              <a:rPr lang="en-US" dirty="0" smtClean="0"/>
              <a:t>Attempt any English and Math in first 3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651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What’s the Trend?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5500" y="1048187"/>
            <a:ext cx="7604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prstClr val="black"/>
                </a:solidFill>
              </a:rPr>
              <a:t>Foothill College Transfer Rates by Ethnicity</a:t>
            </a:r>
          </a:p>
          <a:p>
            <a:pPr algn="ctr"/>
            <a:r>
              <a:rPr lang="en-US" sz="2000" dirty="0" smtClean="0">
                <a:solidFill>
                  <a:prstClr val="black"/>
                </a:solidFill>
              </a:rPr>
              <a:t>2004-05 to 2008-09 Cohorts</a:t>
            </a:r>
            <a:endParaRPr lang="en-US" sz="2000" dirty="0">
              <a:solidFill>
                <a:prstClr val="black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817931945"/>
              </p:ext>
            </p:extLst>
          </p:nvPr>
        </p:nvGraphicFramePr>
        <p:xfrm>
          <a:off x="457200" y="1686858"/>
          <a:ext cx="7972425" cy="4552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19076" y="4865457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21582" y="6239496"/>
            <a:ext cx="226521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2015 Student Success Scorecard </a:t>
            </a:r>
          </a:p>
          <a:p>
            <a:r>
              <a:rPr lang="en-US" sz="900" dirty="0" smtClean="0"/>
              <a:t>[Completion data]</a:t>
            </a:r>
          </a:p>
          <a:p>
            <a:r>
              <a:rPr lang="en-US" sz="900" dirty="0" smtClean="0"/>
              <a:t>N=1,057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91361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  <p:bldGraphic spid="4" grpId="1" uiExpand="1">
        <p:bldSub>
          <a:bldChart bld="series"/>
        </p:bldSub>
      </p:bldGraphic>
      <p:bldP spid="1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55024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Community Interviews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82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Train for a supportive workforce </a:t>
            </a:r>
          </a:p>
          <a:p>
            <a:pPr lvl="1"/>
            <a:r>
              <a:rPr lang="en-US" dirty="0" smtClean="0"/>
              <a:t>For high-tech industry and related businesses</a:t>
            </a:r>
          </a:p>
          <a:p>
            <a:pPr lvl="1"/>
            <a:r>
              <a:rPr lang="en-US" dirty="0" smtClean="0"/>
              <a:t>Small business development</a:t>
            </a:r>
          </a:p>
          <a:p>
            <a:r>
              <a:rPr lang="en-US" dirty="0" smtClean="0"/>
              <a:t>Professional development for students</a:t>
            </a:r>
          </a:p>
          <a:p>
            <a:pPr lvl="1"/>
            <a:r>
              <a:rPr lang="en-US" dirty="0" smtClean="0"/>
              <a:t>Soft Skills (key for workforce)</a:t>
            </a:r>
          </a:p>
          <a:p>
            <a:pPr lvl="1"/>
            <a:r>
              <a:rPr lang="en-US" dirty="0" smtClean="0"/>
              <a:t>Internships</a:t>
            </a:r>
          </a:p>
          <a:p>
            <a:r>
              <a:rPr lang="en-US" dirty="0" smtClean="0"/>
              <a:t>Increase collaboration/partnerships</a:t>
            </a:r>
          </a:p>
          <a:p>
            <a:r>
              <a:rPr lang="en-US" dirty="0" smtClean="0"/>
              <a:t>Role of lifelong education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Themes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15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55024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External Scan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428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Are our students representative?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35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821653" y="1161700"/>
            <a:ext cx="5493545" cy="4164159"/>
            <a:chOff x="1827211" y="1037009"/>
            <a:chExt cx="5493545" cy="4164159"/>
          </a:xfrm>
        </p:grpSpPr>
        <p:pic>
          <p:nvPicPr>
            <p:cNvPr id="1331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7211" y="1037009"/>
              <a:ext cx="5487987" cy="3819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5260466" y="4831836"/>
              <a:ext cx="2060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Source: FHDA IR&amp;P, ODS [Fall Factsheet]</a:t>
              </a:r>
            </a:p>
            <a:p>
              <a:r>
                <a:rPr lang="en-US" sz="900" dirty="0" smtClean="0"/>
                <a:t>CA </a:t>
              </a:r>
              <a:r>
                <a:rPr lang="en-US" sz="900" dirty="0" err="1" smtClean="0"/>
                <a:t>Dept</a:t>
              </a:r>
              <a:r>
                <a:rPr lang="en-US" sz="900" dirty="0" smtClean="0"/>
                <a:t> of Finance [P-3 report]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50686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Community Population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9937" y="1465263"/>
            <a:ext cx="7604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What is population for Santa Clara County in 2014?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2337" y="3300990"/>
            <a:ext cx="7604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What is the projected population for 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Santa Clara County in 2020?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0142" y="2159075"/>
            <a:ext cx="1558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1.9 million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872542" y="4379266"/>
            <a:ext cx="1558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million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078682" y="5560353"/>
            <a:ext cx="278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EMSI [2015.1 data]</a:t>
            </a:r>
          </a:p>
          <a:p>
            <a:r>
              <a:rPr lang="en-US" sz="900" dirty="0" smtClean="0"/>
              <a:t>Centers of Excellence [Regional Labor Market Profile]</a:t>
            </a:r>
            <a:endParaRPr lang="en-US" sz="900" dirty="0"/>
          </a:p>
        </p:txBody>
      </p:sp>
      <p:sp>
        <p:nvSpPr>
          <p:cNvPr id="6" name="Rounded Rectangle 5"/>
          <p:cNvSpPr/>
          <p:nvPr/>
        </p:nvSpPr>
        <p:spPr>
          <a:xfrm>
            <a:off x="769937" y="5018809"/>
            <a:ext cx="3398023" cy="9108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Declining White population</a:t>
            </a:r>
          </a:p>
          <a:p>
            <a:pPr algn="ctr"/>
            <a:r>
              <a:rPr lang="en-US" dirty="0" smtClean="0"/>
              <a:t>Increasing older population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5375956" y="2132596"/>
            <a:ext cx="3398023" cy="9108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 years or younger: 26%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886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4" grpId="0"/>
      <p:bldP spid="12" grpId="0"/>
      <p:bldP spid="13" grpId="0"/>
      <p:bldP spid="6" grpId="0" animBg="1"/>
      <p:bldP spid="1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Education Level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9937" y="1465263"/>
            <a:ext cx="7604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What percent of Santa Clara County adults have earned a bachelor degree or higher?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0240" y="2772139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50%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078682" y="5560353"/>
            <a:ext cx="278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EMSI [2015.1 data]</a:t>
            </a:r>
          </a:p>
          <a:p>
            <a:r>
              <a:rPr lang="en-US" sz="900" dirty="0" smtClean="0"/>
              <a:t>Joint Venture [Silicon Valley Index 2015]</a:t>
            </a:r>
            <a:endParaRPr lang="en-US" sz="900" dirty="0"/>
          </a:p>
        </p:txBody>
      </p:sp>
      <p:sp>
        <p:nvSpPr>
          <p:cNvPr id="14" name="TextBox 13"/>
          <p:cNvSpPr txBox="1"/>
          <p:nvPr/>
        </p:nvSpPr>
        <p:spPr>
          <a:xfrm>
            <a:off x="3720239" y="3269670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46%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709750" y="3756810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42%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0624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1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Education Level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9937" y="1465263"/>
            <a:ext cx="7604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What percent of Santa Clara County adults have earned a bachelor degree or higher?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0240" y="2772139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50%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78682" y="5560353"/>
            <a:ext cx="278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EMSI [2015.1 data]</a:t>
            </a:r>
          </a:p>
          <a:p>
            <a:r>
              <a:rPr lang="en-US" sz="900" dirty="0" smtClean="0"/>
              <a:t>Joint Venture [Silicon Valley Index 2015]</a:t>
            </a:r>
            <a:endParaRPr lang="en-US" sz="900" dirty="0"/>
          </a:p>
        </p:txBody>
      </p:sp>
      <p:sp>
        <p:nvSpPr>
          <p:cNvPr id="14" name="TextBox 13"/>
          <p:cNvSpPr txBox="1"/>
          <p:nvPr/>
        </p:nvSpPr>
        <p:spPr>
          <a:xfrm>
            <a:off x="3720239" y="3269670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46%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09750" y="3756810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42%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581650" y="3710553"/>
            <a:ext cx="1943100" cy="10910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 California:</a:t>
            </a:r>
          </a:p>
          <a:p>
            <a:pPr algn="ctr"/>
            <a:r>
              <a:rPr lang="en-US" dirty="0" smtClean="0"/>
              <a:t>30%</a:t>
            </a:r>
          </a:p>
          <a:p>
            <a:pPr algn="ctr"/>
            <a:r>
              <a:rPr lang="en-US" dirty="0" smtClean="0"/>
              <a:t>In United States:</a:t>
            </a:r>
          </a:p>
          <a:p>
            <a:pPr algn="ctr"/>
            <a:r>
              <a:rPr lang="en-US" dirty="0" smtClean="0"/>
              <a:t>29%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116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English Language Speakers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9937" y="1465263"/>
            <a:ext cx="7604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What percent of Silicon Valley speaks a language other than exclusively English?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0240" y="2772139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50%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720239" y="3269670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46%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709750" y="3756810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42%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7112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Ed Master Plan Timeline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9342869"/>
              </p:ext>
            </p:extLst>
          </p:nvPr>
        </p:nvGraphicFramePr>
        <p:xfrm>
          <a:off x="311728" y="904008"/>
          <a:ext cx="8229600" cy="5335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618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English Language Speakers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9937" y="1465263"/>
            <a:ext cx="7604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What percent of Silicon Valley speaks a language other than exclusively English?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0240" y="2772139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50%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78682" y="5560353"/>
            <a:ext cx="27847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Joint Venture [Silicon Valley Index 2015]</a:t>
            </a:r>
            <a:endParaRPr lang="en-US" sz="900" dirty="0"/>
          </a:p>
        </p:txBody>
      </p:sp>
      <p:sp>
        <p:nvSpPr>
          <p:cNvPr id="14" name="TextBox 13"/>
          <p:cNvSpPr txBox="1"/>
          <p:nvPr/>
        </p:nvSpPr>
        <p:spPr>
          <a:xfrm>
            <a:off x="3720239" y="3269670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46%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09750" y="3756810"/>
            <a:ext cx="85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42%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581650" y="3710553"/>
            <a:ext cx="1943100" cy="10910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 California:</a:t>
            </a:r>
          </a:p>
          <a:p>
            <a:pPr algn="ctr"/>
            <a:r>
              <a:rPr lang="en-US" dirty="0" smtClean="0"/>
              <a:t>44%</a:t>
            </a:r>
          </a:p>
          <a:p>
            <a:pPr algn="ctr"/>
            <a:r>
              <a:rPr lang="en-US" dirty="0" smtClean="0"/>
              <a:t>In United States:</a:t>
            </a:r>
          </a:p>
          <a:p>
            <a:pPr algn="ctr"/>
            <a:r>
              <a:rPr lang="en-US" dirty="0" smtClean="0"/>
              <a:t>21%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804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Largest industry gains this year include:</a:t>
            </a:r>
          </a:p>
          <a:p>
            <a:pPr lvl="1"/>
            <a:r>
              <a:rPr lang="en-US" dirty="0" smtClean="0"/>
              <a:t>Healthcare services</a:t>
            </a:r>
          </a:p>
          <a:p>
            <a:pPr lvl="1"/>
            <a:r>
              <a:rPr lang="en-US" dirty="0" smtClean="0"/>
              <a:t>Professional/Information/Technology Services</a:t>
            </a:r>
          </a:p>
          <a:p>
            <a:r>
              <a:rPr lang="en-US" dirty="0" smtClean="0"/>
              <a:t>Growing occupations:</a:t>
            </a:r>
          </a:p>
          <a:p>
            <a:pPr lvl="1"/>
            <a:r>
              <a:rPr lang="en-US" dirty="0" smtClean="0"/>
              <a:t>Personal care/home care aides</a:t>
            </a:r>
          </a:p>
          <a:p>
            <a:pPr lvl="1"/>
            <a:r>
              <a:rPr lang="en-US" dirty="0" smtClean="0"/>
              <a:t>Medical assistants/secretaries</a:t>
            </a:r>
          </a:p>
          <a:p>
            <a:pPr lvl="1"/>
            <a:r>
              <a:rPr lang="en-US" dirty="0" smtClean="0"/>
              <a:t>Medical records technicians</a:t>
            </a:r>
          </a:p>
          <a:p>
            <a:pPr lvl="1"/>
            <a:r>
              <a:rPr lang="en-US" dirty="0" smtClean="0"/>
              <a:t>Systems/data communication analysts</a:t>
            </a:r>
          </a:p>
          <a:p>
            <a:pPr lvl="1"/>
            <a:r>
              <a:rPr lang="en-US" dirty="0" smtClean="0"/>
              <a:t>Secretaries/Administrative Assistants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Labor Market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30128"/>
            <a:ext cx="2133600" cy="365125"/>
          </a:xfrm>
        </p:spPr>
        <p:txBody>
          <a:bodyPr/>
          <a:lstStyle/>
          <a:p>
            <a:fld id="{2F8072FF-172C-004F-ABFB-17905131C540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78682" y="5560353"/>
            <a:ext cx="278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EMSI [2015.1 data]</a:t>
            </a:r>
          </a:p>
          <a:p>
            <a:r>
              <a:rPr lang="en-US" sz="900" dirty="0" smtClean="0"/>
              <a:t>Centers of Excellence [Regional Labor Market Profile]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21425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Income gap (median household)</a:t>
            </a:r>
          </a:p>
          <a:p>
            <a:pPr lvl="1"/>
            <a:r>
              <a:rPr lang="en-US" dirty="0" smtClean="0"/>
              <a:t>Silicon Valley: $94,534</a:t>
            </a:r>
          </a:p>
          <a:p>
            <a:pPr lvl="1"/>
            <a:r>
              <a:rPr lang="en-US" dirty="0" smtClean="0"/>
              <a:t>California: $61,320</a:t>
            </a:r>
          </a:p>
          <a:p>
            <a:r>
              <a:rPr lang="en-US" dirty="0" smtClean="0"/>
              <a:t>Housing/rental prices</a:t>
            </a:r>
          </a:p>
          <a:p>
            <a:pPr lvl="1"/>
            <a:r>
              <a:rPr lang="en-US" dirty="0" smtClean="0"/>
              <a:t>Median home sale price: $757,585</a:t>
            </a:r>
          </a:p>
          <a:p>
            <a:pPr lvl="1"/>
            <a:r>
              <a:rPr lang="en-US" dirty="0" smtClean="0"/>
              <a:t>California median: $397,585</a:t>
            </a:r>
          </a:p>
          <a:p>
            <a:pPr lvl="1"/>
            <a:r>
              <a:rPr lang="en-US" dirty="0" smtClean="0"/>
              <a:t>Average rental rate: $2,333/month</a:t>
            </a:r>
          </a:p>
          <a:p>
            <a:r>
              <a:rPr lang="en-US" dirty="0" smtClean="0"/>
              <a:t>Poverty (federal poverty thresholds)</a:t>
            </a:r>
          </a:p>
          <a:p>
            <a:pPr lvl="1"/>
            <a:r>
              <a:rPr lang="en-US" dirty="0" smtClean="0"/>
              <a:t>Silicon Valley: 11%</a:t>
            </a:r>
          </a:p>
          <a:p>
            <a:pPr lvl="1"/>
            <a:r>
              <a:rPr lang="en-US" dirty="0" smtClean="0"/>
              <a:t>10 Years ago: ~9%</a:t>
            </a:r>
          </a:p>
          <a:p>
            <a:pPr lvl="1"/>
            <a:r>
              <a:rPr lang="en-US" dirty="0" smtClean="0"/>
              <a:t>About 25% of total reside in Santa Clara County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Cost of Living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78681" y="5791185"/>
            <a:ext cx="27847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Joint Venture [Silicon Valley Index 2015]</a:t>
            </a:r>
          </a:p>
          <a:p>
            <a:r>
              <a:rPr lang="en-US" sz="900" dirty="0" smtClean="0"/>
              <a:t>Silicon Valley Institute for Regional Studies [Poverty in the San Francisco Bay Area, 2015]</a:t>
            </a:r>
            <a:endParaRPr lang="en-US" sz="9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5781662"/>
            <a:ext cx="27847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Median household income is based on 2013 figures.</a:t>
            </a:r>
          </a:p>
          <a:p>
            <a:r>
              <a:rPr lang="en-US" sz="900" dirty="0" smtClean="0"/>
              <a:t>2013 Federal poverty thresholds: $11,490 for single household; $23,550 for a family of four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899261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6864" y="178080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Additional Comments?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6528" y="345128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Thanks for Participating!</a:t>
            </a:r>
            <a:endParaRPr lang="en-US" sz="44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1" y="4426527"/>
            <a:ext cx="8084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hlinkClick r:id="rId3"/>
              </a:rPr>
              <a:t>http://</a:t>
            </a:r>
            <a:r>
              <a:rPr lang="en-US" sz="3000" dirty="0" smtClean="0">
                <a:hlinkClick r:id="rId3"/>
              </a:rPr>
              <a:t>www.foothill.edu/president/parc/esmp.php</a:t>
            </a:r>
            <a:endParaRPr lang="en-US" sz="3000" dirty="0" smtClean="0"/>
          </a:p>
          <a:p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2551553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Spring Quarter Timeline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799425"/>
              </p:ext>
            </p:extLst>
          </p:nvPr>
        </p:nvGraphicFramePr>
        <p:xfrm>
          <a:off x="1325563" y="1044079"/>
          <a:ext cx="6492875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Document" r:id="rId6" imgW="9055100" imgH="6311900" progId="Word.Document.8">
                  <p:embed/>
                </p:oleObj>
              </mc:Choice>
              <mc:Fallback>
                <p:oleObj name="Document" r:id="rId6" imgW="9055100" imgH="63119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25563" y="1044079"/>
                        <a:ext cx="6492875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4016375" y="460375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073400" y="462915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266950" y="3108325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60409" y="4827369"/>
            <a:ext cx="164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Online input opens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1143000" y="1238250"/>
            <a:ext cx="1104900" cy="18700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hlinkClick r:id="rId8"/>
          </p:cNvPr>
          <p:cNvSpPr txBox="1"/>
          <p:nvPr/>
        </p:nvSpPr>
        <p:spPr>
          <a:xfrm>
            <a:off x="158749" y="835061"/>
            <a:ext cx="2428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Community interviews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436937" y="5200650"/>
            <a:ext cx="371475" cy="4646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940175" y="5200650"/>
            <a:ext cx="431800" cy="546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hlinkClick r:id="rId9"/>
          </p:cNvPr>
          <p:cNvSpPr txBox="1"/>
          <p:nvPr/>
        </p:nvSpPr>
        <p:spPr>
          <a:xfrm>
            <a:off x="2587625" y="5746750"/>
            <a:ext cx="2238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Campus interviews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42000" y="5667375"/>
            <a:ext cx="330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Ed Master Plan meeting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Discuss environmental scan data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540250" y="5137150"/>
            <a:ext cx="412750" cy="55989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87875" y="5651500"/>
            <a:ext cx="133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Town Hall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692650" y="4933950"/>
            <a:ext cx="2012950" cy="7175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611091" y="4841875"/>
            <a:ext cx="2049318" cy="3086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4968875" y="4611255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687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6" grpId="0"/>
      <p:bldP spid="20" grpId="0"/>
      <p:bldP spid="31" grpId="0"/>
      <p:bldP spid="34" grpId="0"/>
      <p:bldP spid="37" grpId="0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Spring Quarter Timeline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0" name="Content Placeholder 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936396"/>
              </p:ext>
            </p:extLst>
          </p:nvPr>
        </p:nvGraphicFramePr>
        <p:xfrm>
          <a:off x="1244600" y="1044079"/>
          <a:ext cx="6653213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Document" r:id="rId6" imgW="9055100" imgH="6159500" progId="Word.Document.8">
                  <p:embed/>
                </p:oleObj>
              </mc:Choice>
              <mc:Fallback>
                <p:oleObj name="Document" r:id="rId6" imgW="9055100" imgH="61595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44600" y="1044079"/>
                        <a:ext cx="6653213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4000500" y="288925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952875" y="222250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56648" y="2246168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428148" y="2722418"/>
            <a:ext cx="1350602" cy="30402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27875" y="5715000"/>
            <a:ext cx="2381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Online input closes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968375" y="2698750"/>
            <a:ext cx="2984500" cy="30162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317875" y="3413125"/>
            <a:ext cx="809625" cy="2349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5750" y="5826125"/>
            <a:ext cx="1793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Webinar at 7pm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79624" y="5667375"/>
            <a:ext cx="5222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All day workshop with EMP steering committee; Review data and identify initial goals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059077" y="415290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1079500" y="4397375"/>
            <a:ext cx="1857375" cy="317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54000" y="3708400"/>
            <a:ext cx="124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Initial feedback period begins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45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8" grpId="0"/>
      <p:bldP spid="24" grpId="0"/>
      <p:bldP spid="25" grpId="0"/>
      <p:bldP spid="26" grpId="0" animBg="1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Spring Quarter Timeline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018554"/>
              </p:ext>
            </p:extLst>
          </p:nvPr>
        </p:nvGraphicFramePr>
        <p:xfrm>
          <a:off x="1325563" y="1044079"/>
          <a:ext cx="6492875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Document" r:id="rId5" imgW="9055100" imgH="6311900" progId="Word.Document.8">
                  <p:embed/>
                </p:oleObj>
              </mc:Choice>
              <mc:Fallback>
                <p:oleObj name="Document" r:id="rId5" imgW="9055100" imgH="63119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25563" y="1044079"/>
                        <a:ext cx="6492875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3984625" y="238125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556125" y="2841625"/>
            <a:ext cx="1717094" cy="2857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78077" y="5615187"/>
            <a:ext cx="5826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Follow-up/Debrief </a:t>
            </a:r>
            <a:r>
              <a:rPr lang="en-US" dirty="0" err="1" smtClean="0">
                <a:solidFill>
                  <a:prstClr val="black"/>
                </a:solidFill>
              </a:rPr>
              <a:t>mtg</a:t>
            </a:r>
            <a:r>
              <a:rPr lang="en-US" dirty="0" smtClean="0">
                <a:solidFill>
                  <a:prstClr val="black"/>
                </a:solidFill>
              </a:rPr>
              <a:t> with EMP steering committee;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Review initial goals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270125" y="3095625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5749" y="4048125"/>
            <a:ext cx="1246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Second </a:t>
            </a:r>
            <a:r>
              <a:rPr lang="en-US" dirty="0">
                <a:solidFill>
                  <a:prstClr val="black"/>
                </a:solidFill>
              </a:rPr>
              <a:t>f</a:t>
            </a:r>
            <a:r>
              <a:rPr lang="en-US" dirty="0" smtClean="0">
                <a:solidFill>
                  <a:prstClr val="black"/>
                </a:solidFill>
              </a:rPr>
              <a:t>eedback period begins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(if needed)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084477" y="4613275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Arrow Connector 10"/>
          <p:cNvCxnSpPr>
            <a:endCxn id="21" idx="0"/>
          </p:cNvCxnSpPr>
          <p:nvPr/>
        </p:nvCxnSpPr>
        <p:spPr>
          <a:xfrm flipH="1">
            <a:off x="1440639" y="5041900"/>
            <a:ext cx="1643838" cy="7048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095375" y="3381375"/>
            <a:ext cx="1111250" cy="69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30200" y="5746750"/>
            <a:ext cx="2220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EMP goals finalized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776261" y="1614973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273219" y="2144417"/>
            <a:ext cx="1693504" cy="12369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966885" y="3198385"/>
            <a:ext cx="1171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Initial feedback period ends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5797369" y="3883590"/>
            <a:ext cx="571500" cy="476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6331267" y="4359840"/>
            <a:ext cx="1619124" cy="5063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950390" y="4552761"/>
            <a:ext cx="11936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Second feedback period ends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(if needed)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478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4" grpId="0" animBg="1"/>
      <p:bldP spid="18" grpId="0"/>
      <p:bldP spid="15" grpId="0" animBg="1"/>
      <p:bldP spid="21" grpId="0"/>
      <p:bldP spid="23" grpId="0" animBg="1"/>
      <p:bldP spid="27" grpId="0"/>
      <p:bldP spid="28" grpId="0" animBg="1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</a:rPr>
              <a:t>Summer and Fall Quarter Timeline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Summer 2015</a:t>
            </a:r>
          </a:p>
          <a:p>
            <a:pPr lvl="1"/>
            <a:r>
              <a:rPr lang="en-US" dirty="0" smtClean="0"/>
              <a:t>Develop draft with identified institutional goals</a:t>
            </a:r>
          </a:p>
          <a:p>
            <a:r>
              <a:rPr lang="en-US" dirty="0" smtClean="0"/>
              <a:t>Fall 2015</a:t>
            </a:r>
          </a:p>
          <a:p>
            <a:pPr lvl="1"/>
            <a:r>
              <a:rPr lang="en-US" dirty="0" smtClean="0"/>
              <a:t>Engage campus with draft</a:t>
            </a:r>
          </a:p>
          <a:p>
            <a:pPr lvl="1"/>
            <a:r>
              <a:rPr lang="en-US" dirty="0" smtClean="0"/>
              <a:t>Feedback</a:t>
            </a:r>
          </a:p>
          <a:p>
            <a:pPr lvl="1"/>
            <a:r>
              <a:rPr lang="en-US" dirty="0" smtClean="0"/>
              <a:t>Editing</a:t>
            </a:r>
          </a:p>
          <a:p>
            <a:pPr lvl="1"/>
            <a:r>
              <a:rPr lang="en-US" dirty="0" smtClean="0"/>
              <a:t>Board approval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BC05-8A06-EF4B-BC54-C581C3CEC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259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55024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Internal Scan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568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1590</Words>
  <Application>Microsoft Macintosh PowerPoint</Application>
  <PresentationFormat>On-screen Show (4:3)</PresentationFormat>
  <Paragraphs>383</Paragraphs>
  <Slides>43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Office Theme</vt:lpstr>
      <vt:lpstr>5_Office Theme</vt:lpstr>
      <vt:lpstr>Document</vt:lpstr>
      <vt:lpstr>Environmental Scan:  The First Pass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105</cp:revision>
  <dcterms:created xsi:type="dcterms:W3CDTF">2012-03-27T05:18:19Z</dcterms:created>
  <dcterms:modified xsi:type="dcterms:W3CDTF">2015-09-17T14:34:39Z</dcterms:modified>
</cp:coreProperties>
</file>