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notesMasterIdLst>
    <p:notesMasterId r:id="rId21"/>
  </p:notesMasterIdLst>
  <p:sldIdLst>
    <p:sldId id="261" r:id="rId8"/>
    <p:sldId id="270" r:id="rId9"/>
    <p:sldId id="287" r:id="rId10"/>
    <p:sldId id="285" r:id="rId11"/>
    <p:sldId id="281" r:id="rId12"/>
    <p:sldId id="286" r:id="rId13"/>
    <p:sldId id="282" r:id="rId14"/>
    <p:sldId id="290" r:id="rId15"/>
    <p:sldId id="288" r:id="rId16"/>
    <p:sldId id="289" r:id="rId17"/>
    <p:sldId id="291" r:id="rId18"/>
    <p:sldId id="269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Tasks!$B$2</c:f>
              <c:strCache>
                <c:ptCount val="1"/>
                <c:pt idx="0">
                  <c:v>Start Date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Tasks!$A$3:$A$19</c:f>
              <c:strCache>
                <c:ptCount val="17"/>
                <c:pt idx="0">
                  <c:v>Identify scope of work</c:v>
                </c:pt>
                <c:pt idx="1">
                  <c:v>Secure consultants</c:v>
                </c:pt>
                <c:pt idx="2">
                  <c:v>EMP Steering Committee</c:v>
                </c:pt>
                <c:pt idx="3">
                  <c:v>Community Interviews</c:v>
                </c:pt>
                <c:pt idx="4">
                  <c:v>Online input</c:v>
                </c:pt>
                <c:pt idx="5">
                  <c:v>Campus interviews (including prep)</c:v>
                </c:pt>
                <c:pt idx="6">
                  <c:v>Town Hall (including organization)</c:v>
                </c:pt>
                <c:pt idx="7">
                  <c:v>Webinar (including prep)</c:v>
                </c:pt>
                <c:pt idx="8">
                  <c:v>Environmental scan review (Including prep)</c:v>
                </c:pt>
                <c:pt idx="9">
                  <c:v>All-day retreat (including prep)</c:v>
                </c:pt>
                <c:pt idx="10">
                  <c:v>Feedback period</c:v>
                </c:pt>
                <c:pt idx="11">
                  <c:v>Finalize institutional goals</c:v>
                </c:pt>
                <c:pt idx="12">
                  <c:v>Draft with institutional goals</c:v>
                </c:pt>
                <c:pt idx="13">
                  <c:v>Opening day</c:v>
                </c:pt>
                <c:pt idx="14">
                  <c:v>Review draft (shared governance feedback)</c:v>
                </c:pt>
                <c:pt idx="15">
                  <c:v>Editing</c:v>
                </c:pt>
                <c:pt idx="16">
                  <c:v>Submit for board approval</c:v>
                </c:pt>
              </c:strCache>
            </c:strRef>
          </c:cat>
          <c:val>
            <c:numRef>
              <c:f>Tasks!$B$3:$B$19</c:f>
              <c:numCache>
                <c:formatCode>m/d;@</c:formatCode>
                <c:ptCount val="17"/>
                <c:pt idx="0">
                  <c:v>41946</c:v>
                </c:pt>
                <c:pt idx="1">
                  <c:v>41956</c:v>
                </c:pt>
                <c:pt idx="2">
                  <c:v>42046</c:v>
                </c:pt>
                <c:pt idx="3">
                  <c:v>42079</c:v>
                </c:pt>
                <c:pt idx="4">
                  <c:v>42123</c:v>
                </c:pt>
                <c:pt idx="5">
                  <c:v>42086</c:v>
                </c:pt>
                <c:pt idx="6">
                  <c:v>42114</c:v>
                </c:pt>
                <c:pt idx="7">
                  <c:v>42095</c:v>
                </c:pt>
                <c:pt idx="8">
                  <c:v>42100</c:v>
                </c:pt>
                <c:pt idx="9">
                  <c:v>42124</c:v>
                </c:pt>
                <c:pt idx="10">
                  <c:v>42150</c:v>
                </c:pt>
                <c:pt idx="11">
                  <c:v>42160</c:v>
                </c:pt>
                <c:pt idx="12">
                  <c:v>42184</c:v>
                </c:pt>
                <c:pt idx="13">
                  <c:v>42128</c:v>
                </c:pt>
                <c:pt idx="14">
                  <c:v>42284</c:v>
                </c:pt>
                <c:pt idx="15">
                  <c:v>42289</c:v>
                </c:pt>
                <c:pt idx="16">
                  <c:v>42338</c:v>
                </c:pt>
              </c:numCache>
            </c:numRef>
          </c:val>
        </c:ser>
        <c:ser>
          <c:idx val="1"/>
          <c:order val="1"/>
          <c:tx>
            <c:strRef>
              <c:f>Tasks!$C$2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820404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Tasks!$C$3:$C$19</c:f>
              <c:numCache>
                <c:formatCode>General</c:formatCode>
                <c:ptCount val="17"/>
                <c:pt idx="0">
                  <c:v>18</c:v>
                </c:pt>
                <c:pt idx="1">
                  <c:v>144</c:v>
                </c:pt>
                <c:pt idx="2">
                  <c:v>287</c:v>
                </c:pt>
                <c:pt idx="3">
                  <c:v>28</c:v>
                </c:pt>
                <c:pt idx="4">
                  <c:v>9</c:v>
                </c:pt>
                <c:pt idx="5">
                  <c:v>37</c:v>
                </c:pt>
                <c:pt idx="6">
                  <c:v>9</c:v>
                </c:pt>
                <c:pt idx="7">
                  <c:v>35</c:v>
                </c:pt>
                <c:pt idx="8">
                  <c:v>23</c:v>
                </c:pt>
                <c:pt idx="9">
                  <c:v>13</c:v>
                </c:pt>
                <c:pt idx="10">
                  <c:v>10</c:v>
                </c:pt>
                <c:pt idx="11">
                  <c:v>25</c:v>
                </c:pt>
                <c:pt idx="12">
                  <c:v>81</c:v>
                </c:pt>
                <c:pt idx="13">
                  <c:v>137</c:v>
                </c:pt>
                <c:pt idx="14">
                  <c:v>42</c:v>
                </c:pt>
                <c:pt idx="15">
                  <c:v>44</c:v>
                </c:pt>
                <c:pt idx="16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01821184"/>
        <c:axId val="78284480"/>
      </c:barChart>
      <c:catAx>
        <c:axId val="20182118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78284480"/>
        <c:crosses val="autoZero"/>
        <c:auto val="1"/>
        <c:lblAlgn val="ctr"/>
        <c:lblOffset val="100"/>
        <c:noMultiLvlLbl val="0"/>
      </c:catAx>
      <c:valAx>
        <c:axId val="78284480"/>
        <c:scaling>
          <c:orientation val="minMax"/>
          <c:max val="42369"/>
          <c:min val="41944"/>
        </c:scaling>
        <c:delete val="0"/>
        <c:axPos val="t"/>
        <c:majorGridlines/>
        <c:numFmt formatCode="m/d;@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01821184"/>
        <c:crosses val="autoZero"/>
        <c:crossBetween val="between"/>
        <c:majorUnit val="40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8CDD8-211E-45F9-8031-AC978DDA80DA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0F77C-3263-4171-BE46-69EA5FA00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12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campus constituents</a:t>
            </a:r>
            <a:r>
              <a:rPr lang="en-US" baseline="0" dirty="0" smtClean="0"/>
              <a:t> are encouraged to participate</a:t>
            </a:r>
          </a:p>
          <a:p>
            <a:r>
              <a:rPr lang="en-US" baseline="0" dirty="0" smtClean="0"/>
              <a:t>Plan to include community and trustees for a fuller pictures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35E52-7AF6-354C-8D65-0B411B8F3C6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96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ESMP</a:t>
            </a:r>
            <a:r>
              <a:rPr lang="en-US" baseline="0" dirty="0" smtClean="0"/>
              <a:t> should focus on students, community and employees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35E52-7AF6-354C-8D65-0B411B8F3C6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281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Perhaps webinar conducted week of 4/27?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35E52-7AF6-354C-8D65-0B411B8F3C6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778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Monday,</a:t>
            </a:r>
            <a:r>
              <a:rPr lang="en-US" baseline="0" dirty="0" smtClean="0"/>
              <a:t> 5/25 is Memorial 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35E52-7AF6-354C-8D65-0B411B8F3C6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7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C67B-4595-442F-8B94-F39BB8D0CAEA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DB891-05C2-4623-825F-DF60430FE392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F454-9587-4628-8F33-798A8C14A708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EDDB-A987-41BE-8F18-5C1B810BB6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663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BC1D-B2A9-4314-AE78-ED3AB06F40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577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EF7A-7AF3-42C3-A6F4-157E17FA2B0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979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AFB8-1C37-403A-8A02-DBA1821758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57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7BAE-A06B-4110-9324-412C8AD7F1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65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81B7-7266-4999-AD35-5F90957745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11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4F36-A1D2-41A3-8F95-D3425B4B60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883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C1E0-7BA6-43C7-A23D-B869D8DB41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97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B90A-BEFC-4908-8D03-DD15A982AE81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1B2F4-D1C9-47D7-8DB9-4A7223766F7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696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82A9-D0EF-46AA-9196-9423EB22B0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3918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7F63-0BC3-4F1E-AF36-DE5E131FED5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873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E05E-3D48-4559-B936-1CC8C5356E0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97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35DD-62FA-43F1-B27D-DBCA03D7B7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434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1656-0BA5-4E23-A1BA-E17A6CDA54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1253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A905-0135-4230-A38A-52AD9FBA36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5659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ADA4-A2D1-468B-88B5-39BC5200676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519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6596-59BE-481B-884A-F9D9B4CEC13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623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176A-F50C-422A-A493-03B5362B816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0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65675-9754-4E1B-A56D-F1D700F2B497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3C19-1DFE-4260-BAAA-13059EE85FB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7433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B39D-F6EB-4BE9-B20F-FF7A6D93A7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822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CE88-FD10-4F14-B49A-B7D0F96FC9A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9456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33A6-99D3-480A-BD68-F45EA47F06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2208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BFA2-C7B9-4FC8-A34A-664551D459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63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DF2-E096-491D-92D1-202EB2290D1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404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3C06-DFA2-4F0D-9CDB-8206372F2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2381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AFA5B-ED19-46F5-9892-E28F06BDAF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8790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8FD4D-4465-4CE7-9192-DFED3B766D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736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586-28B7-4131-9F2E-7C9DC19CA3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91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579D-ABAE-4C5D-A4F6-2D028DA662AD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D7BE-2124-47FF-B230-E3E2C6A6B8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9197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E2E8-D899-412D-AF94-30EB1DF322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6916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F73A-F1A2-4BA5-ACFD-C403B1494E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1867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0A33-9546-4793-AB80-429170A444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7947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B83C-0468-4169-A0C2-8CE7B5195A8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7809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8512-8582-4C8C-ADC3-0EB61623683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4541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CFBBE-6385-457D-B005-7C1988833A9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6468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6F88-3F4C-4808-8BC8-A030452942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2310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E8B-2618-4B60-A0AD-3FF6F3B9333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6684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C1A4-4C48-45A6-9C4E-D430E569AD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86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EECF1-6134-4510-883A-E3CB46965FB4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397A-6888-49A2-BC17-ACB2D0504E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6093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81805-40F9-4C17-8DA8-1CEDEB97FE6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2256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71CF-F323-487D-A703-CEAB460836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866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1D221-C451-413E-84C6-6FD5A41952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2971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6DBAC-FA49-44BC-BD94-64B5DBAB40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1173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FE4D-B3B5-4DF2-860D-09CC52F23F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5514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816F9-CDC2-49BD-98EB-3D011F5616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6687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C469-1CFA-461B-9027-6804A592879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41970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3E2A-02AE-4E1D-8664-ACCD1F021A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5185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2BCA-4166-4441-8615-60F2A6CACE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6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1389D-220E-4AFF-B8D0-833F3F87830A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A01C-FCA9-4967-8DB4-F85AF16EBDF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02984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59BC-8A4A-40F2-957D-F099271E7A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39054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CED-F996-4EB5-84CA-7EE05D930F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2767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44A4E-9676-4C39-8D9F-F405257BE15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1063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AF28-8294-42BF-8DD5-DD6D84449B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6880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29D8-73A9-48CE-9137-D5B25775665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6247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311A-96C8-46BC-BCC9-6E00225EA3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2503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C3058-76FE-4365-BCD4-E642AE4BE7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1242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6C48-CD48-4458-8FC8-3CE5BBDE8B6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5653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1F98-F4E6-4212-B891-309A9E60BC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70B0-A541-4DE7-A44F-B83BCA322198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EF25-3DDF-4139-B686-39410FC71C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56653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84B7D-F449-4CA5-8D96-9BE91EEFBC5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3492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DE58-5E29-40F3-A3CE-1D34CC53CD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80355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91CD-9B88-49E4-A7ED-689DA483A65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1878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8D4B-0987-48C1-A72A-15C86133402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57414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6EA5-662F-4677-A2D2-03D75479231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7433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7526-D3C4-431D-AB97-CB1FD6D9020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568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67AF6-3ADD-475A-B4C3-E69405F34E7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30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597D-5C7A-4F01-99B5-CE9C9859DB11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3D28-D48A-4A15-B18A-158B413B463F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5FE9E-4788-475A-B791-7EF8721FD5B8}" type="datetime1">
              <a:rPr lang="en-US" smtClean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C6EBE-D9F9-4ED6-BD61-6028A31F8C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7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1350B-C71F-4144-A746-A1719F147E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5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A5C6E-D425-41EB-91DB-9E40D3418A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3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B0DA2-25E8-46DD-85BD-9BD391B418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5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F590-A8F0-4830-BE85-5BF5C2A338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74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D55A-6026-4C19-81BD-3F9A8735F59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15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Word_97_-_2003_Document3.doc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thill.edu/president/parc/esmp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Word_97_-_2003_Document1.doc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Word_97_-_2003_Document2.doc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Town Hall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Educational Master Plan </a:t>
            </a:r>
          </a:p>
          <a:p>
            <a:r>
              <a:rPr lang="en-US" dirty="0" smtClean="0"/>
              <a:t>April 29, 2015</a:t>
            </a:r>
          </a:p>
          <a:p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err="1" smtClean="0"/>
              <a:t>Kuo</a:t>
            </a:r>
            <a:endParaRPr lang="en-US" sz="1000" dirty="0" smtClean="0"/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Spring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123765"/>
              </p:ext>
            </p:extLst>
          </p:nvPr>
        </p:nvGraphicFramePr>
        <p:xfrm>
          <a:off x="1325563" y="1044079"/>
          <a:ext cx="64928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Document" r:id="rId4" imgW="9055100" imgH="6311900" progId="Word.Document.8">
                  <p:embed/>
                </p:oleObj>
              </mc:Choice>
              <mc:Fallback>
                <p:oleObj name="Document" r:id="rId4" imgW="9055100" imgH="6311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25563" y="1044079"/>
                        <a:ext cx="6492875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3984625" y="23812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556125" y="2841625"/>
            <a:ext cx="1717094" cy="2857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78077" y="5615187"/>
            <a:ext cx="5826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Follow-up/Debrief </a:t>
            </a:r>
            <a:r>
              <a:rPr lang="en-US" dirty="0" err="1" smtClean="0">
                <a:solidFill>
                  <a:prstClr val="black"/>
                </a:solidFill>
              </a:rPr>
              <a:t>mtg</a:t>
            </a:r>
            <a:r>
              <a:rPr lang="en-US" dirty="0" smtClean="0">
                <a:solidFill>
                  <a:prstClr val="black"/>
                </a:solidFill>
              </a:rPr>
              <a:t> with EMP steering committee;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Review initial goals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270125" y="309562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5749" y="4048125"/>
            <a:ext cx="1246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Second </a:t>
            </a:r>
            <a:r>
              <a:rPr lang="en-US" dirty="0">
                <a:solidFill>
                  <a:prstClr val="black"/>
                </a:solidFill>
              </a:rPr>
              <a:t>f</a:t>
            </a:r>
            <a:r>
              <a:rPr lang="en-US" dirty="0" smtClean="0">
                <a:solidFill>
                  <a:prstClr val="black"/>
                </a:solidFill>
              </a:rPr>
              <a:t>eedback period begins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(if needed)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084477" y="461327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Arrow Connector 10"/>
          <p:cNvCxnSpPr>
            <a:endCxn id="21" idx="0"/>
          </p:cNvCxnSpPr>
          <p:nvPr/>
        </p:nvCxnSpPr>
        <p:spPr>
          <a:xfrm flipH="1">
            <a:off x="1440639" y="5041900"/>
            <a:ext cx="1643838" cy="7048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095375" y="3381375"/>
            <a:ext cx="1111250" cy="69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0200" y="5746750"/>
            <a:ext cx="2220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EMP goals finalized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776261" y="1614973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273219" y="2144417"/>
            <a:ext cx="1693504" cy="12369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966885" y="3198385"/>
            <a:ext cx="1171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Initial feedback period ends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797369" y="388359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6331267" y="4359840"/>
            <a:ext cx="1619124" cy="5063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950390" y="4552761"/>
            <a:ext cx="1193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Second feedback period ends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(if needed)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24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4" grpId="0" animBg="1"/>
      <p:bldP spid="18" grpId="0"/>
      <p:bldP spid="15" grpId="0" animBg="1"/>
      <p:bldP spid="21" grpId="0"/>
      <p:bldP spid="23" grpId="0" animBg="1"/>
      <p:bldP spid="27" grpId="0"/>
      <p:bldP spid="28" grpId="0" animBg="1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Summer and Fall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Summer 2015</a:t>
            </a:r>
          </a:p>
          <a:p>
            <a:pPr lvl="1"/>
            <a:r>
              <a:rPr lang="en-US" dirty="0" smtClean="0"/>
              <a:t>Develop draft with identified institutional goals</a:t>
            </a:r>
          </a:p>
          <a:p>
            <a:r>
              <a:rPr lang="en-US" dirty="0" smtClean="0"/>
              <a:t>Fall 2015</a:t>
            </a:r>
          </a:p>
          <a:p>
            <a:pPr lvl="1"/>
            <a:r>
              <a:rPr lang="en-US" dirty="0" smtClean="0"/>
              <a:t>Engage campus with draft</a:t>
            </a:r>
          </a:p>
          <a:p>
            <a:pPr lvl="1"/>
            <a:r>
              <a:rPr lang="en-US" dirty="0" smtClean="0"/>
              <a:t>Feedback</a:t>
            </a:r>
          </a:p>
          <a:p>
            <a:pPr lvl="1"/>
            <a:r>
              <a:rPr lang="en-US" dirty="0" smtClean="0"/>
              <a:t>Editing</a:t>
            </a:r>
          </a:p>
          <a:p>
            <a:pPr lvl="1"/>
            <a:r>
              <a:rPr lang="en-US" dirty="0" smtClean="0"/>
              <a:t>Board approval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0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What do we do well?</a:t>
            </a:r>
          </a:p>
          <a:p>
            <a:endParaRPr lang="en-US" dirty="0" smtClean="0"/>
          </a:p>
          <a:p>
            <a:r>
              <a:rPr lang="en-US" dirty="0" smtClean="0"/>
              <a:t>What could we do better?</a:t>
            </a:r>
          </a:p>
          <a:p>
            <a:endParaRPr lang="en-US" dirty="0" smtClean="0"/>
          </a:p>
          <a:p>
            <a:r>
              <a:rPr lang="en-US" dirty="0" smtClean="0"/>
              <a:t>What should we focus on over the next five to eight years?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The Driving Questions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5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788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Thank you for your participation!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6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What is an Educational Master Plan (EMP)?</a:t>
            </a:r>
          </a:p>
          <a:p>
            <a:pPr lvl="1"/>
            <a:r>
              <a:rPr lang="en-US" dirty="0" smtClean="0"/>
              <a:t>Document that identifies what Foothill’s goals are over the next five to eight years</a:t>
            </a:r>
          </a:p>
          <a:p>
            <a:pPr lvl="1"/>
            <a:r>
              <a:rPr lang="en-US" dirty="0" smtClean="0"/>
              <a:t>What are we doing here?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Oh, the Places We Can Go!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3142751"/>
          </a:xfrm>
        </p:spPr>
        <p:txBody>
          <a:bodyPr/>
          <a:lstStyle/>
          <a:p>
            <a:r>
              <a:rPr lang="en-US" dirty="0"/>
              <a:t>Why do we need one?</a:t>
            </a:r>
          </a:p>
          <a:p>
            <a:pPr lvl="1"/>
            <a:r>
              <a:rPr lang="en-US" dirty="0"/>
              <a:t>Opportunity for </a:t>
            </a:r>
            <a:r>
              <a:rPr lang="en-US" dirty="0" smtClean="0"/>
              <a:t>self-reflection</a:t>
            </a:r>
          </a:p>
          <a:p>
            <a:pPr lvl="1"/>
            <a:r>
              <a:rPr lang="en-US" dirty="0" smtClean="0"/>
              <a:t>What could we do better?</a:t>
            </a:r>
            <a:endParaRPr lang="en-US" dirty="0"/>
          </a:p>
          <a:p>
            <a:pPr lvl="1"/>
            <a:r>
              <a:rPr lang="en-US" dirty="0" smtClean="0"/>
              <a:t>What </a:t>
            </a:r>
            <a:r>
              <a:rPr lang="en-US" dirty="0"/>
              <a:t>should we focus on moving forward?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It’s a Roadmap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01836"/>
            <a:ext cx="7824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end goal:</a:t>
            </a:r>
          </a:p>
          <a:p>
            <a:pPr algn="ctr"/>
            <a:r>
              <a:rPr lang="en-US" sz="2800" dirty="0" smtClean="0"/>
              <a:t>Helps shape our strategic plan and self-study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24275" y="4733886"/>
            <a:ext cx="1765300" cy="68414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of us!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So Who’s Driving?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pic>
        <p:nvPicPr>
          <p:cNvPr id="3" name="Picture 2" descr="smaller-crowd-rdc-color-hi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325" y="1338263"/>
            <a:ext cx="5019750" cy="318754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37884" y="4733886"/>
            <a:ext cx="2814866" cy="68414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Classified Staff</a:t>
            </a:r>
            <a:endParaRPr lang="en-US" sz="5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51501" y="4733886"/>
            <a:ext cx="3435680" cy="68414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Administrators</a:t>
            </a:r>
            <a:endParaRPr lang="en-US" sz="5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209" y="3696293"/>
            <a:ext cx="1957616" cy="6486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Faculty</a:t>
            </a:r>
            <a:endParaRPr lang="en-US" sz="5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88711" y="3541971"/>
            <a:ext cx="1798470" cy="82679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Students</a:t>
            </a:r>
            <a:endParaRPr lang="en-US" sz="5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44725" y="5782851"/>
            <a:ext cx="1479550" cy="44196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Trustees</a:t>
            </a:r>
            <a:endParaRPr lang="en-US" sz="5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75189" y="5782851"/>
            <a:ext cx="1952624" cy="61855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Community</a:t>
            </a:r>
            <a:endParaRPr lang="en-US" sz="5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42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1" grpId="0"/>
      <p:bldP spid="12" grpId="0"/>
      <p:bldP spid="13" grpId="0"/>
      <p:bldP spid="14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3859723"/>
          </a:xfrm>
        </p:spPr>
        <p:txBody>
          <a:bodyPr>
            <a:normAutofit/>
          </a:bodyPr>
          <a:lstStyle/>
          <a:p>
            <a:r>
              <a:rPr lang="en-US" dirty="0"/>
              <a:t>Can provide context as we work on identifying institutional goals</a:t>
            </a:r>
          </a:p>
          <a:p>
            <a:r>
              <a:rPr lang="en-US" dirty="0"/>
              <a:t>Data elements will include:</a:t>
            </a:r>
          </a:p>
          <a:p>
            <a:pPr lvl="1"/>
            <a:r>
              <a:rPr lang="en-US" dirty="0"/>
              <a:t>Quantitative data</a:t>
            </a:r>
          </a:p>
          <a:p>
            <a:pPr lvl="1"/>
            <a:r>
              <a:rPr lang="en-US" dirty="0"/>
              <a:t>Qualitative data</a:t>
            </a:r>
          </a:p>
          <a:p>
            <a:r>
              <a:rPr lang="en-US" dirty="0"/>
              <a:t>All data will be accessible </a:t>
            </a:r>
            <a:r>
              <a:rPr lang="en-US" dirty="0" smtClean="0"/>
              <a:t>for campus review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Our Guidebook: The Data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5361709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www.foothill.edu/president/parc/esmp.php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711278"/>
          </a:xfrm>
        </p:spPr>
        <p:txBody>
          <a:bodyPr/>
          <a:lstStyle/>
          <a:p>
            <a:r>
              <a:rPr lang="en-US" dirty="0" smtClean="0"/>
              <a:t>For college discussion: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Any “Can’t Miss” Landmarks? 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6378" y="2183124"/>
            <a:ext cx="8143875" cy="1200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Raise student success among all </a:t>
            </a:r>
            <a:r>
              <a:rPr lang="en-US" sz="2400" u="sng" dirty="0" smtClean="0">
                <a:solidFill>
                  <a:srgbClr val="0000FF"/>
                </a:solidFill>
              </a:rPr>
              <a:t>STUDENTS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>
                <a:solidFill>
                  <a:srgbClr val="0000FF"/>
                </a:solidFill>
              </a:rPr>
              <a:t>recognizing that different levels of support (instructional and student services) </a:t>
            </a:r>
            <a:r>
              <a:rPr lang="en-US" sz="2400" dirty="0" smtClean="0">
                <a:solidFill>
                  <a:srgbClr val="0000FF"/>
                </a:solidFill>
              </a:rPr>
              <a:t>may be </a:t>
            </a:r>
            <a:r>
              <a:rPr lang="en-US" sz="2400" dirty="0">
                <a:solidFill>
                  <a:srgbClr val="0000FF"/>
                </a:solidFill>
              </a:rPr>
              <a:t>needed to get everyone to their education goal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378" y="3794673"/>
            <a:ext cx="838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660066"/>
                </a:solidFill>
              </a:rPr>
              <a:t>Respond to the needs of the </a:t>
            </a:r>
            <a:r>
              <a:rPr lang="en-US" sz="2400" u="sng" dirty="0" smtClean="0">
                <a:solidFill>
                  <a:srgbClr val="660066"/>
                </a:solidFill>
              </a:rPr>
              <a:t>COMMUNITY</a:t>
            </a:r>
            <a:r>
              <a:rPr lang="en-US" sz="2400" dirty="0" smtClean="0">
                <a:solidFill>
                  <a:srgbClr val="660066"/>
                </a:solidFill>
              </a:rPr>
              <a:t> we belong to and serve</a:t>
            </a:r>
            <a:endParaRPr lang="en-US" sz="2400" dirty="0">
              <a:solidFill>
                <a:srgbClr val="6600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750696"/>
            <a:ext cx="9143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6600"/>
                </a:solidFill>
              </a:rPr>
              <a:t>Shape our college so that not only is it strengthened and more effective, but continues to be a great place to work for all </a:t>
            </a:r>
            <a:r>
              <a:rPr lang="en-US" sz="2400" u="sng" dirty="0" smtClean="0">
                <a:solidFill>
                  <a:srgbClr val="FF6600"/>
                </a:solidFill>
              </a:rPr>
              <a:t>EMPLOYEES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16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Ed Master Plan Timeline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587137"/>
              </p:ext>
            </p:extLst>
          </p:nvPr>
        </p:nvGraphicFramePr>
        <p:xfrm>
          <a:off x="841860" y="890256"/>
          <a:ext cx="73152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Spring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57375"/>
              </p:ext>
            </p:extLst>
          </p:nvPr>
        </p:nvGraphicFramePr>
        <p:xfrm>
          <a:off x="1325563" y="1044079"/>
          <a:ext cx="64928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Document" r:id="rId5" imgW="9055100" imgH="6311900" progId="Word.Document.8">
                  <p:embed/>
                </p:oleObj>
              </mc:Choice>
              <mc:Fallback>
                <p:oleObj name="Document" r:id="rId5" imgW="9055100" imgH="6311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25563" y="1044079"/>
                        <a:ext cx="6492875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4016375" y="46037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73400" y="46291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266950" y="310832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60409" y="4827369"/>
            <a:ext cx="164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Online input opens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143000" y="1238250"/>
            <a:ext cx="1104900" cy="18700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2874" y="843558"/>
            <a:ext cx="2428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Community interviews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436937" y="5200650"/>
            <a:ext cx="371475" cy="4646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940175" y="5200650"/>
            <a:ext cx="431800" cy="546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87625" y="5746750"/>
            <a:ext cx="2238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Campus interviews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42000" y="566737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Ed Master Plan meeting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Discuss environmental scan data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540250" y="5137150"/>
            <a:ext cx="412750" cy="5598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87875" y="5651500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Town Hall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692650" y="4933950"/>
            <a:ext cx="2012950" cy="7175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611091" y="4841875"/>
            <a:ext cx="2049318" cy="3086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4968875" y="461125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27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6" grpId="0"/>
      <p:bldP spid="20" grpId="0"/>
      <p:bldP spid="31" grpId="0"/>
      <p:bldP spid="34" grpId="0"/>
      <p:bldP spid="37" grpId="0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Spring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0" name="Content Placeholder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880100"/>
              </p:ext>
            </p:extLst>
          </p:nvPr>
        </p:nvGraphicFramePr>
        <p:xfrm>
          <a:off x="1244600" y="1044079"/>
          <a:ext cx="6653213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Document" r:id="rId5" imgW="9055100" imgH="6159500" progId="Word.Document.8">
                  <p:embed/>
                </p:oleObj>
              </mc:Choice>
              <mc:Fallback>
                <p:oleObj name="Document" r:id="rId5" imgW="9055100" imgH="6159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44600" y="1044079"/>
                        <a:ext cx="6653213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4000500" y="28892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52875" y="222250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56648" y="2246168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428148" y="2722418"/>
            <a:ext cx="1350602" cy="30402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27875" y="5715000"/>
            <a:ext cx="2381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Online input closes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968375" y="2698750"/>
            <a:ext cx="2984500" cy="3016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317875" y="3413125"/>
            <a:ext cx="809625" cy="2349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5750" y="5826125"/>
            <a:ext cx="1793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Webinar at 7pm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79624" y="5667375"/>
            <a:ext cx="5222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All day workshop with EMP steering committee; Review data and identify initial goals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59077" y="415290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1079500" y="4397375"/>
            <a:ext cx="1857375" cy="31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4000" y="3708400"/>
            <a:ext cx="124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Initial feedback period begins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91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8" grpId="0"/>
      <p:bldP spid="24" grpId="0"/>
      <p:bldP spid="25" grpId="0"/>
      <p:bldP spid="26" grpId="0" animBg="1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415</Words>
  <Application>Microsoft Office PowerPoint</Application>
  <PresentationFormat>On-screen Show (4:3)</PresentationFormat>
  <Paragraphs>106</Paragraphs>
  <Slides>13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Document</vt:lpstr>
      <vt:lpstr>Town Hall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38</cp:revision>
  <dcterms:created xsi:type="dcterms:W3CDTF">2012-03-27T05:18:19Z</dcterms:created>
  <dcterms:modified xsi:type="dcterms:W3CDTF">2015-04-29T04:37:25Z</dcterms:modified>
</cp:coreProperties>
</file>