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theme/themeOverride3.xml" ContentType="application/vnd.openxmlformats-officedocument.themeOverride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70" r:id="rId3"/>
    <p:sldId id="287" r:id="rId4"/>
    <p:sldId id="306" r:id="rId5"/>
    <p:sldId id="302" r:id="rId6"/>
    <p:sldId id="282" r:id="rId7"/>
    <p:sldId id="284" r:id="rId8"/>
    <p:sldId id="289" r:id="rId9"/>
    <p:sldId id="288" r:id="rId10"/>
    <p:sldId id="320" r:id="rId11"/>
    <p:sldId id="293" r:id="rId12"/>
    <p:sldId id="290" r:id="rId13"/>
    <p:sldId id="294" r:id="rId14"/>
    <p:sldId id="295" r:id="rId15"/>
    <p:sldId id="303" r:id="rId16"/>
    <p:sldId id="291" r:id="rId17"/>
    <p:sldId id="292" r:id="rId18"/>
    <p:sldId id="283" r:id="rId19"/>
    <p:sldId id="297" r:id="rId20"/>
    <p:sldId id="281" r:id="rId21"/>
    <p:sldId id="301" r:id="rId22"/>
    <p:sldId id="285" r:id="rId23"/>
    <p:sldId id="298" r:id="rId24"/>
    <p:sldId id="311" r:id="rId25"/>
    <p:sldId id="312" r:id="rId26"/>
    <p:sldId id="314" r:id="rId27"/>
    <p:sldId id="313" r:id="rId28"/>
    <p:sldId id="316" r:id="rId29"/>
    <p:sldId id="317" r:id="rId30"/>
    <p:sldId id="315" r:id="rId31"/>
    <p:sldId id="319" r:id="rId32"/>
    <p:sldId id="304" r:id="rId33"/>
    <p:sldId id="307" r:id="rId34"/>
    <p:sldId id="308" r:id="rId35"/>
    <p:sldId id="309" r:id="rId36"/>
    <p:sldId id="310" r:id="rId37"/>
    <p:sldId id="305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66"/>
    <a:srgbClr val="0080FF"/>
    <a:srgbClr val="6666FF"/>
    <a:srgbClr val="FFCC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2896" y="-9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elainekuo:Dropbox:Foothill%20IR:State%20of%20the%20College:FH%202014%20SOC_charts%20ek%20copy.xls" TargetMode="External"/><Relationship Id="rId2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kuo.FHDA\My%20Documents\Dropbox\Foothill%20IR\State%20of%20the%20College\FH%202014%20SOC_charts%20ek%20copy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elainekuo:Dropbox:Foothill%20IR:State%20of%20the%20College:FH%202014%20SOC_charts%20ek%20copy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elainekuo:Dropbox:Foothill%20IR:State%20of%20the%20College:FH%202014%20SOC_charts%20ek%20copy.xls" TargetMode="External"/><Relationship Id="rId2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1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package" Target="../embeddings/Microsoft_Excel_Sheet2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elainekuo:Dropbox:Foothill%20IR:State%20of%20the%20College:FH%202014%20SOC_charts%20ek%20copy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ekuo.FHDA\My%20Documents\Dropbox\Foothill%20IR\State%20of%20the%20College\FH%202014%20SOC_charts%20ek%20copy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oleObject" Target="Macintosh%20HD:Users:elainekuo:Dropbox:Foothill%20IR:State%20of%20the%20College:FH%202014%20SOC_charts%20ek%20copy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Foothill College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Fall Headcount Enrollment and Fiscal Year FTES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5277777777778"/>
          <c:y val="0.16644083552056"/>
          <c:w val="0.849259259259259"/>
          <c:h val="0.614190452755905"/>
        </c:manualLayout>
      </c:layout>
      <c:barChart>
        <c:barDir val="col"/>
        <c:grouping val="clustered"/>
        <c:varyColors val="0"/>
        <c:ser>
          <c:idx val="0"/>
          <c:order val="0"/>
          <c:tx>
            <c:v>Headcount</c:v>
          </c:tx>
          <c:spPr>
            <a:solidFill>
              <a:srgbClr val="820404"/>
            </a:solidFill>
            <a:ln w="3175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'Figure 3 | HC &amp; FTES'!$F$55:$F$60</c:f>
              <c:strCache>
                <c:ptCount val="6"/>
                <c:pt idx="0">
                  <c:v>2009-10</c:v>
                </c:pt>
                <c:pt idx="1">
                  <c:v>2010-11</c:v>
                </c:pt>
                <c:pt idx="2">
                  <c:v>2011-12</c:v>
                </c:pt>
                <c:pt idx="3">
                  <c:v>2012-13</c:v>
                </c:pt>
                <c:pt idx="4">
                  <c:v>2013-14</c:v>
                </c:pt>
                <c:pt idx="5">
                  <c:v>2014-15*</c:v>
                </c:pt>
              </c:strCache>
            </c:strRef>
          </c:cat>
          <c:val>
            <c:numRef>
              <c:f>'Figure 3 | HC &amp; FTES'!$I$55:$I$60</c:f>
              <c:numCache>
                <c:formatCode>#,##0</c:formatCode>
                <c:ptCount val="6"/>
                <c:pt idx="0">
                  <c:v>18036.0</c:v>
                </c:pt>
                <c:pt idx="1">
                  <c:v>16898.0</c:v>
                </c:pt>
                <c:pt idx="2" formatCode="#,##0;[Red]#,##0">
                  <c:v>15500.0</c:v>
                </c:pt>
                <c:pt idx="3" formatCode="#,##0;[Red]#,##0">
                  <c:v>14228.0</c:v>
                </c:pt>
                <c:pt idx="4">
                  <c:v>13347.0</c:v>
                </c:pt>
                <c:pt idx="5" formatCode="#,##0;[Red]#,##0">
                  <c:v>13277.0</c:v>
                </c:pt>
              </c:numCache>
            </c:numRef>
          </c:val>
        </c:ser>
        <c:ser>
          <c:idx val="1"/>
          <c:order val="1"/>
          <c:tx>
            <c:v>FTES</c:v>
          </c:tx>
          <c:spPr>
            <a:solidFill>
              <a:srgbClr val="46867B"/>
            </a:solidFill>
            <a:ln w="3175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'Figure 3 | HC &amp; FTES'!$F$55:$F$60</c:f>
              <c:strCache>
                <c:ptCount val="6"/>
                <c:pt idx="0">
                  <c:v>2009-10</c:v>
                </c:pt>
                <c:pt idx="1">
                  <c:v>2010-11</c:v>
                </c:pt>
                <c:pt idx="2">
                  <c:v>2011-12</c:v>
                </c:pt>
                <c:pt idx="3">
                  <c:v>2012-13</c:v>
                </c:pt>
                <c:pt idx="4">
                  <c:v>2013-14</c:v>
                </c:pt>
                <c:pt idx="5">
                  <c:v>2014-15*</c:v>
                </c:pt>
              </c:strCache>
            </c:strRef>
          </c:cat>
          <c:val>
            <c:numRef>
              <c:f>'Figure 3 | HC &amp; FTES'!$G$55:$G$60</c:f>
              <c:numCache>
                <c:formatCode>_(* #,##0.0_);_(* \(#,##0.0\);_(* "-"??_);_(@_)</c:formatCode>
                <c:ptCount val="6"/>
                <c:pt idx="0">
                  <c:v>16128.8</c:v>
                </c:pt>
                <c:pt idx="1">
                  <c:v>14621.0</c:v>
                </c:pt>
                <c:pt idx="2">
                  <c:v>13388.0</c:v>
                </c:pt>
                <c:pt idx="3">
                  <c:v>12344.0</c:v>
                </c:pt>
                <c:pt idx="4">
                  <c:v>12533.0</c:v>
                </c:pt>
                <c:pt idx="5">
                  <c:v>12447.0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3943112"/>
        <c:axId val="563915000"/>
      </c:barChart>
      <c:catAx>
        <c:axId val="563943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3915000"/>
        <c:crosses val="autoZero"/>
        <c:auto val="1"/>
        <c:lblAlgn val="ctr"/>
        <c:lblOffset val="100"/>
        <c:noMultiLvlLbl val="0"/>
      </c:catAx>
      <c:valAx>
        <c:axId val="563915000"/>
        <c:scaling>
          <c:orientation val="minMax"/>
          <c:max val="20000.0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#,##0" sourceLinked="0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3943112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382716241639058"/>
          <c:y val="0.867160234015066"/>
          <c:w val="0.2345680190691"/>
          <c:h val="0.0627307403330048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4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80808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200">
                <a:latin typeface="Arial"/>
                <a:cs typeface="Arial"/>
              </a:defRPr>
            </a:pPr>
            <a:r>
              <a:rPr lang="en-US" sz="1200" dirty="0">
                <a:latin typeface="Arial"/>
                <a:cs typeface="Arial"/>
              </a:rPr>
              <a:t>Foothill College</a:t>
            </a:r>
          </a:p>
          <a:p>
            <a:pPr>
              <a:defRPr sz="1200">
                <a:latin typeface="Arial"/>
                <a:cs typeface="Arial"/>
              </a:defRPr>
            </a:pPr>
            <a:r>
              <a:rPr lang="en-US" sz="1200" dirty="0">
                <a:latin typeface="Arial"/>
                <a:cs typeface="Arial"/>
              </a:rPr>
              <a:t>Projected HS graduates by County and Year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4861111111111"/>
          <c:y val="0.16581583552056"/>
          <c:w val="0.839477435112278"/>
          <c:h val="0.655607775590551"/>
        </c:manualLayout>
      </c:layout>
      <c:barChart>
        <c:barDir val="col"/>
        <c:grouping val="clustered"/>
        <c:varyColors val="0"/>
        <c:ser>
          <c:idx val="0"/>
          <c:order val="0"/>
          <c:tx>
            <c:v>2014-15</c:v>
          </c:tx>
          <c:spPr>
            <a:gradFill rotWithShape="0">
              <a:gsLst>
                <a:gs pos="0">
                  <a:srgbClr val="940000"/>
                </a:gs>
                <a:gs pos="20000">
                  <a:srgbClr val="900000"/>
                </a:gs>
                <a:gs pos="100000">
                  <a:srgbClr val="6D0000"/>
                </a:gs>
              </a:gsLst>
              <a:lin ang="5400000"/>
            </a:gradFill>
            <a:ln w="12700">
              <a:solidFill>
                <a:srgbClr val="000000"/>
              </a:solidFill>
              <a:prstDash val="solid"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strRef>
              <c:f>'Figure 6 | SC County Public HS '!$AB$42:$AB$43</c:f>
              <c:strCache>
                <c:ptCount val="2"/>
                <c:pt idx="0">
                  <c:v>Santa Clara</c:v>
                </c:pt>
                <c:pt idx="1">
                  <c:v>San Mateo</c:v>
                </c:pt>
              </c:strCache>
            </c:strRef>
          </c:cat>
          <c:val>
            <c:numRef>
              <c:f>'Figure 6 | SC County Public HS '!$AC$42:$AC$43</c:f>
              <c:numCache>
                <c:formatCode>#,##0</c:formatCode>
                <c:ptCount val="2"/>
                <c:pt idx="0">
                  <c:v>17103.0</c:v>
                </c:pt>
                <c:pt idx="1">
                  <c:v>5638.0</c:v>
                </c:pt>
              </c:numCache>
            </c:numRef>
          </c:val>
        </c:ser>
        <c:ser>
          <c:idx val="1"/>
          <c:order val="1"/>
          <c:tx>
            <c:v>2015-16</c:v>
          </c:tx>
          <c:spPr>
            <a:gradFill rotWithShape="0">
              <a:gsLst>
                <a:gs pos="0">
                  <a:srgbClr val="398D7F"/>
                </a:gs>
                <a:gs pos="20000">
                  <a:srgbClr val="3A8B7D"/>
                </a:gs>
                <a:gs pos="100000">
                  <a:srgbClr val="2A695E"/>
                </a:gs>
              </a:gsLst>
              <a:lin ang="5400000"/>
            </a:gradFill>
            <a:ln w="12700">
              <a:solidFill>
                <a:srgbClr val="000000"/>
              </a:solidFill>
              <a:prstDash val="solid"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strRef>
              <c:f>'Figure 6 | SC County Public HS '!$AB$42:$AB$43</c:f>
              <c:strCache>
                <c:ptCount val="2"/>
                <c:pt idx="0">
                  <c:v>Santa Clara</c:v>
                </c:pt>
                <c:pt idx="1">
                  <c:v>San Mateo</c:v>
                </c:pt>
              </c:strCache>
            </c:strRef>
          </c:cat>
          <c:val>
            <c:numRef>
              <c:f>'Figure 6 | SC County Public HS '!$AD$42:$AD$43</c:f>
              <c:numCache>
                <c:formatCode>#,##0</c:formatCode>
                <c:ptCount val="2"/>
                <c:pt idx="0">
                  <c:v>17284.0</c:v>
                </c:pt>
                <c:pt idx="1">
                  <c:v>5750.0</c:v>
                </c:pt>
              </c:numCache>
            </c:numRef>
          </c:val>
        </c:ser>
        <c:ser>
          <c:idx val="2"/>
          <c:order val="2"/>
          <c:tx>
            <c:v>2016-17</c:v>
          </c:tx>
          <c:spPr>
            <a:gradFill rotWithShape="0">
              <a:gsLst>
                <a:gs pos="0">
                  <a:srgbClr val="FFCE1E"/>
                </a:gs>
                <a:gs pos="20000">
                  <a:srgbClr val="FFCB22"/>
                </a:gs>
                <a:gs pos="100000">
                  <a:srgbClr val="CA9B18"/>
                </a:gs>
              </a:gsLst>
              <a:lin ang="5400000"/>
            </a:gradFill>
            <a:ln w="12700">
              <a:solidFill>
                <a:srgbClr val="000000"/>
              </a:solidFill>
              <a:prstDash val="solid"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strRef>
              <c:f>'Figure 6 | SC County Public HS '!$AB$42:$AB$43</c:f>
              <c:strCache>
                <c:ptCount val="2"/>
                <c:pt idx="0">
                  <c:v>Santa Clara</c:v>
                </c:pt>
                <c:pt idx="1">
                  <c:v>San Mateo</c:v>
                </c:pt>
              </c:strCache>
            </c:strRef>
          </c:cat>
          <c:val>
            <c:numRef>
              <c:f>'Figure 6 | SC County Public HS '!$AE$42:$AE$43</c:f>
              <c:numCache>
                <c:formatCode>#,##0</c:formatCode>
                <c:ptCount val="2"/>
                <c:pt idx="0">
                  <c:v>17385.0</c:v>
                </c:pt>
                <c:pt idx="1">
                  <c:v>5850.0</c:v>
                </c:pt>
              </c:numCache>
            </c:numRef>
          </c:val>
        </c:ser>
        <c:ser>
          <c:idx val="3"/>
          <c:order val="3"/>
          <c:tx>
            <c:v>2017-18</c:v>
          </c:tx>
          <c:spPr>
            <a:gradFill rotWithShape="0">
              <a:gsLst>
                <a:gs pos="0">
                  <a:srgbClr val="566593"/>
                </a:gs>
                <a:gs pos="20000">
                  <a:srgbClr val="576591"/>
                </a:gs>
                <a:gs pos="100000">
                  <a:srgbClr val="414B6E"/>
                </a:gs>
              </a:gsLst>
              <a:lin ang="5400000"/>
            </a:gradFill>
            <a:ln w="12700">
              <a:solidFill>
                <a:srgbClr val="000000"/>
              </a:solidFill>
              <a:prstDash val="solid"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strRef>
              <c:f>'Figure 6 | SC County Public HS '!$AB$42:$AB$43</c:f>
              <c:strCache>
                <c:ptCount val="2"/>
                <c:pt idx="0">
                  <c:v>Santa Clara</c:v>
                </c:pt>
                <c:pt idx="1">
                  <c:v>San Mateo</c:v>
                </c:pt>
              </c:strCache>
            </c:strRef>
          </c:cat>
          <c:val>
            <c:numRef>
              <c:f>'Figure 6 | SC County Public HS '!$AF$42:$AF$43</c:f>
              <c:numCache>
                <c:formatCode>#,##0</c:formatCode>
                <c:ptCount val="2"/>
                <c:pt idx="0">
                  <c:v>18453.0</c:v>
                </c:pt>
                <c:pt idx="1">
                  <c:v>6145.0</c:v>
                </c:pt>
              </c:numCache>
            </c:numRef>
          </c:val>
        </c:ser>
        <c:ser>
          <c:idx val="4"/>
          <c:order val="4"/>
          <c:tx>
            <c:v>2018-19</c:v>
          </c:tx>
          <c:spPr>
            <a:gradFill rotWithShape="0">
              <a:gsLst>
                <a:gs pos="0">
                  <a:srgbClr val="D85252"/>
                </a:gs>
                <a:gs pos="20000">
                  <a:srgbClr val="D45454"/>
                </a:gs>
                <a:gs pos="100000">
                  <a:srgbClr val="A23E3E"/>
                </a:gs>
              </a:gsLst>
              <a:lin ang="5400000"/>
            </a:gradFill>
            <a:ln w="12700">
              <a:solidFill>
                <a:srgbClr val="000000"/>
              </a:solidFill>
              <a:prstDash val="solid"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cat>
            <c:strRef>
              <c:f>'Figure 6 | SC County Public HS '!$AB$42:$AB$43</c:f>
              <c:strCache>
                <c:ptCount val="2"/>
                <c:pt idx="0">
                  <c:v>Santa Clara</c:v>
                </c:pt>
                <c:pt idx="1">
                  <c:v>San Mateo</c:v>
                </c:pt>
              </c:strCache>
            </c:strRef>
          </c:cat>
          <c:val>
            <c:numRef>
              <c:f>'Figure 6 | SC County Public HS '!$AG$42:$AG$43</c:f>
              <c:numCache>
                <c:formatCode>#,##0</c:formatCode>
                <c:ptCount val="2"/>
                <c:pt idx="0">
                  <c:v>18334.0</c:v>
                </c:pt>
                <c:pt idx="1">
                  <c:v>6042.0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97341640"/>
        <c:axId val="597345016"/>
      </c:barChart>
      <c:catAx>
        <c:axId val="597341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100">
                <a:latin typeface="Arial"/>
                <a:cs typeface="Arial"/>
              </a:defRPr>
            </a:pPr>
            <a:endParaRPr lang="en-US"/>
          </a:p>
        </c:txPr>
        <c:crossAx val="597345016"/>
        <c:crosses val="autoZero"/>
        <c:auto val="1"/>
        <c:lblAlgn val="ctr"/>
        <c:lblOffset val="100"/>
        <c:noMultiLvlLbl val="0"/>
      </c:catAx>
      <c:valAx>
        <c:axId val="597345016"/>
        <c:scaling>
          <c:orientation val="minMax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100">
                <a:latin typeface="Arial"/>
                <a:cs typeface="Arial"/>
              </a:defRPr>
            </a:pPr>
            <a:endParaRPr lang="en-US"/>
          </a:p>
        </c:txPr>
        <c:crossAx val="597341640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200006156078507"/>
          <c:y val="0.906891823136188"/>
          <c:w val="0.627742093830562"/>
          <c:h val="0.0539232975918814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50">
              <a:latin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808080"/>
      </a:solidFill>
      <a:prstDash val="solid"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200">
                <a:latin typeface="Arial"/>
                <a:cs typeface="Arial"/>
              </a:defRPr>
            </a:pPr>
            <a:r>
              <a:rPr lang="en-US" sz="1200" dirty="0">
                <a:latin typeface="Arial"/>
                <a:cs typeface="Arial"/>
              </a:rPr>
              <a:t>Foothill College</a:t>
            </a:r>
          </a:p>
          <a:p>
            <a:pPr>
              <a:defRPr sz="1200">
                <a:latin typeface="Arial"/>
                <a:cs typeface="Arial"/>
              </a:defRPr>
            </a:pPr>
            <a:r>
              <a:rPr lang="en-US" sz="1200" dirty="0">
                <a:latin typeface="Arial"/>
                <a:cs typeface="Arial"/>
              </a:rPr>
              <a:t>Fall </a:t>
            </a:r>
            <a:r>
              <a:rPr lang="en-US" sz="1200" baseline="0" dirty="0">
                <a:latin typeface="Arial"/>
                <a:cs typeface="Arial"/>
              </a:rPr>
              <a:t>Enrollment by Full-Time and Part-Time Status</a:t>
            </a:r>
            <a:endParaRPr lang="en-US" sz="1200" dirty="0">
              <a:latin typeface="Arial"/>
              <a:cs typeface="Arial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Full-time</c:v>
          </c:tx>
          <c:spPr>
            <a:solidFill>
              <a:srgbClr val="800000"/>
            </a:solidFill>
            <a:ln w="12700" cmpd="sng">
              <a:solidFill>
                <a:schemeClr val="tx1">
                  <a:alpha val="50000"/>
                </a:schemeClr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800000"/>
              </a:solidFill>
              <a:ln w="12700" cmpd="sng">
                <a:solidFill>
                  <a:schemeClr val="tx1">
                    <a:alpha val="50000"/>
                  </a:schemeClr>
                </a:solidFill>
              </a:ln>
            </c:spPr>
          </c:dPt>
          <c:cat>
            <c:numRef>
              <c:f>'FT-PT HC'!$C$29:$G$29</c:f>
              <c:numCache>
                <c:formatCode>General</c:formatCode>
                <c:ptCount val="5"/>
                <c:pt idx="0">
                  <c:v>2010.0</c:v>
                </c:pt>
                <c:pt idx="1">
                  <c:v>2011.0</c:v>
                </c:pt>
                <c:pt idx="2">
                  <c:v>2012.0</c:v>
                </c:pt>
                <c:pt idx="3">
                  <c:v>2013.0</c:v>
                </c:pt>
                <c:pt idx="4">
                  <c:v>2014.0</c:v>
                </c:pt>
              </c:numCache>
            </c:numRef>
          </c:cat>
          <c:val>
            <c:numRef>
              <c:f>'FT-PT HC'!$C$30:$G$30</c:f>
              <c:numCache>
                <c:formatCode>0%</c:formatCode>
                <c:ptCount val="5"/>
                <c:pt idx="0">
                  <c:v>0.28</c:v>
                </c:pt>
                <c:pt idx="1">
                  <c:v>0.32</c:v>
                </c:pt>
                <c:pt idx="2">
                  <c:v>0.36</c:v>
                </c:pt>
                <c:pt idx="3">
                  <c:v>0.38</c:v>
                </c:pt>
                <c:pt idx="4">
                  <c:v>0.38</c:v>
                </c:pt>
              </c:numCache>
            </c:numRef>
          </c:val>
        </c:ser>
        <c:ser>
          <c:idx val="1"/>
          <c:order val="1"/>
          <c:tx>
            <c:v>Part-time</c:v>
          </c:tx>
          <c:spPr>
            <a:solidFill>
              <a:srgbClr val="008080"/>
            </a:solidFill>
            <a:ln w="12700" cmpd="sng">
              <a:solidFill>
                <a:schemeClr val="tx1">
                  <a:alpha val="49000"/>
                </a:schemeClr>
              </a:solidFill>
            </a:ln>
          </c:spPr>
          <c:invertIfNegative val="0"/>
          <c:cat>
            <c:numRef>
              <c:f>'FT-PT HC'!$C$29:$G$29</c:f>
              <c:numCache>
                <c:formatCode>General</c:formatCode>
                <c:ptCount val="5"/>
                <c:pt idx="0">
                  <c:v>2010.0</c:v>
                </c:pt>
                <c:pt idx="1">
                  <c:v>2011.0</c:v>
                </c:pt>
                <c:pt idx="2">
                  <c:v>2012.0</c:v>
                </c:pt>
                <c:pt idx="3">
                  <c:v>2013.0</c:v>
                </c:pt>
                <c:pt idx="4">
                  <c:v>2014.0</c:v>
                </c:pt>
              </c:numCache>
            </c:numRef>
          </c:cat>
          <c:val>
            <c:numRef>
              <c:f>'FT-PT HC'!$C$31:$G$31</c:f>
              <c:numCache>
                <c:formatCode>0%</c:formatCode>
                <c:ptCount val="5"/>
                <c:pt idx="0">
                  <c:v>0.72</c:v>
                </c:pt>
                <c:pt idx="1">
                  <c:v>0.68</c:v>
                </c:pt>
                <c:pt idx="2">
                  <c:v>0.64</c:v>
                </c:pt>
                <c:pt idx="3">
                  <c:v>0.62</c:v>
                </c:pt>
                <c:pt idx="4">
                  <c:v>0.62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3925160"/>
        <c:axId val="563927976"/>
      </c:barChart>
      <c:catAx>
        <c:axId val="563925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/>
                <a:cs typeface="Arial"/>
              </a:defRPr>
            </a:pPr>
            <a:endParaRPr lang="en-US"/>
          </a:p>
        </c:txPr>
        <c:crossAx val="563927976"/>
        <c:crosses val="autoZero"/>
        <c:auto val="1"/>
        <c:lblAlgn val="ctr"/>
        <c:lblOffset val="100"/>
        <c:noMultiLvlLbl val="0"/>
      </c:catAx>
      <c:valAx>
        <c:axId val="563927976"/>
        <c:scaling>
          <c:orientation val="minMax"/>
          <c:max val="1.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/>
                <a:cs typeface="Arial"/>
              </a:defRPr>
            </a:pPr>
            <a:endParaRPr lang="en-US"/>
          </a:p>
        </c:txPr>
        <c:crossAx val="56392516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850">
              <a:latin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solidFill>
        <a:schemeClr val="tx1">
          <a:alpha val="40000"/>
        </a:schemeClr>
      </a:soli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Foothill College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Fall Headcount by Ethnicity</a:t>
            </a:r>
          </a:p>
        </c:rich>
      </c:tx>
      <c:layout>
        <c:manualLayout>
          <c:xMode val="edge"/>
          <c:yMode val="edge"/>
          <c:x val="0.310920181771039"/>
          <c:y val="0.0104167049048939"/>
        </c:manualLayout>
      </c:layout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'Figure 7 | HC by Ethnicity'!$P$34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82040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'Figure 7 | HC by Ethnicity'!$N$35:$N$41</c:f>
              <c:strCache>
                <c:ptCount val="7"/>
                <c:pt idx="0">
                  <c:v>African American</c:v>
                </c:pt>
                <c:pt idx="1">
                  <c:v>Asian</c:v>
                </c:pt>
                <c:pt idx="2">
                  <c:v>Filipino/PI</c:v>
                </c:pt>
                <c:pt idx="3">
                  <c:v>Latino/a</c:v>
                </c:pt>
                <c:pt idx="4">
                  <c:v>Native American</c:v>
                </c:pt>
                <c:pt idx="5">
                  <c:v>White</c:v>
                </c:pt>
                <c:pt idx="6">
                  <c:v>Other/Unk</c:v>
                </c:pt>
              </c:strCache>
            </c:strRef>
          </c:cat>
          <c:val>
            <c:numRef>
              <c:f>'Figure 7 | HC by Ethnicity'!$P$35:$P$41</c:f>
              <c:numCache>
                <c:formatCode>0%</c:formatCode>
                <c:ptCount val="7"/>
                <c:pt idx="0">
                  <c:v>0.0348561959995266</c:v>
                </c:pt>
                <c:pt idx="1">
                  <c:v>0.210143212214463</c:v>
                </c:pt>
                <c:pt idx="2">
                  <c:v>0.0359805894188661</c:v>
                </c:pt>
                <c:pt idx="3">
                  <c:v>0.105811338619955</c:v>
                </c:pt>
                <c:pt idx="4">
                  <c:v>0.0048526452834655</c:v>
                </c:pt>
                <c:pt idx="5">
                  <c:v>0.382471298378506</c:v>
                </c:pt>
                <c:pt idx="6">
                  <c:v>0.225884720085217</c:v>
                </c:pt>
              </c:numCache>
            </c:numRef>
          </c:val>
        </c:ser>
        <c:ser>
          <c:idx val="1"/>
          <c:order val="1"/>
          <c:tx>
            <c:strRef>
              <c:f>'Figure 7 | HC by Ethnicity'!$Q$34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46867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'Figure 7 | HC by Ethnicity'!$N$35:$N$41</c:f>
              <c:strCache>
                <c:ptCount val="7"/>
                <c:pt idx="0">
                  <c:v>African American</c:v>
                </c:pt>
                <c:pt idx="1">
                  <c:v>Asian</c:v>
                </c:pt>
                <c:pt idx="2">
                  <c:v>Filipino/PI</c:v>
                </c:pt>
                <c:pt idx="3">
                  <c:v>Latino/a</c:v>
                </c:pt>
                <c:pt idx="4">
                  <c:v>Native American</c:v>
                </c:pt>
                <c:pt idx="5">
                  <c:v>White</c:v>
                </c:pt>
                <c:pt idx="6">
                  <c:v>Other/Unk</c:v>
                </c:pt>
              </c:strCache>
            </c:strRef>
          </c:cat>
          <c:val>
            <c:numRef>
              <c:f>'Figure 7 | HC by Ethnicity'!$Q$35:$Q$41</c:f>
              <c:numCache>
                <c:formatCode>0%</c:formatCode>
                <c:ptCount val="7"/>
                <c:pt idx="0">
                  <c:v>0.048258064516129</c:v>
                </c:pt>
                <c:pt idx="1">
                  <c:v>0.237290322580645</c:v>
                </c:pt>
                <c:pt idx="2">
                  <c:v>0.0538709677419355</c:v>
                </c:pt>
                <c:pt idx="3">
                  <c:v>0.179290322580645</c:v>
                </c:pt>
                <c:pt idx="4">
                  <c:v>0.00696774193548387</c:v>
                </c:pt>
                <c:pt idx="5">
                  <c:v>0.380516129032258</c:v>
                </c:pt>
                <c:pt idx="6">
                  <c:v>0.0938064516129032</c:v>
                </c:pt>
              </c:numCache>
            </c:numRef>
          </c:val>
        </c:ser>
        <c:ser>
          <c:idx val="2"/>
          <c:order val="2"/>
          <c:tx>
            <c:strRef>
              <c:f>'Figure 7 | HC by Ethnicity'!$R$34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F5C53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'Figure 7 | HC by Ethnicity'!$N$35:$N$41</c:f>
              <c:strCache>
                <c:ptCount val="7"/>
                <c:pt idx="0">
                  <c:v>African American</c:v>
                </c:pt>
                <c:pt idx="1">
                  <c:v>Asian</c:v>
                </c:pt>
                <c:pt idx="2">
                  <c:v>Filipino/PI</c:v>
                </c:pt>
                <c:pt idx="3">
                  <c:v>Latino/a</c:v>
                </c:pt>
                <c:pt idx="4">
                  <c:v>Native American</c:v>
                </c:pt>
                <c:pt idx="5">
                  <c:v>White</c:v>
                </c:pt>
                <c:pt idx="6">
                  <c:v>Other/Unk</c:v>
                </c:pt>
              </c:strCache>
            </c:strRef>
          </c:cat>
          <c:val>
            <c:numRef>
              <c:f>'Figure 7 | HC by Ethnicity'!$R$35:$R$41</c:f>
              <c:numCache>
                <c:formatCode>0%</c:formatCode>
                <c:ptCount val="7"/>
                <c:pt idx="0">
                  <c:v>0.0525723924655609</c:v>
                </c:pt>
                <c:pt idx="1">
                  <c:v>0.260402024177678</c:v>
                </c:pt>
                <c:pt idx="2">
                  <c:v>0.0567894292943492</c:v>
                </c:pt>
                <c:pt idx="3">
                  <c:v>0.199536125948833</c:v>
                </c:pt>
                <c:pt idx="4">
                  <c:v>0.00730953050323306</c:v>
                </c:pt>
                <c:pt idx="5">
                  <c:v>0.360908068597132</c:v>
                </c:pt>
                <c:pt idx="6">
                  <c:v>0.0624824290132134</c:v>
                </c:pt>
              </c:numCache>
            </c:numRef>
          </c:val>
        </c:ser>
        <c:ser>
          <c:idx val="3"/>
          <c:order val="3"/>
          <c:tx>
            <c:strRef>
              <c:f>'Figure 7 | HC by Ethnicity'!$S$34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616C8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'Figure 7 | HC by Ethnicity'!$N$35:$N$41</c:f>
              <c:strCache>
                <c:ptCount val="7"/>
                <c:pt idx="0">
                  <c:v>African American</c:v>
                </c:pt>
                <c:pt idx="1">
                  <c:v>Asian</c:v>
                </c:pt>
                <c:pt idx="2">
                  <c:v>Filipino/PI</c:v>
                </c:pt>
                <c:pt idx="3">
                  <c:v>Latino/a</c:v>
                </c:pt>
                <c:pt idx="4">
                  <c:v>Native American</c:v>
                </c:pt>
                <c:pt idx="5">
                  <c:v>White</c:v>
                </c:pt>
                <c:pt idx="6">
                  <c:v>Other/Unk</c:v>
                </c:pt>
              </c:strCache>
            </c:strRef>
          </c:cat>
          <c:val>
            <c:numRef>
              <c:f>'Figure 7 | HC by Ethnicity'!$S$35:$S$41</c:f>
              <c:numCache>
                <c:formatCode>0%</c:formatCode>
                <c:ptCount val="7"/>
                <c:pt idx="0">
                  <c:v>0.057690866861467</c:v>
                </c:pt>
                <c:pt idx="1">
                  <c:v>0.251816887690118</c:v>
                </c:pt>
                <c:pt idx="2">
                  <c:v>0.0667565745111261</c:v>
                </c:pt>
                <c:pt idx="3">
                  <c:v>0.218850678054994</c:v>
                </c:pt>
                <c:pt idx="4">
                  <c:v>0.00764216677905147</c:v>
                </c:pt>
                <c:pt idx="5">
                  <c:v>0.332284408481307</c:v>
                </c:pt>
                <c:pt idx="6">
                  <c:v>0.0649584176219375</c:v>
                </c:pt>
              </c:numCache>
            </c:numRef>
          </c:val>
        </c:ser>
        <c:ser>
          <c:idx val="4"/>
          <c:order val="4"/>
          <c:tx>
            <c:strRef>
              <c:f>'Figure 7 | HC by Ethnicity'!$T$34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CC66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'Figure 7 | HC by Ethnicity'!$N$35:$N$41</c:f>
              <c:strCache>
                <c:ptCount val="7"/>
                <c:pt idx="0">
                  <c:v>African American</c:v>
                </c:pt>
                <c:pt idx="1">
                  <c:v>Asian</c:v>
                </c:pt>
                <c:pt idx="2">
                  <c:v>Filipino/PI</c:v>
                </c:pt>
                <c:pt idx="3">
                  <c:v>Latino/a</c:v>
                </c:pt>
                <c:pt idx="4">
                  <c:v>Native American</c:v>
                </c:pt>
                <c:pt idx="5">
                  <c:v>White</c:v>
                </c:pt>
                <c:pt idx="6">
                  <c:v>Other/Unk</c:v>
                </c:pt>
              </c:strCache>
            </c:strRef>
          </c:cat>
          <c:val>
            <c:numRef>
              <c:f>'Figure 7 | HC by Ethnicity'!$T$35:$T$41</c:f>
              <c:numCache>
                <c:formatCode>0%</c:formatCode>
                <c:ptCount val="7"/>
                <c:pt idx="0">
                  <c:v>0.06</c:v>
                </c:pt>
                <c:pt idx="1">
                  <c:v>0.25</c:v>
                </c:pt>
                <c:pt idx="2">
                  <c:v>0.06</c:v>
                </c:pt>
                <c:pt idx="3">
                  <c:v>0.22</c:v>
                </c:pt>
                <c:pt idx="4">
                  <c:v>0.01</c:v>
                </c:pt>
                <c:pt idx="5">
                  <c:v>0.32</c:v>
                </c:pt>
                <c:pt idx="6">
                  <c:v>0.07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4501752"/>
        <c:axId val="634423064"/>
      </c:barChart>
      <c:catAx>
        <c:axId val="634501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4423064"/>
        <c:crosses val="autoZero"/>
        <c:auto val="1"/>
        <c:lblAlgn val="ctr"/>
        <c:lblOffset val="100"/>
        <c:noMultiLvlLbl val="0"/>
      </c:catAx>
      <c:valAx>
        <c:axId val="634423064"/>
        <c:scaling>
          <c:orientation val="minMax"/>
          <c:max val="0.5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4501752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b"/>
      <c:layout/>
      <c:overlay val="0"/>
      <c:spPr>
        <a:noFill/>
        <a:ln w="12700">
          <a:noFill/>
          <a:prstDash val="solid"/>
        </a:ln>
      </c:spPr>
      <c:txPr>
        <a:bodyPr/>
        <a:lstStyle/>
        <a:p>
          <a:pPr>
            <a:defRPr sz="82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80808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Foothill College</a:t>
            </a:r>
          </a:p>
          <a:p>
            <a:pPr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Fall Enrollment</a:t>
            </a:r>
            <a:r>
              <a:rPr lang="en-US" sz="1200" baseline="0" dirty="0">
                <a:latin typeface="Arial" panose="020B0604020202020204" pitchFamily="34" charset="0"/>
                <a:cs typeface="Arial" panose="020B0604020202020204" pitchFamily="34" charset="0"/>
              </a:rPr>
              <a:t> by Income Level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2013</c:v>
          </c:tx>
          <c:cat>
            <c:strRef>
              <c:f>SES!$B$31:$B$35</c:f>
              <c:strCache>
                <c:ptCount val="5"/>
                <c:pt idx="0">
                  <c:v>Less than $25K</c:v>
                </c:pt>
                <c:pt idx="1">
                  <c:v>$25-$50K</c:v>
                </c:pt>
                <c:pt idx="2">
                  <c:v>$50-$75K</c:v>
                </c:pt>
                <c:pt idx="3">
                  <c:v>$75K-$100K</c:v>
                </c:pt>
                <c:pt idx="4">
                  <c:v>More than $100K</c:v>
                </c:pt>
              </c:strCache>
            </c:strRef>
          </c:cat>
          <c:val>
            <c:numRef>
              <c:f>SES!$C$31:$C$35</c:f>
              <c:numCache>
                <c:formatCode>0%</c:formatCode>
                <c:ptCount val="5"/>
                <c:pt idx="0">
                  <c:v>0.31</c:v>
                </c:pt>
                <c:pt idx="1">
                  <c:v>0.24</c:v>
                </c:pt>
                <c:pt idx="2">
                  <c:v>0.18</c:v>
                </c:pt>
                <c:pt idx="3">
                  <c:v>0.12</c:v>
                </c:pt>
                <c:pt idx="4">
                  <c:v>0.15</c:v>
                </c:pt>
              </c:numCache>
            </c:numRef>
          </c:val>
          <c:smooth val="0"/>
        </c:ser>
        <c:ser>
          <c:idx val="1"/>
          <c:order val="1"/>
          <c:tx>
            <c:v>2014</c:v>
          </c:tx>
          <c:cat>
            <c:strRef>
              <c:f>SES!$B$31:$B$35</c:f>
              <c:strCache>
                <c:ptCount val="5"/>
                <c:pt idx="0">
                  <c:v>Less than $25K</c:v>
                </c:pt>
                <c:pt idx="1">
                  <c:v>$25-$50K</c:v>
                </c:pt>
                <c:pt idx="2">
                  <c:v>$50-$75K</c:v>
                </c:pt>
                <c:pt idx="3">
                  <c:v>$75K-$100K</c:v>
                </c:pt>
                <c:pt idx="4">
                  <c:v>More than $100K</c:v>
                </c:pt>
              </c:strCache>
            </c:strRef>
          </c:cat>
          <c:val>
            <c:numRef>
              <c:f>SES!$D$31:$D$35</c:f>
              <c:numCache>
                <c:formatCode>0%</c:formatCode>
                <c:ptCount val="5"/>
                <c:pt idx="0">
                  <c:v>0.28</c:v>
                </c:pt>
                <c:pt idx="1">
                  <c:v>0.23</c:v>
                </c:pt>
                <c:pt idx="2">
                  <c:v>0.18</c:v>
                </c:pt>
                <c:pt idx="3">
                  <c:v>0.18</c:v>
                </c:pt>
                <c:pt idx="4">
                  <c:v>0.18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49816"/>
        <c:axId val="6052856"/>
      </c:lineChart>
      <c:catAx>
        <c:axId val="60498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6052856"/>
        <c:crosses val="autoZero"/>
        <c:auto val="1"/>
        <c:lblAlgn val="ctr"/>
        <c:lblOffset val="100"/>
        <c:noMultiLvlLbl val="0"/>
      </c:catAx>
      <c:valAx>
        <c:axId val="6052856"/>
        <c:scaling>
          <c:orientation val="minMax"/>
          <c:max val="0.5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604981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85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solidFill>
        <a:sysClr val="windowText" lastClr="000000"/>
      </a:solidFill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0" i="0" u="none" strike="noStrike" baseline="0" dirty="0">
                <a:solidFill>
                  <a:srgbClr val="000000"/>
                </a:solidFill>
                <a:latin typeface="Calibri"/>
              </a:rPr>
              <a:t>Foothill College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Course Success by Instructional Method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2094816272966"/>
          <c:y val="0.16875"/>
          <c:w val="0.841735746573345"/>
          <c:h val="0.649201388888889"/>
        </c:manualLayout>
      </c:layout>
      <c:lineChart>
        <c:grouping val="standard"/>
        <c:varyColors val="0"/>
        <c:ser>
          <c:idx val="0"/>
          <c:order val="0"/>
          <c:tx>
            <c:strRef>
              <c:f>'Online crse success'!$A$52</c:f>
              <c:strCache>
                <c:ptCount val="1"/>
                <c:pt idx="0">
                  <c:v>Not online</c:v>
                </c:pt>
              </c:strCache>
            </c:strRef>
          </c:tx>
          <c:spPr>
            <a:ln w="25400">
              <a:solidFill>
                <a:srgbClr val="820404"/>
              </a:solidFill>
              <a:prstDash val="solid"/>
            </a:ln>
          </c:spPr>
          <c:cat>
            <c:strRef>
              <c:f>'Online crse success'!$C$51:$G$51</c:f>
              <c:strCache>
                <c:ptCount val="5"/>
                <c:pt idx="0">
                  <c:v>Fall 2010</c:v>
                </c:pt>
                <c:pt idx="1">
                  <c:v>Fall 2011</c:v>
                </c:pt>
                <c:pt idx="2">
                  <c:v>Fall 2012</c:v>
                </c:pt>
                <c:pt idx="3">
                  <c:v>Fall 2013</c:v>
                </c:pt>
                <c:pt idx="4">
                  <c:v>Fall 2014</c:v>
                </c:pt>
              </c:strCache>
            </c:strRef>
          </c:cat>
          <c:val>
            <c:numRef>
              <c:f>'Online crse success'!$C$52:$G$52</c:f>
              <c:numCache>
                <c:formatCode>0.0%</c:formatCode>
                <c:ptCount val="5"/>
                <c:pt idx="0">
                  <c:v>0.8</c:v>
                </c:pt>
                <c:pt idx="1">
                  <c:v>0.7816</c:v>
                </c:pt>
                <c:pt idx="2">
                  <c:v>0.7891</c:v>
                </c:pt>
                <c:pt idx="3">
                  <c:v>0.7752</c:v>
                </c:pt>
                <c:pt idx="4">
                  <c:v>0.7882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'Online crse success'!$A$53</c:f>
              <c:strCache>
                <c:ptCount val="1"/>
                <c:pt idx="0">
                  <c:v>Online</c:v>
                </c:pt>
              </c:strCache>
            </c:strRef>
          </c:tx>
          <c:spPr>
            <a:ln w="25400">
              <a:solidFill>
                <a:srgbClr val="46867B"/>
              </a:solidFill>
              <a:prstDash val="solid"/>
            </a:ln>
          </c:spPr>
          <c:cat>
            <c:strRef>
              <c:f>'Online crse success'!$C$51:$G$51</c:f>
              <c:strCache>
                <c:ptCount val="5"/>
                <c:pt idx="0">
                  <c:v>Fall 2010</c:v>
                </c:pt>
                <c:pt idx="1">
                  <c:v>Fall 2011</c:v>
                </c:pt>
                <c:pt idx="2">
                  <c:v>Fall 2012</c:v>
                </c:pt>
                <c:pt idx="3">
                  <c:v>Fall 2013</c:v>
                </c:pt>
                <c:pt idx="4">
                  <c:v>Fall 2014</c:v>
                </c:pt>
              </c:strCache>
            </c:strRef>
          </c:cat>
          <c:val>
            <c:numRef>
              <c:f>'Online crse success'!$C$53:$G$53</c:f>
              <c:numCache>
                <c:formatCode>0.0%</c:formatCode>
                <c:ptCount val="5"/>
                <c:pt idx="0">
                  <c:v>0.6172</c:v>
                </c:pt>
                <c:pt idx="1">
                  <c:v>0.5956</c:v>
                </c:pt>
                <c:pt idx="2">
                  <c:v>0.6578</c:v>
                </c:pt>
                <c:pt idx="3">
                  <c:v>0.6841</c:v>
                </c:pt>
                <c:pt idx="4">
                  <c:v>0.698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63588168"/>
        <c:axId val="563965880"/>
      </c:lineChart>
      <c:catAx>
        <c:axId val="563588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63965880"/>
        <c:crosses val="autoZero"/>
        <c:auto val="1"/>
        <c:lblAlgn val="ctr"/>
        <c:lblOffset val="100"/>
        <c:noMultiLvlLbl val="0"/>
      </c:catAx>
      <c:valAx>
        <c:axId val="563965880"/>
        <c:scaling>
          <c:orientation val="minMax"/>
          <c:max val="1.0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63588168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352441921215554"/>
          <c:y val="0.908884263179805"/>
          <c:w val="0.305565409526786"/>
          <c:h val="0.0520850580618799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5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80808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Foothill College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2013-14 Certificates and Degrees by Ethnicity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2094816272966"/>
          <c:y val="0.16581583552056"/>
          <c:w val="0.817806393992418"/>
          <c:h val="0.6347744422572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'Award by Ethnicity'!$C$35</c:f>
              <c:strCache>
                <c:ptCount val="1"/>
                <c:pt idx="0">
                  <c:v>Certificate</c:v>
                </c:pt>
              </c:strCache>
            </c:strRef>
          </c:tx>
          <c:spPr>
            <a:solidFill>
              <a:srgbClr val="82040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8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261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61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00628930817610063"/>
                  <c:y val="0.0147601476014759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167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/>
                      <a:t>1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/>
                      <a:t>37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'Award by Ethnicity'!$B$36:$B$41</c:f>
              <c:strCache>
                <c:ptCount val="6"/>
                <c:pt idx="0">
                  <c:v>African American</c:v>
                </c:pt>
                <c:pt idx="1">
                  <c:v>Asian/F/PI</c:v>
                </c:pt>
                <c:pt idx="2">
                  <c:v>Hispanic</c:v>
                </c:pt>
                <c:pt idx="3">
                  <c:v>White</c:v>
                </c:pt>
                <c:pt idx="4">
                  <c:v>Native American</c:v>
                </c:pt>
                <c:pt idx="5">
                  <c:v>Other/Unkn</c:v>
                </c:pt>
              </c:strCache>
            </c:strRef>
          </c:cat>
          <c:val>
            <c:numRef>
              <c:f>'Award by Ethnicity'!$D$36:$D$41</c:f>
              <c:numCache>
                <c:formatCode>0%</c:formatCode>
                <c:ptCount val="6"/>
                <c:pt idx="0">
                  <c:v>0.0149532710280374</c:v>
                </c:pt>
                <c:pt idx="1">
                  <c:v>0.48785046728972</c:v>
                </c:pt>
                <c:pt idx="2">
                  <c:v>0.114018691588785</c:v>
                </c:pt>
                <c:pt idx="3">
                  <c:v>0.31214953271028</c:v>
                </c:pt>
                <c:pt idx="4">
                  <c:v>0.0</c:v>
                </c:pt>
                <c:pt idx="5">
                  <c:v>0.0691588785046729</c:v>
                </c:pt>
              </c:numCache>
            </c:numRef>
          </c:val>
        </c:ser>
        <c:ser>
          <c:idx val="1"/>
          <c:order val="1"/>
          <c:tx>
            <c:strRef>
              <c:f>'Award by Ethnicity'!$E$35</c:f>
              <c:strCache>
                <c:ptCount val="1"/>
                <c:pt idx="0">
                  <c:v>Degree</c:v>
                </c:pt>
              </c:strCache>
            </c:strRef>
          </c:tx>
          <c:spPr>
            <a:solidFill>
              <a:srgbClr val="46867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20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204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132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/>
                      <a:t>317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/>
                      <a:t>5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/>
                      <a:t>30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'Award by Ethnicity'!$B$36:$B$41</c:f>
              <c:strCache>
                <c:ptCount val="6"/>
                <c:pt idx="0">
                  <c:v>African American</c:v>
                </c:pt>
                <c:pt idx="1">
                  <c:v>Asian/F/PI</c:v>
                </c:pt>
                <c:pt idx="2">
                  <c:v>Hispanic</c:v>
                </c:pt>
                <c:pt idx="3">
                  <c:v>White</c:v>
                </c:pt>
                <c:pt idx="4">
                  <c:v>Native American</c:v>
                </c:pt>
                <c:pt idx="5">
                  <c:v>Other/Unkn</c:v>
                </c:pt>
              </c:strCache>
            </c:strRef>
          </c:cat>
          <c:val>
            <c:numRef>
              <c:f>'Award by Ethnicity'!$F$36:$F$41</c:f>
              <c:numCache>
                <c:formatCode>0%</c:formatCode>
                <c:ptCount val="6"/>
                <c:pt idx="0">
                  <c:v>0.0282485875706215</c:v>
                </c:pt>
                <c:pt idx="1">
                  <c:v>0.288135593220339</c:v>
                </c:pt>
                <c:pt idx="2">
                  <c:v>0.186440677966102</c:v>
                </c:pt>
                <c:pt idx="3">
                  <c:v>0.44774011299435</c:v>
                </c:pt>
                <c:pt idx="4">
                  <c:v>0.01</c:v>
                </c:pt>
                <c:pt idx="5">
                  <c:v>0.0423728813559322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4100584"/>
        <c:axId val="564079784"/>
      </c:barChart>
      <c:catAx>
        <c:axId val="564100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4079784"/>
        <c:crosses val="autoZero"/>
        <c:auto val="1"/>
        <c:lblAlgn val="ctr"/>
        <c:lblOffset val="100"/>
        <c:noMultiLvlLbl val="0"/>
      </c:catAx>
      <c:valAx>
        <c:axId val="564079784"/>
        <c:scaling>
          <c:orientation val="minMax"/>
          <c:max val="1.0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4100584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333333002519807"/>
          <c:y val="0.90775071305407"/>
          <c:w val="0.24593471527376"/>
          <c:h val="0.0627307403330048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84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6350">
      <a:solidFill>
        <a:srgbClr val="000000">
          <a:alpha val="49000"/>
        </a:srgbClr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200">
                <a:latin typeface="Arial"/>
                <a:cs typeface="Arial"/>
              </a:defRPr>
            </a:pPr>
            <a:r>
              <a:rPr lang="en-US" sz="1200" dirty="0" smtClean="0">
                <a:latin typeface="Arial"/>
                <a:cs typeface="Arial"/>
              </a:rPr>
              <a:t>Foothill College</a:t>
            </a:r>
          </a:p>
          <a:p>
            <a:pPr>
              <a:defRPr sz="1200">
                <a:latin typeface="Arial"/>
                <a:cs typeface="Arial"/>
              </a:defRPr>
            </a:pPr>
            <a:r>
              <a:rPr lang="en-US" sz="1200" dirty="0" smtClean="0">
                <a:latin typeface="Arial"/>
                <a:cs typeface="Arial"/>
              </a:rPr>
              <a:t>Transfers</a:t>
            </a:r>
            <a:r>
              <a:rPr lang="en-US" sz="1200" baseline="0" dirty="0" smtClean="0">
                <a:latin typeface="Arial"/>
                <a:cs typeface="Arial"/>
              </a:rPr>
              <a:t> to Four-Year Institutions</a:t>
            </a:r>
            <a:endParaRPr lang="en-US" sz="1200" dirty="0" smtClean="0">
              <a:latin typeface="Arial"/>
              <a:cs typeface="Arial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UC</c:v>
                </c:pt>
              </c:strCache>
            </c:strRef>
          </c:tx>
          <c:marker>
            <c:symbol val="diamond"/>
            <c:size val="5"/>
          </c:marker>
          <c:cat>
            <c:strRef>
              <c:f>Sheet1!$A$2:$A$6</c:f>
              <c:strCache>
                <c:ptCount val="5"/>
                <c:pt idx="0">
                  <c:v>2009-10</c:v>
                </c:pt>
                <c:pt idx="1">
                  <c:v>2010-11</c:v>
                </c:pt>
                <c:pt idx="2">
                  <c:v>2011-12</c:v>
                </c:pt>
                <c:pt idx="3">
                  <c:v>2012-13</c:v>
                </c:pt>
                <c:pt idx="4">
                  <c:v>2013-14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314.0</c:v>
                </c:pt>
                <c:pt idx="1">
                  <c:v>391.0</c:v>
                </c:pt>
                <c:pt idx="2">
                  <c:v>398.0</c:v>
                </c:pt>
                <c:pt idx="3">
                  <c:v>420.0</c:v>
                </c:pt>
                <c:pt idx="4">
                  <c:v>419.0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CSU</c:v>
                </c:pt>
              </c:strCache>
            </c:strRef>
          </c:tx>
          <c:marker>
            <c:symbol val="square"/>
            <c:size val="5"/>
          </c:marker>
          <c:cat>
            <c:strRef>
              <c:f>Sheet1!$A$2:$A$6</c:f>
              <c:strCache>
                <c:ptCount val="5"/>
                <c:pt idx="0">
                  <c:v>2009-10</c:v>
                </c:pt>
                <c:pt idx="1">
                  <c:v>2010-11</c:v>
                </c:pt>
                <c:pt idx="2">
                  <c:v>2011-12</c:v>
                </c:pt>
                <c:pt idx="3">
                  <c:v>2012-13</c:v>
                </c:pt>
                <c:pt idx="4">
                  <c:v>2013-14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227.0</c:v>
                </c:pt>
                <c:pt idx="1">
                  <c:v>346.0</c:v>
                </c:pt>
                <c:pt idx="2">
                  <c:v>302.0</c:v>
                </c:pt>
                <c:pt idx="3">
                  <c:v>349.0</c:v>
                </c:pt>
                <c:pt idx="4">
                  <c:v>382.0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ISP/OoS</c:v>
                </c:pt>
              </c:strCache>
            </c:strRef>
          </c:tx>
          <c:marker>
            <c:symbol val="triangle"/>
            <c:size val="5"/>
          </c:marker>
          <c:cat>
            <c:strRef>
              <c:f>Sheet1!$A$2:$A$6</c:f>
              <c:strCache>
                <c:ptCount val="5"/>
                <c:pt idx="0">
                  <c:v>2009-10</c:v>
                </c:pt>
                <c:pt idx="1">
                  <c:v>2010-11</c:v>
                </c:pt>
                <c:pt idx="2">
                  <c:v>2011-12</c:v>
                </c:pt>
                <c:pt idx="3">
                  <c:v>2012-13</c:v>
                </c:pt>
                <c:pt idx="4">
                  <c:v>2013-14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375.0</c:v>
                </c:pt>
                <c:pt idx="1">
                  <c:v>352.0</c:v>
                </c:pt>
                <c:pt idx="2">
                  <c:v>338.0</c:v>
                </c:pt>
                <c:pt idx="3">
                  <c:v>414.0</c:v>
                </c:pt>
                <c:pt idx="4">
                  <c:v>378.0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4645912"/>
        <c:axId val="634682616"/>
      </c:lineChart>
      <c:catAx>
        <c:axId val="6346459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/>
                <a:cs typeface="Arial"/>
              </a:defRPr>
            </a:pPr>
            <a:endParaRPr lang="en-US"/>
          </a:p>
        </c:txPr>
        <c:crossAx val="634682616"/>
        <c:crosses val="autoZero"/>
        <c:auto val="1"/>
        <c:lblAlgn val="ctr"/>
        <c:lblOffset val="100"/>
        <c:noMultiLvlLbl val="0"/>
      </c:catAx>
      <c:valAx>
        <c:axId val="634682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/>
                <a:cs typeface="Arial"/>
              </a:defRPr>
            </a:pPr>
            <a:endParaRPr lang="en-US"/>
          </a:p>
        </c:txPr>
        <c:crossAx val="63464591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850">
              <a:latin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ln w="12700">
      <a:solidFill>
        <a:schemeClr val="tx1">
          <a:alpha val="50000"/>
        </a:schemeClr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Foothill College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Employees by Occupational Category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cs typeface="Arial"/>
              </a:rPr>
              <a:t>Fall 2014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plotArea>
      <c:layout/>
      <c:pieChart>
        <c:varyColors val="1"/>
        <c:ser>
          <c:idx val="0"/>
          <c:order val="0"/>
          <c:spPr>
            <a:gradFill rotWithShape="0">
              <a:gsLst>
                <a:gs pos="0">
                  <a:srgbClr val="940000"/>
                </a:gs>
                <a:gs pos="20000">
                  <a:srgbClr val="900000"/>
                </a:gs>
                <a:gs pos="100000">
                  <a:srgbClr val="6D0000"/>
                </a:gs>
              </a:gsLst>
              <a:lin ang="5400000"/>
            </a:gradFill>
            <a:ln w="12700">
              <a:solidFill>
                <a:srgbClr val="000000"/>
              </a:solidFill>
              <a:prstDash val="solid"/>
            </a:ln>
            <a:effectLst>
              <a:outerShdw dist="35921" dir="2700000" algn="br">
                <a:srgbClr val="000000"/>
              </a:outerShdw>
            </a:effectLst>
          </c:spPr>
          <c:dPt>
            <c:idx val="0"/>
            <c:bubble3D val="0"/>
          </c:dPt>
          <c:dPt>
            <c:idx val="1"/>
            <c:bubble3D val="0"/>
            <c:spPr>
              <a:gradFill rotWithShape="0">
                <a:gsLst>
                  <a:gs pos="0">
                    <a:srgbClr val="398D7F"/>
                  </a:gs>
                  <a:gs pos="20000">
                    <a:srgbClr val="3A8B7D"/>
                  </a:gs>
                  <a:gs pos="100000">
                    <a:srgbClr val="2A695E"/>
                  </a:gs>
                </a:gsLst>
                <a:lin ang="5400000"/>
              </a:gradFill>
              <a:ln w="12700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</c:dPt>
          <c:dPt>
            <c:idx val="2"/>
            <c:bubble3D val="0"/>
            <c:spPr>
              <a:gradFill rotWithShape="0">
                <a:gsLst>
                  <a:gs pos="0">
                    <a:srgbClr val="FFCE1E"/>
                  </a:gs>
                  <a:gs pos="20000">
                    <a:srgbClr val="FFCB22"/>
                  </a:gs>
                  <a:gs pos="100000">
                    <a:srgbClr val="CA9B18"/>
                  </a:gs>
                </a:gsLst>
                <a:lin ang="5400000"/>
              </a:gradFill>
              <a:ln w="12700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</c:dPt>
          <c:dPt>
            <c:idx val="3"/>
            <c:bubble3D val="0"/>
            <c:spPr>
              <a:gradFill rotWithShape="0">
                <a:gsLst>
                  <a:gs pos="0">
                    <a:srgbClr val="566593"/>
                  </a:gs>
                  <a:gs pos="20000">
                    <a:srgbClr val="576591"/>
                  </a:gs>
                  <a:gs pos="100000">
                    <a:srgbClr val="414B6E"/>
                  </a:gs>
                </a:gsLst>
                <a:lin ang="5400000"/>
              </a:gradFill>
              <a:ln w="12700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</c:dPt>
          <c:dLbls>
            <c:dLbl>
              <c:idx val="0"/>
              <c:layout>
                <c:manualLayout>
                  <c:x val="0.0943048264800234"/>
                  <c:y val="-0.00625738188976378"/>
                </c:manualLayout>
              </c:layout>
              <c:tx>
                <c:rich>
                  <a:bodyPr/>
                  <a:lstStyle/>
                  <a:p>
                    <a:r>
                      <a:rPr lang="en-US" sz="1100" dirty="0">
                        <a:solidFill>
                          <a:schemeClr val="tx1"/>
                        </a:solidFill>
                      </a:rPr>
                      <a:t>Administrator,4%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454204943132109"/>
                  <c:y val="-0.0155055227471566"/>
                </c:manualLayout>
              </c:layout>
              <c:tx>
                <c:rich>
                  <a:bodyPr/>
                  <a:lstStyle/>
                  <a:p>
                    <a:r>
                      <a:rPr lang="en-US" sz="1100" dirty="0">
                        <a:solidFill>
                          <a:schemeClr val="tx1"/>
                        </a:solidFill>
                      </a:rPr>
                      <a:t>FT Faculty, 25%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25366542723826"/>
                  <c:y val="-0.0744936570428697"/>
                </c:manualLayout>
              </c:layout>
              <c:tx>
                <c:rich>
                  <a:bodyPr/>
                  <a:lstStyle/>
                  <a:p>
                    <a:r>
                      <a:rPr lang="en-US" sz="1100" dirty="0">
                        <a:solidFill>
                          <a:schemeClr val="tx1"/>
                        </a:solidFill>
                      </a:rPr>
                      <a:t>PT Faculty, 55%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0492094998541849"/>
                  <c:y val="0.0212606627296588"/>
                </c:manualLayout>
              </c:layout>
              <c:tx>
                <c:rich>
                  <a:bodyPr/>
                  <a:lstStyle/>
                  <a:p>
                    <a:r>
                      <a:rPr lang="en-US" sz="1100" dirty="0">
                        <a:solidFill>
                          <a:schemeClr val="tx1"/>
                        </a:solidFill>
                      </a:rPr>
                      <a:t>Classified Staff, 16%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100">
                    <a:solidFill>
                      <a:schemeClr val="tx1"/>
                    </a:solidFill>
                    <a:latin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val>
            <c:numRef>
              <c:f>'Figure 19 | HC emp'!$M$113:$M$116</c:f>
              <c:numCache>
                <c:formatCode>0%</c:formatCode>
                <c:ptCount val="4"/>
                <c:pt idx="0">
                  <c:v>0.0350140056022409</c:v>
                </c:pt>
                <c:pt idx="1">
                  <c:v>0.254901960784314</c:v>
                </c:pt>
                <c:pt idx="2">
                  <c:v>0.549019607843137</c:v>
                </c:pt>
                <c:pt idx="3">
                  <c:v>0.161064425770308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Calibri"/>
                <a:cs typeface="Arial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Foothill College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Calibri"/>
                <a:cs typeface="Arial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Employees by Occupational Category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Calibri"/>
                <a:cs typeface="Arial"/>
              </a:defRPr>
            </a:pPr>
            <a:r>
              <a:rPr lang="en-US" sz="1200" b="1" i="0" u="none" strike="noStrike" baseline="0" dirty="0">
                <a:solidFill>
                  <a:srgbClr val="000000"/>
                </a:solidFill>
                <a:latin typeface="Arial"/>
                <a:ea typeface="Arial"/>
                <a:cs typeface="Arial"/>
              </a:rPr>
              <a:t>Fall 2010 to Fall 2014</a:t>
            </a:r>
          </a:p>
        </c:rich>
      </c:tx>
      <c:layout>
        <c:manualLayout>
          <c:xMode val="edge"/>
          <c:yMode val="edge"/>
          <c:x val="0.24917341061534"/>
          <c:y val="0.0073799759405074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0771778999323198"/>
          <c:y val="0.203036417322835"/>
          <c:w val="0.862857064741907"/>
          <c:h val="0.642584755030621"/>
        </c:manualLayout>
      </c:layout>
      <c:barChart>
        <c:barDir val="col"/>
        <c:grouping val="clustered"/>
        <c:varyColors val="0"/>
        <c:ser>
          <c:idx val="0"/>
          <c:order val="0"/>
          <c:tx>
            <c:v>Administrator</c:v>
          </c:tx>
          <c:spPr>
            <a:solidFill>
              <a:srgbClr val="820404"/>
            </a:solidFill>
            <a:ln w="12700">
              <a:solidFill>
                <a:srgbClr val="000000">
                  <a:alpha val="50000"/>
                </a:srgbClr>
              </a:solidFill>
              <a:prstDash val="solid"/>
            </a:ln>
          </c:spPr>
          <c:invertIfNegative val="0"/>
          <c:cat>
            <c:numRef>
              <c:f>'Figure 19 | HC emp'!$P$112:$T$112</c:f>
              <c:numCache>
                <c:formatCode>General</c:formatCode>
                <c:ptCount val="5"/>
                <c:pt idx="0">
                  <c:v>2010.0</c:v>
                </c:pt>
                <c:pt idx="1">
                  <c:v>2011.0</c:v>
                </c:pt>
                <c:pt idx="2">
                  <c:v>2012.0</c:v>
                </c:pt>
                <c:pt idx="3">
                  <c:v>2013.0</c:v>
                </c:pt>
                <c:pt idx="4">
                  <c:v>2014.0</c:v>
                </c:pt>
              </c:numCache>
            </c:numRef>
          </c:cat>
          <c:val>
            <c:numRef>
              <c:f>'Figure 19 | HC emp'!$P$113:$T$113</c:f>
              <c:numCache>
                <c:formatCode>General</c:formatCode>
                <c:ptCount val="5"/>
                <c:pt idx="0">
                  <c:v>21.0</c:v>
                </c:pt>
                <c:pt idx="1">
                  <c:v>19.0</c:v>
                </c:pt>
                <c:pt idx="2">
                  <c:v>22.0</c:v>
                </c:pt>
                <c:pt idx="3">
                  <c:v>26.0</c:v>
                </c:pt>
                <c:pt idx="4">
                  <c:v>25.0</c:v>
                </c:pt>
              </c:numCache>
            </c:numRef>
          </c:val>
        </c:ser>
        <c:ser>
          <c:idx val="1"/>
          <c:order val="1"/>
          <c:tx>
            <c:v>Faculty</c:v>
          </c:tx>
          <c:spPr>
            <a:solidFill>
              <a:srgbClr val="46867B"/>
            </a:solidFill>
            <a:ln w="12700">
              <a:solidFill>
                <a:srgbClr val="000000">
                  <a:alpha val="50000"/>
                </a:srgbClr>
              </a:solidFill>
              <a:prstDash val="solid"/>
            </a:ln>
          </c:spPr>
          <c:invertIfNegative val="0"/>
          <c:cat>
            <c:numRef>
              <c:f>'Figure 19 | HC emp'!$P$112:$T$112</c:f>
              <c:numCache>
                <c:formatCode>General</c:formatCode>
                <c:ptCount val="5"/>
                <c:pt idx="0">
                  <c:v>2010.0</c:v>
                </c:pt>
                <c:pt idx="1">
                  <c:v>2011.0</c:v>
                </c:pt>
                <c:pt idx="2">
                  <c:v>2012.0</c:v>
                </c:pt>
                <c:pt idx="3">
                  <c:v>2013.0</c:v>
                </c:pt>
                <c:pt idx="4">
                  <c:v>2014.0</c:v>
                </c:pt>
              </c:numCache>
            </c:numRef>
          </c:cat>
          <c:val>
            <c:numRef>
              <c:f>'Figure 19 | HC emp'!$P$114:$T$114</c:f>
              <c:numCache>
                <c:formatCode>General</c:formatCode>
                <c:ptCount val="5"/>
                <c:pt idx="0">
                  <c:v>203.0</c:v>
                </c:pt>
                <c:pt idx="1">
                  <c:v>193.0</c:v>
                </c:pt>
                <c:pt idx="2">
                  <c:v>184.0</c:v>
                </c:pt>
                <c:pt idx="3">
                  <c:v>184.0</c:v>
                </c:pt>
                <c:pt idx="4">
                  <c:v>182.0</c:v>
                </c:pt>
              </c:numCache>
            </c:numRef>
          </c:val>
        </c:ser>
        <c:ser>
          <c:idx val="2"/>
          <c:order val="2"/>
          <c:tx>
            <c:v>PT Faculty</c:v>
          </c:tx>
          <c:spPr>
            <a:solidFill>
              <a:srgbClr val="F5C53F"/>
            </a:solidFill>
            <a:ln w="12700">
              <a:solidFill>
                <a:srgbClr val="000000">
                  <a:alpha val="48000"/>
                </a:srgbClr>
              </a:solidFill>
              <a:prstDash val="solid"/>
            </a:ln>
          </c:spPr>
          <c:invertIfNegative val="0"/>
          <c:cat>
            <c:numRef>
              <c:f>'Figure 19 | HC emp'!$P$112:$T$112</c:f>
              <c:numCache>
                <c:formatCode>General</c:formatCode>
                <c:ptCount val="5"/>
                <c:pt idx="0">
                  <c:v>2010.0</c:v>
                </c:pt>
                <c:pt idx="1">
                  <c:v>2011.0</c:v>
                </c:pt>
                <c:pt idx="2">
                  <c:v>2012.0</c:v>
                </c:pt>
                <c:pt idx="3">
                  <c:v>2013.0</c:v>
                </c:pt>
                <c:pt idx="4">
                  <c:v>2014.0</c:v>
                </c:pt>
              </c:numCache>
            </c:numRef>
          </c:cat>
          <c:val>
            <c:numRef>
              <c:f>'Figure 19 | HC emp'!$P$115:$T$115</c:f>
              <c:numCache>
                <c:formatCode>General</c:formatCode>
                <c:ptCount val="5"/>
                <c:pt idx="0">
                  <c:v>372.0</c:v>
                </c:pt>
                <c:pt idx="1">
                  <c:v>312.0</c:v>
                </c:pt>
                <c:pt idx="2">
                  <c:v>354.0</c:v>
                </c:pt>
                <c:pt idx="3">
                  <c:v>354.0</c:v>
                </c:pt>
                <c:pt idx="4">
                  <c:v>392.0</c:v>
                </c:pt>
              </c:numCache>
            </c:numRef>
          </c:val>
        </c:ser>
        <c:ser>
          <c:idx val="3"/>
          <c:order val="3"/>
          <c:tx>
            <c:v>Classified</c:v>
          </c:tx>
          <c:spPr>
            <a:solidFill>
              <a:srgbClr val="616C8F"/>
            </a:solidFill>
            <a:ln w="12700">
              <a:solidFill>
                <a:srgbClr val="000000">
                  <a:alpha val="48000"/>
                </a:srgbClr>
              </a:solidFill>
              <a:prstDash val="solid"/>
            </a:ln>
          </c:spPr>
          <c:invertIfNegative val="0"/>
          <c:cat>
            <c:numRef>
              <c:f>'Figure 19 | HC emp'!$P$112:$T$112</c:f>
              <c:numCache>
                <c:formatCode>General</c:formatCode>
                <c:ptCount val="5"/>
                <c:pt idx="0">
                  <c:v>2010.0</c:v>
                </c:pt>
                <c:pt idx="1">
                  <c:v>2011.0</c:v>
                </c:pt>
                <c:pt idx="2">
                  <c:v>2012.0</c:v>
                </c:pt>
                <c:pt idx="3">
                  <c:v>2013.0</c:v>
                </c:pt>
                <c:pt idx="4">
                  <c:v>2014.0</c:v>
                </c:pt>
              </c:numCache>
            </c:numRef>
          </c:cat>
          <c:val>
            <c:numRef>
              <c:f>'Figure 19 | HC emp'!$P$116:$T$116</c:f>
              <c:numCache>
                <c:formatCode>General</c:formatCode>
                <c:ptCount val="5"/>
                <c:pt idx="0">
                  <c:v>148.0</c:v>
                </c:pt>
                <c:pt idx="1">
                  <c:v>137.0</c:v>
                </c:pt>
                <c:pt idx="2">
                  <c:v>126.0</c:v>
                </c:pt>
                <c:pt idx="3">
                  <c:v>121.0</c:v>
                </c:pt>
                <c:pt idx="4">
                  <c:v>115.0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97062808"/>
        <c:axId val="597067320"/>
      </c:barChart>
      <c:catAx>
        <c:axId val="597062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7067320"/>
        <c:crosses val="autoZero"/>
        <c:auto val="1"/>
        <c:lblAlgn val="ctr"/>
        <c:lblOffset val="100"/>
        <c:noMultiLvlLbl val="0"/>
      </c:catAx>
      <c:valAx>
        <c:axId val="597067320"/>
        <c:scaling>
          <c:orientation val="minMax"/>
          <c:max val="400.0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7062808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245239501312336"/>
          <c:y val="0.916002023184602"/>
          <c:w val="0.513627097268848"/>
          <c:h val="0.0590406967840045"/>
        </c:manualLayout>
      </c:layout>
      <c:overlay val="0"/>
      <c:spPr>
        <a:noFill/>
        <a:ln w="12700">
          <a:noFill/>
          <a:prstDash val="solid"/>
        </a:ln>
      </c:spPr>
      <c:txPr>
        <a:bodyPr/>
        <a:lstStyle/>
        <a:p>
          <a:pPr>
            <a:defRPr sz="84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80808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0.20074</cdr:x>
      <cdr:y>0.94555</cdr:y>
    </cdr:from>
    <cdr:to>
      <cdr:x>0.84957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52525" y="3457574"/>
          <a:ext cx="3438525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>
            <a:lnSpc>
              <a:spcPts val="700"/>
            </a:lnSpc>
          </a:pPr>
          <a:r>
            <a:rPr lang="en-US" sz="800" dirty="0">
              <a:latin typeface="Arial" pitchFamily="34" charset="0"/>
              <a:cs typeface="Arial" pitchFamily="34" charset="0"/>
            </a:rPr>
            <a:t>Note: 2014-15</a:t>
          </a:r>
          <a:r>
            <a:rPr lang="en-US" sz="800" baseline="0" dirty="0">
              <a:latin typeface="Arial" pitchFamily="34" charset="0"/>
              <a:cs typeface="Arial" pitchFamily="34" charset="0"/>
            </a:rPr>
            <a:t> FTES is estimated based on P1 report.</a:t>
          </a:r>
        </a:p>
        <a:p xmlns:a="http://schemas.openxmlformats.org/drawingml/2006/main">
          <a:pPr>
            <a:lnSpc>
              <a:spcPts val="700"/>
            </a:lnSpc>
          </a:pPr>
          <a:r>
            <a:rPr lang="en-US" sz="800" dirty="0">
              <a:latin typeface="Arial" pitchFamily="34" charset="0"/>
              <a:cs typeface="Arial" pitchFamily="34" charset="0"/>
            </a:rPr>
            <a:t>.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0.08276</cdr:x>
      <cdr:y>0.95022</cdr:y>
    </cdr:from>
    <cdr:to>
      <cdr:x>0.08572</cdr:x>
      <cdr:y>0.95046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61975" y="3476625"/>
          <a:ext cx="470535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800" dirty="0">
              <a:latin typeface="Arial" pitchFamily="34" charset="0"/>
              <a:cs typeface="Arial" pitchFamily="34" charset="0"/>
            </a:rPr>
            <a:t>Note: Multi-Ethnic was only reported in 2009</a:t>
          </a:r>
          <a:r>
            <a:rPr lang="en-US" sz="800" baseline="0" dirty="0">
              <a:latin typeface="Arial" pitchFamily="34" charset="0"/>
              <a:cs typeface="Arial" pitchFamily="34" charset="0"/>
            </a:rPr>
            <a:t> and 2010 and is included in Other/Unk for consistency.</a:t>
          </a:r>
          <a:endParaRPr lang="en-US" sz="8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/>
              <a:pPr/>
              <a:t>5/29/15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chart" Target="../charts/char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chart" Target="../charts/char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chart" Target="../charts/char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chart" Target="../charts/char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hyperlink" Target="http://www.foothill.edu/president/parc/esmp.ph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Environmental Scan: </a:t>
            </a:r>
            <a:br>
              <a:rPr lang="en-US" dirty="0" smtClean="0"/>
            </a:br>
            <a:r>
              <a:rPr lang="en-US" dirty="0" smtClean="0"/>
              <a:t>The Second Pass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Ed Master Plan (EMP) </a:t>
            </a:r>
            <a:endParaRPr lang="en-US" dirty="0" smtClean="0"/>
          </a:p>
          <a:p>
            <a:r>
              <a:rPr lang="en-US" dirty="0" smtClean="0"/>
              <a:t>Steering </a:t>
            </a:r>
            <a:r>
              <a:rPr lang="en-US" dirty="0"/>
              <a:t>Committee</a:t>
            </a:r>
          </a:p>
          <a:p>
            <a:r>
              <a:rPr lang="en-US" dirty="0"/>
              <a:t>Planning and Resource Council (PaRC)</a:t>
            </a:r>
          </a:p>
          <a:p>
            <a:r>
              <a:rPr lang="en-US" dirty="0" smtClean="0"/>
              <a:t>May 13, </a:t>
            </a:r>
            <a:r>
              <a:rPr lang="en-US" dirty="0"/>
              <a:t>2015</a:t>
            </a:r>
          </a:p>
          <a:p>
            <a:endParaRPr lang="en-US" dirty="0"/>
          </a:p>
        </p:txBody>
      </p:sp>
      <p:pic>
        <p:nvPicPr>
          <p:cNvPr id="4" name="Content Placeholder 3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685800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0" y="5953991"/>
            <a:ext cx="820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E. Kuo</a:t>
            </a:r>
          </a:p>
          <a:p>
            <a:r>
              <a:rPr lang="en-US" sz="1000" dirty="0" smtClean="0"/>
              <a:t>FH IR&amp;P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968874"/>
            <a:ext cx="8229600" cy="974727"/>
          </a:xfrm>
        </p:spPr>
        <p:txBody>
          <a:bodyPr>
            <a:normAutofit/>
          </a:bodyPr>
          <a:lstStyle/>
          <a:p>
            <a:r>
              <a:rPr lang="en-US" dirty="0" smtClean="0"/>
              <a:t>Students who applied and registered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Enrollment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939362" y="4731842"/>
            <a:ext cx="15790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CCCApply/Open CCCApply</a:t>
            </a:r>
            <a:endParaRPr lang="en-US" sz="900" dirty="0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5271397"/>
              </p:ext>
            </p:extLst>
          </p:nvPr>
        </p:nvGraphicFramePr>
        <p:xfrm>
          <a:off x="1828800" y="1044079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04482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Graphic spid="10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968874"/>
            <a:ext cx="8229600" cy="97472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Online and not online course success gap narrowing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Course Success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316126" y="4731842"/>
            <a:ext cx="101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CCCCO Datamart</a:t>
            </a:r>
            <a:endParaRPr lang="en-US" sz="900" dirty="0"/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3863648"/>
              </p:ext>
            </p:extLst>
          </p:nvPr>
        </p:nvGraphicFramePr>
        <p:xfrm>
          <a:off x="1828800" y="1074242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52199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Graphic spid="13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968874"/>
            <a:ext cx="8229600" cy="97472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Asians earn more certificates compared to others</a:t>
            </a:r>
          </a:p>
          <a:p>
            <a:r>
              <a:rPr lang="en-US" dirty="0" smtClean="0"/>
              <a:t>Whites earn more degrees compared to others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Graduation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1813966"/>
              </p:ext>
            </p:extLst>
          </p:nvPr>
        </p:nvGraphicFramePr>
        <p:xfrm>
          <a:off x="1785886" y="1044079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180662" y="4731842"/>
            <a:ext cx="101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CCCCO Datamart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699258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968874"/>
            <a:ext cx="8229600" cy="97472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CSU and UC transfers suggest increasing trend, but leveling off? Comparisons to other colleges?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Transfer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850672290"/>
              </p:ext>
            </p:extLst>
          </p:nvPr>
        </p:nvGraphicFramePr>
        <p:xfrm>
          <a:off x="1879600" y="1044079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520267" y="4731842"/>
            <a:ext cx="20319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CCCCO Datamart, UCOP, CSU Analytics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500739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UC system</a:t>
            </a:r>
          </a:p>
          <a:p>
            <a:pPr lvl="1"/>
            <a:r>
              <a:rPr lang="en-US" dirty="0" smtClean="0"/>
              <a:t>Davis, Los Angeles, San Diego</a:t>
            </a:r>
          </a:p>
          <a:p>
            <a:r>
              <a:rPr lang="en-US" dirty="0" smtClean="0"/>
              <a:t>CSU system</a:t>
            </a:r>
          </a:p>
          <a:p>
            <a:pPr lvl="1"/>
            <a:r>
              <a:rPr lang="en-US" dirty="0" smtClean="0"/>
              <a:t>San Jose, San Francisco, East Bay</a:t>
            </a:r>
          </a:p>
          <a:p>
            <a:r>
              <a:rPr lang="en-US" dirty="0" smtClean="0"/>
              <a:t>In-state privates</a:t>
            </a:r>
          </a:p>
          <a:p>
            <a:pPr lvl="1"/>
            <a:r>
              <a:rPr lang="en-US" dirty="0" smtClean="0"/>
              <a:t>University of San Francisco, Santa Clara University, University of Southern California</a:t>
            </a:r>
          </a:p>
          <a:p>
            <a:r>
              <a:rPr lang="en-US" dirty="0" smtClean="0"/>
              <a:t>Out-of-State </a:t>
            </a:r>
          </a:p>
          <a:p>
            <a:pPr lvl="1"/>
            <a:r>
              <a:rPr lang="en-US" dirty="0" smtClean="0"/>
              <a:t>Carnegie Mellon, New York University, University of Hawaii at Manoa, Arizona State University, Cornell University Endowed Colleges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Top Transfer Destinations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936625" y="1698625"/>
            <a:ext cx="4762500" cy="42862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936625" y="2533650"/>
            <a:ext cx="4762500" cy="42862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936624" y="3454400"/>
            <a:ext cx="7254875" cy="65722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936624" y="4622800"/>
            <a:ext cx="7750176" cy="104457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273219" y="1291431"/>
            <a:ext cx="1524000" cy="154463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What’s your guess?</a:t>
            </a:r>
            <a:endParaRPr lang="en-US" sz="28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654801" y="5957864"/>
            <a:ext cx="20319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CCCCO Datamart, UCOP, CSU Analytics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921552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40505"/>
            <a:ext cx="8229600" cy="1143000"/>
          </a:xfrm>
        </p:spPr>
        <p:txBody>
          <a:bodyPr/>
          <a:lstStyle/>
          <a:p>
            <a:r>
              <a:rPr lang="en-US" dirty="0" smtClean="0"/>
              <a:t>Employee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902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968874"/>
            <a:ext cx="8229600" cy="974727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Employees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5838874"/>
              </p:ext>
            </p:extLst>
          </p:nvPr>
        </p:nvGraphicFramePr>
        <p:xfrm>
          <a:off x="1828800" y="1044079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345762" y="4731842"/>
            <a:ext cx="101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CCCCO Datamart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880412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968874"/>
            <a:ext cx="8229600" cy="974727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Employees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4798352"/>
              </p:ext>
            </p:extLst>
          </p:nvPr>
        </p:nvGraphicFramePr>
        <p:xfrm>
          <a:off x="1828800" y="1044079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345762" y="4731842"/>
            <a:ext cx="101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CCCCO Datamart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178383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External scan</a:t>
            </a:r>
          </a:p>
          <a:p>
            <a:pPr lvl="1"/>
            <a:r>
              <a:rPr lang="en-US" dirty="0" smtClean="0"/>
              <a:t>County demographics</a:t>
            </a:r>
          </a:p>
          <a:p>
            <a:pPr lvl="1"/>
            <a:r>
              <a:rPr lang="en-US" dirty="0" smtClean="0"/>
              <a:t>Educational level</a:t>
            </a:r>
          </a:p>
          <a:p>
            <a:pPr lvl="1"/>
            <a:r>
              <a:rPr lang="en-US" dirty="0" smtClean="0"/>
              <a:t>English language speakers</a:t>
            </a:r>
          </a:p>
          <a:p>
            <a:pPr lvl="1"/>
            <a:r>
              <a:rPr lang="en-US" dirty="0" smtClean="0"/>
              <a:t>Labor market (growth industries/occupations)</a:t>
            </a:r>
          </a:p>
          <a:p>
            <a:pPr lvl="1"/>
            <a:r>
              <a:rPr lang="en-US" dirty="0" smtClean="0"/>
              <a:t>Cost of living (income gap, housing, poverty)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Rewind: Back in time (4/29/15</a:t>
            </a:r>
            <a:r>
              <a:rPr lang="en-US" sz="4400" b="1" dirty="0" smtClean="0"/>
              <a:t>)</a:t>
            </a:r>
            <a:endParaRPr lang="en-US" sz="4400" b="1" dirty="0"/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998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County Population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69937" y="1465263"/>
            <a:ext cx="7604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What is population for Santa Clara County in 2014?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22337" y="3300990"/>
            <a:ext cx="76041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What is the projected population for </a:t>
            </a:r>
          </a:p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Santa Clara County in 2020?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20142" y="2159075"/>
            <a:ext cx="1558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1.9 million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872542" y="4379266"/>
            <a:ext cx="1558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 million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078682" y="5560353"/>
            <a:ext cx="2784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Source: EMSI [2015.1 data]</a:t>
            </a:r>
          </a:p>
          <a:p>
            <a:r>
              <a:rPr lang="en-US" sz="900" dirty="0" smtClean="0"/>
              <a:t>Centers of Excellence [Regional Labor Market Profile]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272486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4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Review previous institutional goals</a:t>
            </a:r>
          </a:p>
          <a:p>
            <a:r>
              <a:rPr lang="en-US" dirty="0" smtClean="0"/>
              <a:t>Review data</a:t>
            </a:r>
          </a:p>
          <a:p>
            <a:pPr lvl="1"/>
            <a:r>
              <a:rPr lang="en-US" dirty="0" smtClean="0"/>
              <a:t>Quantitative</a:t>
            </a:r>
          </a:p>
          <a:p>
            <a:pPr lvl="1"/>
            <a:r>
              <a:rPr lang="en-US" dirty="0" smtClean="0"/>
              <a:t>Qualitative</a:t>
            </a:r>
          </a:p>
          <a:p>
            <a:r>
              <a:rPr lang="en-US" dirty="0" smtClean="0"/>
              <a:t>Identify what is important for Foothill</a:t>
            </a:r>
          </a:p>
          <a:p>
            <a:pPr lvl="1"/>
            <a:r>
              <a:rPr lang="en-US" dirty="0" smtClean="0"/>
              <a:t>What should frame the work we do</a:t>
            </a:r>
          </a:p>
          <a:p>
            <a:pPr lvl="1"/>
            <a:r>
              <a:rPr lang="en-US" dirty="0" smtClean="0"/>
              <a:t>What we can all work toward (faculty, staff, administrators, students)</a:t>
            </a:r>
          </a:p>
          <a:p>
            <a:r>
              <a:rPr lang="en-US" dirty="0" smtClean="0"/>
              <a:t>Identify preliminary institutional goals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Overview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50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918105"/>
            <a:ext cx="8229600" cy="1025496"/>
          </a:xfrm>
        </p:spPr>
        <p:txBody>
          <a:bodyPr/>
          <a:lstStyle/>
          <a:p>
            <a:r>
              <a:rPr lang="en-US" dirty="0" smtClean="0"/>
              <a:t>Projections anticipated to be flat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High School Graduates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07200" y="4778405"/>
            <a:ext cx="5418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CDOF</a:t>
            </a:r>
            <a:endParaRPr lang="en-US" sz="900" dirty="0"/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5368080"/>
              </p:ext>
            </p:extLst>
          </p:nvPr>
        </p:nvGraphicFramePr>
        <p:xfrm>
          <a:off x="1828800" y="1120805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30982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Graphic spid="12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40505"/>
            <a:ext cx="8229600" cy="1143000"/>
          </a:xfrm>
        </p:spPr>
        <p:txBody>
          <a:bodyPr/>
          <a:lstStyle/>
          <a:p>
            <a:r>
              <a:rPr lang="en-US" dirty="0" smtClean="0"/>
              <a:t>Let’s have a conversation!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102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Seven sessions (April 13, 2015)</a:t>
            </a:r>
          </a:p>
          <a:p>
            <a:r>
              <a:rPr lang="en-US" dirty="0" smtClean="0"/>
              <a:t>Train </a:t>
            </a:r>
            <a:r>
              <a:rPr lang="en-US" dirty="0"/>
              <a:t>for a supportive workforce </a:t>
            </a:r>
          </a:p>
          <a:p>
            <a:pPr lvl="1"/>
            <a:r>
              <a:rPr lang="en-US" dirty="0"/>
              <a:t>For high-tech industry and related businesses</a:t>
            </a:r>
          </a:p>
          <a:p>
            <a:pPr lvl="1"/>
            <a:r>
              <a:rPr lang="en-US" dirty="0"/>
              <a:t>Small business development</a:t>
            </a:r>
          </a:p>
          <a:p>
            <a:r>
              <a:rPr lang="en-US" dirty="0"/>
              <a:t>Professional development for students</a:t>
            </a:r>
          </a:p>
          <a:p>
            <a:pPr lvl="1"/>
            <a:r>
              <a:rPr lang="en-US" dirty="0"/>
              <a:t>Soft Skills (key for workforce)</a:t>
            </a:r>
          </a:p>
          <a:p>
            <a:pPr lvl="1"/>
            <a:r>
              <a:rPr lang="en-US" dirty="0"/>
              <a:t>Internships</a:t>
            </a:r>
          </a:p>
          <a:p>
            <a:r>
              <a:rPr lang="en-US" dirty="0"/>
              <a:t>Increase collaboration/partnerships</a:t>
            </a:r>
          </a:p>
          <a:p>
            <a:r>
              <a:rPr lang="en-US" dirty="0"/>
              <a:t>Role of lifelong education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Community Interviews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998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25 sessions and 129 participants</a:t>
            </a:r>
          </a:p>
          <a:p>
            <a:pPr lvl="1"/>
            <a:r>
              <a:rPr lang="en-US" dirty="0" smtClean="0"/>
              <a:t>April 28 &amp; 29, 2015</a:t>
            </a:r>
          </a:p>
          <a:p>
            <a:r>
              <a:rPr lang="en-US" dirty="0" smtClean="0"/>
              <a:t>One webinar</a:t>
            </a:r>
          </a:p>
          <a:p>
            <a:pPr lvl="1"/>
            <a:r>
              <a:rPr lang="en-US" dirty="0" smtClean="0"/>
              <a:t>May 6, 2015 (7-8 pm)</a:t>
            </a:r>
          </a:p>
          <a:p>
            <a:r>
              <a:rPr lang="en-US" dirty="0" smtClean="0"/>
              <a:t>Top themes:</a:t>
            </a:r>
          </a:p>
          <a:p>
            <a:pPr lvl="1"/>
            <a:r>
              <a:rPr lang="en-US" dirty="0" smtClean="0"/>
              <a:t>College Collaboration</a:t>
            </a:r>
          </a:p>
          <a:p>
            <a:pPr lvl="1"/>
            <a:r>
              <a:rPr lang="en-US" dirty="0" smtClean="0"/>
              <a:t>Student Services</a:t>
            </a:r>
          </a:p>
          <a:p>
            <a:pPr lvl="1"/>
            <a:r>
              <a:rPr lang="en-US" dirty="0" smtClean="0"/>
              <a:t>Planning</a:t>
            </a:r>
          </a:p>
          <a:p>
            <a:pPr lvl="1"/>
            <a:r>
              <a:rPr lang="en-US" dirty="0" smtClean="0"/>
              <a:t>Equity and Diversity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Campus Interviews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262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Encourage increase participation in shared governance</a:t>
            </a:r>
          </a:p>
          <a:p>
            <a:r>
              <a:rPr lang="en-US" dirty="0" smtClean="0"/>
              <a:t>Promote professionalism and mutual respect</a:t>
            </a:r>
          </a:p>
          <a:p>
            <a:r>
              <a:rPr lang="en-US" dirty="0" smtClean="0"/>
              <a:t>Increase transparency regarding college decision-making and planning (governance)</a:t>
            </a:r>
          </a:p>
          <a:p>
            <a:r>
              <a:rPr lang="en-US" dirty="0" smtClean="0"/>
              <a:t>Collaboration needed between instruction and student services</a:t>
            </a:r>
          </a:p>
          <a:p>
            <a:r>
              <a:rPr lang="en-US" dirty="0" smtClean="0"/>
              <a:t>Increase student voices in shared governance</a:t>
            </a:r>
          </a:p>
          <a:p>
            <a:r>
              <a:rPr lang="en-US" dirty="0" smtClean="0"/>
              <a:t>Recognize mistrust exists and work positively to reengage and communicate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College Collaboration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773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Support for students with specific needs (homelessness, mental health, first gen, etc.)</a:t>
            </a:r>
          </a:p>
          <a:p>
            <a:r>
              <a:rPr lang="en-US" dirty="0" smtClean="0"/>
              <a:t>Expose students to multiple and alternative career paths</a:t>
            </a:r>
          </a:p>
          <a:p>
            <a:r>
              <a:rPr lang="en-US" dirty="0" smtClean="0"/>
              <a:t>Increase access to counselors (consider tech, intrusive counseling, etc.)</a:t>
            </a:r>
          </a:p>
          <a:p>
            <a:r>
              <a:rPr lang="en-US" dirty="0" smtClean="0"/>
              <a:t>Increase staffing</a:t>
            </a:r>
          </a:p>
          <a:p>
            <a:r>
              <a:rPr lang="en-US" dirty="0" smtClean="0"/>
              <a:t>Streamline application/registration as much as possible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Services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792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Reflect on previous EMP</a:t>
            </a:r>
          </a:p>
          <a:p>
            <a:r>
              <a:rPr lang="en-US" dirty="0" smtClean="0"/>
              <a:t>Increase discussion regarding the EMP, mission statement, the process, etc.</a:t>
            </a:r>
          </a:p>
          <a:p>
            <a:r>
              <a:rPr lang="en-US" dirty="0" smtClean="0"/>
              <a:t>Align resource prioritization and program review with the EMP</a:t>
            </a:r>
          </a:p>
          <a:p>
            <a:r>
              <a:rPr lang="en-US" dirty="0" smtClean="0"/>
              <a:t>Cultivate culture of program improvement, rather than reactive planning responses</a:t>
            </a:r>
          </a:p>
          <a:p>
            <a:r>
              <a:rPr lang="en-US" dirty="0" smtClean="0"/>
              <a:t>Increase dialogue--campus </a:t>
            </a:r>
            <a:r>
              <a:rPr lang="en-US" dirty="0"/>
              <a:t>debates, campus newspaper, other forums/platforms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Planning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158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Increase/promote diversity among students and employees (enrollment and hiring)</a:t>
            </a:r>
          </a:p>
          <a:p>
            <a:r>
              <a:rPr lang="en-US" dirty="0" smtClean="0"/>
              <a:t>Make equity a priority</a:t>
            </a:r>
          </a:p>
          <a:p>
            <a:r>
              <a:rPr lang="en-US" dirty="0" smtClean="0"/>
              <a:t>Aim for high course success rates (&gt;80%) </a:t>
            </a:r>
          </a:p>
          <a:p>
            <a:r>
              <a:rPr lang="en-US" dirty="0" smtClean="0"/>
              <a:t>Respond to Puente program needs</a:t>
            </a:r>
          </a:p>
          <a:p>
            <a:r>
              <a:rPr lang="en-US" dirty="0" smtClean="0"/>
              <a:t>Reinstate Mfumo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Equity and Diversity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423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252604"/>
            <a:ext cx="8466667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Instruction</a:t>
            </a:r>
          </a:p>
          <a:p>
            <a:pPr lvl="1"/>
            <a:r>
              <a:rPr lang="en-US" dirty="0" smtClean="0"/>
              <a:t>Pursue additional baccalaureate programs</a:t>
            </a:r>
          </a:p>
          <a:p>
            <a:r>
              <a:rPr lang="en-US" dirty="0" smtClean="0"/>
              <a:t>Online</a:t>
            </a:r>
          </a:p>
          <a:p>
            <a:pPr lvl="1"/>
            <a:r>
              <a:rPr lang="en-US" dirty="0" smtClean="0"/>
              <a:t>Ensure integrity of online education (cheating)</a:t>
            </a:r>
          </a:p>
          <a:p>
            <a:pPr lvl="1"/>
            <a:r>
              <a:rPr lang="en-US" dirty="0" smtClean="0"/>
              <a:t>Continue research looking at instructional method (online and not online), including access, success and pedagogy</a:t>
            </a:r>
          </a:p>
          <a:p>
            <a:pPr lvl="1"/>
            <a:r>
              <a:rPr lang="en-US" dirty="0" smtClean="0"/>
              <a:t>Ensure courses are not offered in online format only</a:t>
            </a:r>
          </a:p>
          <a:p>
            <a:pPr lvl="1"/>
            <a:r>
              <a:rPr lang="en-US" dirty="0" smtClean="0"/>
              <a:t>Find ways to increase sense of community online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Other Campus Themes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159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Workforce</a:t>
            </a:r>
          </a:p>
          <a:p>
            <a:pPr lvl="1"/>
            <a:r>
              <a:rPr lang="en-US" dirty="0" smtClean="0"/>
              <a:t>Create more internships</a:t>
            </a:r>
          </a:p>
          <a:p>
            <a:pPr lvl="1"/>
            <a:r>
              <a:rPr lang="en-US" dirty="0" smtClean="0"/>
              <a:t>Increase options for dual track enrollment</a:t>
            </a:r>
          </a:p>
          <a:p>
            <a:pPr lvl="1"/>
            <a:r>
              <a:rPr lang="en-US" dirty="0" smtClean="0"/>
              <a:t>Develop more business partnerships</a:t>
            </a:r>
          </a:p>
          <a:p>
            <a:pPr lvl="1"/>
            <a:r>
              <a:rPr lang="en-US" dirty="0" smtClean="0"/>
              <a:t>Integrate labor market data in planning and decision-making</a:t>
            </a:r>
          </a:p>
          <a:p>
            <a:r>
              <a:rPr lang="en-US" dirty="0" smtClean="0"/>
              <a:t>Community Education</a:t>
            </a:r>
          </a:p>
          <a:p>
            <a:pPr lvl="1"/>
            <a:r>
              <a:rPr lang="en-US" dirty="0" smtClean="0"/>
              <a:t>Find ways to offer “aging in place” courses </a:t>
            </a:r>
          </a:p>
          <a:p>
            <a:pPr lvl="1"/>
            <a:r>
              <a:rPr lang="en-US" dirty="0"/>
              <a:t>Respond more effectively to repeatability, lifelong learners </a:t>
            </a:r>
            <a:r>
              <a:rPr lang="en-US" dirty="0" smtClean="0"/>
              <a:t>needs</a:t>
            </a:r>
          </a:p>
          <a:p>
            <a:pPr lvl="1"/>
            <a:r>
              <a:rPr lang="en-US" dirty="0" smtClean="0"/>
              <a:t>Offer courses that keep up with training needed in technology related skills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Other Campus Themes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95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Strategic Initiatives</a:t>
            </a:r>
          </a:p>
          <a:p>
            <a:pPr lvl="1"/>
            <a:r>
              <a:rPr lang="en-US" dirty="0" smtClean="0"/>
              <a:t>Building a community of scholars</a:t>
            </a:r>
          </a:p>
          <a:p>
            <a:pPr lvl="1"/>
            <a:r>
              <a:rPr lang="en-US" dirty="0" smtClean="0"/>
              <a:t>Promoting a collaborative decision-making environment</a:t>
            </a:r>
          </a:p>
          <a:p>
            <a:pPr lvl="1"/>
            <a:r>
              <a:rPr lang="en-US" dirty="0" smtClean="0"/>
              <a:t>Putting access into action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ESMP 2010-2020 v1.0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2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Athletics</a:t>
            </a:r>
          </a:p>
          <a:p>
            <a:pPr lvl="1"/>
            <a:r>
              <a:rPr lang="en-US" dirty="0" smtClean="0"/>
              <a:t>Recognize this student group (support scholar athletes)</a:t>
            </a:r>
          </a:p>
          <a:p>
            <a:pPr lvl="1"/>
            <a:r>
              <a:rPr lang="en-US" dirty="0" smtClean="0"/>
              <a:t>May need accommodations due to travel</a:t>
            </a:r>
          </a:p>
          <a:p>
            <a:pPr lvl="1"/>
            <a:r>
              <a:rPr lang="en-US" dirty="0" smtClean="0"/>
              <a:t>Need for tutoring that is aware of athlete perspective, early alert</a:t>
            </a:r>
          </a:p>
          <a:p>
            <a:r>
              <a:rPr lang="en-US" dirty="0" smtClean="0"/>
              <a:t>International Students</a:t>
            </a:r>
          </a:p>
          <a:p>
            <a:pPr lvl="1"/>
            <a:r>
              <a:rPr lang="en-US" dirty="0" smtClean="0"/>
              <a:t>Offer noncredit multicultural class (intercultural communication)</a:t>
            </a:r>
          </a:p>
          <a:p>
            <a:pPr lvl="1"/>
            <a:r>
              <a:rPr lang="en-US" dirty="0" smtClean="0"/>
              <a:t>Help (all) students find affordable housing</a:t>
            </a:r>
          </a:p>
          <a:p>
            <a:pPr lvl="1"/>
            <a:r>
              <a:rPr lang="en-US" dirty="0" smtClean="0"/>
              <a:t>Increase intl and non-intl student interaction</a:t>
            </a:r>
          </a:p>
          <a:p>
            <a:pPr lvl="1"/>
            <a:r>
              <a:rPr lang="en-US" dirty="0" smtClean="0"/>
              <a:t>Develop intl student alumni base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Other Campus Themes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240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FHDA Education Center</a:t>
            </a:r>
          </a:p>
          <a:p>
            <a:pPr lvl="1"/>
            <a:r>
              <a:rPr lang="en-US" dirty="0" smtClean="0"/>
              <a:t>Attract re-entry and workforce students</a:t>
            </a:r>
          </a:p>
          <a:p>
            <a:pPr lvl="1"/>
            <a:r>
              <a:rPr lang="en-US" dirty="0" smtClean="0"/>
              <a:t>Provide extensive offerings (for all times and expand subjects offered)</a:t>
            </a:r>
          </a:p>
          <a:p>
            <a:pPr lvl="1"/>
            <a:r>
              <a:rPr lang="en-US" dirty="0" smtClean="0"/>
              <a:t>View facility as a training center</a:t>
            </a:r>
          </a:p>
          <a:p>
            <a:pPr lvl="1"/>
            <a:r>
              <a:rPr lang="en-US" dirty="0" smtClean="0"/>
              <a:t>Facility should be current with technology</a:t>
            </a:r>
          </a:p>
          <a:p>
            <a:pPr lvl="1"/>
            <a:r>
              <a:rPr lang="en-US" dirty="0" smtClean="0"/>
              <a:t>Concern that Center may draw students away from main campus, reducing services there </a:t>
            </a:r>
          </a:p>
          <a:p>
            <a:pPr lvl="1"/>
            <a:r>
              <a:rPr lang="en-US" dirty="0" smtClean="0"/>
              <a:t>Ability to respond quickly to business needs (contract ed?)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Other Campus Themes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905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Asking for feedback about Foothill’s strengths, areas for improvement, areas to focus</a:t>
            </a:r>
          </a:p>
          <a:p>
            <a:pPr lvl="1"/>
            <a:r>
              <a:rPr lang="en-US" dirty="0" smtClean="0"/>
              <a:t>April 27 to May 8, 2015</a:t>
            </a:r>
          </a:p>
          <a:p>
            <a:r>
              <a:rPr lang="en-US" dirty="0" smtClean="0"/>
              <a:t>124 respondents</a:t>
            </a:r>
          </a:p>
          <a:p>
            <a:pPr lvl="1"/>
            <a:r>
              <a:rPr lang="en-US" dirty="0" smtClean="0"/>
              <a:t>103 students (83%)</a:t>
            </a:r>
          </a:p>
          <a:p>
            <a:pPr lvl="1"/>
            <a:r>
              <a:rPr lang="en-US" dirty="0" smtClean="0"/>
              <a:t>1 Administrator (1%)</a:t>
            </a:r>
          </a:p>
          <a:p>
            <a:pPr lvl="1"/>
            <a:r>
              <a:rPr lang="en-US" dirty="0" smtClean="0"/>
              <a:t>9 Classified staff (7%)</a:t>
            </a:r>
          </a:p>
          <a:p>
            <a:pPr lvl="1"/>
            <a:r>
              <a:rPr lang="en-US" dirty="0" smtClean="0"/>
              <a:t>7 Full-time faculty (6%)</a:t>
            </a:r>
          </a:p>
          <a:p>
            <a:pPr lvl="1"/>
            <a:r>
              <a:rPr lang="en-US" dirty="0" smtClean="0"/>
              <a:t>4 Part-time faculty (3%)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Online Input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669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Among employees:</a:t>
            </a:r>
          </a:p>
          <a:p>
            <a:pPr lvl="1"/>
            <a:r>
              <a:rPr lang="en-US" dirty="0" smtClean="0"/>
              <a:t>Aware of mission statement—90%</a:t>
            </a:r>
          </a:p>
          <a:p>
            <a:pPr lvl="1"/>
            <a:r>
              <a:rPr lang="en-US" dirty="0"/>
              <a:t>Aware that EMP is being revised—86%</a:t>
            </a:r>
          </a:p>
          <a:p>
            <a:pPr lvl="1"/>
            <a:r>
              <a:rPr lang="en-US" dirty="0"/>
              <a:t>Aware of existing ed master plan (EMP)—71</a:t>
            </a:r>
            <a:r>
              <a:rPr lang="en-US" dirty="0" smtClean="0"/>
              <a:t>%</a:t>
            </a:r>
          </a:p>
          <a:p>
            <a:pPr lvl="1"/>
            <a:r>
              <a:rPr lang="en-US" dirty="0" smtClean="0"/>
              <a:t>Aware FHDA Ed Center is opening F16—62%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Online Input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159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 smtClean="0"/>
              <a:t>Foothill strengths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#1: Affordability (51%)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#2: </a:t>
            </a:r>
            <a:r>
              <a:rPr lang="en-US" dirty="0"/>
              <a:t>Teaching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#3</a:t>
            </a:r>
            <a:r>
              <a:rPr lang="en-US" dirty="0"/>
              <a:t>: Transfer function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#4: Instructional programs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#5: Commitment to students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#6: Curriculum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#7: Online education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Online Input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837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r>
              <a:rPr lang="en-US" dirty="0"/>
              <a:t>Foothill areas for improvement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#1: Instructional programs (29%)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#2: Campus Communication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#2: Career/Workforce prep/enhancement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#4: Community relations/partners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#5: Shared governance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#6: Use of technology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Online Input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27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Foothill initiatives and goals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#1: Improve outcomes among all students (38%)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#2: Improve opportunities for professional dev.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#3</a:t>
            </a:r>
            <a:r>
              <a:rPr lang="en-US" dirty="0"/>
              <a:t>: </a:t>
            </a:r>
            <a:r>
              <a:rPr lang="en-US" dirty="0" smtClean="0"/>
              <a:t>Improve agility to address changing 	employment and economic conditions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#4: Supporting instruction and services to 	traditionally underserved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#5: Expand outreach/recruitment including to 	traditionally underserved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#6: Increase sense of community 			 	  	involvement/engagement </a:t>
            </a:r>
            <a:r>
              <a:rPr lang="en-US" dirty="0"/>
              <a:t>	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Online Input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516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6864" y="1780806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Additional Comments?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6528" y="345128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Thanks for Participating!</a:t>
            </a:r>
            <a:endParaRPr lang="en-US" sz="4400" b="1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1" y="4426527"/>
            <a:ext cx="8084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hlinkClick r:id="rId3"/>
              </a:rPr>
              <a:t>http://</a:t>
            </a:r>
            <a:r>
              <a:rPr lang="en-US" sz="3000" dirty="0" smtClean="0">
                <a:hlinkClick r:id="rId3"/>
              </a:rPr>
              <a:t>www.foothill.edu/president/parc/esmp.php</a:t>
            </a:r>
            <a:endParaRPr lang="en-US" sz="3000" dirty="0" smtClean="0"/>
          </a:p>
          <a:p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1719476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Goals</a:t>
            </a:r>
          </a:p>
          <a:p>
            <a:pPr lvl="1"/>
            <a:r>
              <a:rPr lang="en-US" dirty="0" smtClean="0"/>
              <a:t>Student success and achievement</a:t>
            </a:r>
          </a:p>
          <a:p>
            <a:pPr lvl="2"/>
            <a:r>
              <a:rPr lang="en-US" dirty="0" smtClean="0"/>
              <a:t>Improve student success, equity and retention</a:t>
            </a:r>
          </a:p>
          <a:p>
            <a:pPr lvl="2"/>
            <a:r>
              <a:rPr lang="en-US" dirty="0" smtClean="0"/>
              <a:t>Improve student outcomes and close the achievement gap</a:t>
            </a:r>
          </a:p>
          <a:p>
            <a:pPr lvl="1"/>
            <a:r>
              <a:rPr lang="en-US" dirty="0" smtClean="0"/>
              <a:t>Student access</a:t>
            </a:r>
          </a:p>
          <a:p>
            <a:pPr lvl="2"/>
            <a:r>
              <a:rPr lang="en-US" dirty="0" smtClean="0"/>
              <a:t>Engage with local communities to build bridges </a:t>
            </a:r>
            <a:r>
              <a:rPr lang="en-US" dirty="0"/>
              <a:t>b</a:t>
            </a:r>
            <a:r>
              <a:rPr lang="en-US" dirty="0" smtClean="0"/>
              <a:t>etween the institution and those served</a:t>
            </a:r>
          </a:p>
          <a:p>
            <a:pPr lvl="1"/>
            <a:r>
              <a:rPr lang="en-US" dirty="0" smtClean="0"/>
              <a:t>Stewardship of resources</a:t>
            </a:r>
          </a:p>
          <a:p>
            <a:pPr lvl="2"/>
            <a:r>
              <a:rPr lang="en-US" dirty="0" smtClean="0"/>
              <a:t>Increase effectiveness in use of district and college resources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ESMP 2010-2020 v2.0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245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40505"/>
            <a:ext cx="8229600" cy="1143000"/>
          </a:xfrm>
        </p:spPr>
        <p:txBody>
          <a:bodyPr/>
          <a:lstStyle/>
          <a:p>
            <a:r>
              <a:rPr lang="en-US" dirty="0" smtClean="0"/>
              <a:t>What do the numbers suggest?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424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/>
          <a:lstStyle/>
          <a:p>
            <a:r>
              <a:rPr lang="en-US" dirty="0" smtClean="0"/>
              <a:t>Internal scan</a:t>
            </a:r>
          </a:p>
          <a:p>
            <a:pPr lvl="1"/>
            <a:r>
              <a:rPr lang="en-US" dirty="0" smtClean="0"/>
              <a:t>Enrollment including city of residence</a:t>
            </a:r>
          </a:p>
          <a:p>
            <a:pPr lvl="1"/>
            <a:r>
              <a:rPr lang="en-US" dirty="0" smtClean="0"/>
              <a:t>Student demographics (F1 students, ethnicity)</a:t>
            </a:r>
          </a:p>
          <a:p>
            <a:pPr lvl="1"/>
            <a:r>
              <a:rPr lang="en-US" dirty="0" smtClean="0"/>
              <a:t>Course success (instructional method)</a:t>
            </a:r>
          </a:p>
          <a:p>
            <a:pPr lvl="1"/>
            <a:r>
              <a:rPr lang="en-US" dirty="0" smtClean="0"/>
              <a:t>Graduation</a:t>
            </a:r>
          </a:p>
          <a:p>
            <a:pPr lvl="1"/>
            <a:r>
              <a:rPr lang="en-US" dirty="0" smtClean="0"/>
              <a:t>Transfer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Rewind: Back in time (4/29/15)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998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968874"/>
            <a:ext cx="8229600" cy="97472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Declining trend in headcount and FTES </a:t>
            </a:r>
          </a:p>
          <a:p>
            <a:r>
              <a:rPr lang="en-US" dirty="0" smtClean="0"/>
              <a:t>Impact of repeatability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Enrollment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3694901"/>
              </p:ext>
            </p:extLst>
          </p:nvPr>
        </p:nvGraphicFramePr>
        <p:xfrm>
          <a:off x="1835150" y="1074242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316126" y="4731842"/>
            <a:ext cx="101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FHDA IR&amp;P, ODA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177998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968874"/>
            <a:ext cx="8229600" cy="974727"/>
          </a:xfrm>
        </p:spPr>
        <p:txBody>
          <a:bodyPr>
            <a:normAutofit/>
          </a:bodyPr>
          <a:lstStyle/>
          <a:p>
            <a:r>
              <a:rPr lang="en-US" dirty="0" smtClean="0"/>
              <a:t>Increasing trend of full-time enrollment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Enrollment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2200225"/>
              </p:ext>
            </p:extLst>
          </p:nvPr>
        </p:nvGraphicFramePr>
        <p:xfrm>
          <a:off x="1701800" y="1104404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316126" y="4782641"/>
            <a:ext cx="101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FHDA IR&amp;P, ODA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739086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968874"/>
            <a:ext cx="8229600" cy="97472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Increasing African Americans and Latino/as</a:t>
            </a:r>
          </a:p>
          <a:p>
            <a:r>
              <a:rPr lang="en-US" dirty="0" smtClean="0"/>
              <a:t>F1 headcount increase by 27% (F10 to F14)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Enrollment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2295218"/>
              </p:ext>
            </p:extLst>
          </p:nvPr>
        </p:nvGraphicFramePr>
        <p:xfrm>
          <a:off x="1676400" y="1044079"/>
          <a:ext cx="5486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180662" y="4731842"/>
            <a:ext cx="101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CCCCO Datamart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529253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FHDA colors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820404"/>
    </a:accent1>
    <a:accent2>
      <a:srgbClr val="46867B"/>
    </a:accent2>
    <a:accent3>
      <a:srgbClr val="F5C53F"/>
    </a:accent3>
    <a:accent4>
      <a:srgbClr val="616C8F"/>
    </a:accent4>
    <a:accent5>
      <a:srgbClr val="CC6666"/>
    </a:accent5>
    <a:accent6>
      <a:srgbClr val="315F57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FHDA colors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820404"/>
    </a:accent1>
    <a:accent2>
      <a:srgbClr val="46867B"/>
    </a:accent2>
    <a:accent3>
      <a:srgbClr val="F5C53F"/>
    </a:accent3>
    <a:accent4>
      <a:srgbClr val="616C8F"/>
    </a:accent4>
    <a:accent5>
      <a:srgbClr val="CC6666"/>
    </a:accent5>
    <a:accent6>
      <a:srgbClr val="315F57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789</TotalTime>
  <Words>1305</Words>
  <Application>Microsoft Macintosh PowerPoint</Application>
  <PresentationFormat>On-screen Show (4:3)</PresentationFormat>
  <Paragraphs>315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Environmental Scan:  The Second Pass</vt:lpstr>
      <vt:lpstr>    </vt:lpstr>
      <vt:lpstr>    </vt:lpstr>
      <vt:lpstr>    </vt:lpstr>
      <vt:lpstr>What do the numbers suggest?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Employee Data</vt:lpstr>
      <vt:lpstr>    </vt:lpstr>
      <vt:lpstr>    </vt:lpstr>
      <vt:lpstr>    </vt:lpstr>
      <vt:lpstr>    </vt:lpstr>
      <vt:lpstr>    </vt:lpstr>
      <vt:lpstr>Let’s have a conversation!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FHDA</cp:lastModifiedBy>
  <cp:revision>83</cp:revision>
  <dcterms:created xsi:type="dcterms:W3CDTF">2012-03-27T05:18:19Z</dcterms:created>
  <dcterms:modified xsi:type="dcterms:W3CDTF">2015-05-29T14:58:03Z</dcterms:modified>
</cp:coreProperties>
</file>