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xlsx" ContentType="application/vnd.openxmlformats-officedocument.spreadsheetml.sheet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  <p:sldMasterId id="2147483732" r:id="rId8"/>
    <p:sldMasterId id="2147483744" r:id="rId9"/>
    <p:sldMasterId id="2147483756" r:id="rId10"/>
  </p:sldMasterIdLst>
  <p:sldIdLst>
    <p:sldId id="261" r:id="rId11"/>
    <p:sldId id="282" r:id="rId12"/>
    <p:sldId id="283" r:id="rId13"/>
    <p:sldId id="284" r:id="rId14"/>
    <p:sldId id="286" r:id="rId15"/>
    <p:sldId id="287" r:id="rId16"/>
    <p:sldId id="288" r:id="rId17"/>
    <p:sldId id="289" r:id="rId18"/>
    <p:sldId id="290" r:id="rId19"/>
    <p:sldId id="292" r:id="rId20"/>
    <p:sldId id="291" r:id="rId21"/>
    <p:sldId id="298" r:id="rId22"/>
    <p:sldId id="293" r:id="rId23"/>
    <p:sldId id="295" r:id="rId24"/>
    <p:sldId id="300" r:id="rId25"/>
    <p:sldId id="296" r:id="rId26"/>
    <p:sldId id="299" r:id="rId27"/>
    <p:sldId id="301" r:id="rId28"/>
    <p:sldId id="302" r:id="rId29"/>
    <p:sldId id="305" r:id="rId30"/>
    <p:sldId id="303" r:id="rId31"/>
    <p:sldId id="304" r:id="rId32"/>
    <p:sldId id="306" r:id="rId33"/>
    <p:sldId id="307" r:id="rId34"/>
    <p:sldId id="308" r:id="rId35"/>
    <p:sldId id="309" r:id="rId36"/>
    <p:sldId id="310" r:id="rId37"/>
    <p:sldId id="311" r:id="rId38"/>
    <p:sldId id="312" r:id="rId39"/>
    <p:sldId id="313" r:id="rId40"/>
    <p:sldId id="270" r:id="rId41"/>
    <p:sldId id="314" r:id="rId4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9" d="100"/>
          <a:sy n="99" d="100"/>
        </p:scale>
        <p:origin x="-2208" y="-4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0.xml"/><Relationship Id="rId21" Type="http://schemas.openxmlformats.org/officeDocument/2006/relationships/slide" Target="slides/slide11.xml"/><Relationship Id="rId22" Type="http://schemas.openxmlformats.org/officeDocument/2006/relationships/slide" Target="slides/slide12.xml"/><Relationship Id="rId23" Type="http://schemas.openxmlformats.org/officeDocument/2006/relationships/slide" Target="slides/slide13.xml"/><Relationship Id="rId24" Type="http://schemas.openxmlformats.org/officeDocument/2006/relationships/slide" Target="slides/slide14.xml"/><Relationship Id="rId25" Type="http://schemas.openxmlformats.org/officeDocument/2006/relationships/slide" Target="slides/slide15.xml"/><Relationship Id="rId26" Type="http://schemas.openxmlformats.org/officeDocument/2006/relationships/slide" Target="slides/slide16.xml"/><Relationship Id="rId27" Type="http://schemas.openxmlformats.org/officeDocument/2006/relationships/slide" Target="slides/slide17.xml"/><Relationship Id="rId28" Type="http://schemas.openxmlformats.org/officeDocument/2006/relationships/slide" Target="slides/slide18.xml"/><Relationship Id="rId29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30" Type="http://schemas.openxmlformats.org/officeDocument/2006/relationships/slide" Target="slides/slide20.xml"/><Relationship Id="rId31" Type="http://schemas.openxmlformats.org/officeDocument/2006/relationships/slide" Target="slides/slide21.xml"/><Relationship Id="rId32" Type="http://schemas.openxmlformats.org/officeDocument/2006/relationships/slide" Target="slides/slide22.xml"/><Relationship Id="rId9" Type="http://schemas.openxmlformats.org/officeDocument/2006/relationships/slideMaster" Target="slideMasters/slideMaster9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33" Type="http://schemas.openxmlformats.org/officeDocument/2006/relationships/slide" Target="slides/slide23.xml"/><Relationship Id="rId34" Type="http://schemas.openxmlformats.org/officeDocument/2006/relationships/slide" Target="slides/slide24.xml"/><Relationship Id="rId35" Type="http://schemas.openxmlformats.org/officeDocument/2006/relationships/slide" Target="slides/slide25.xml"/><Relationship Id="rId36" Type="http://schemas.openxmlformats.org/officeDocument/2006/relationships/slide" Target="slides/slide26.xml"/><Relationship Id="rId10" Type="http://schemas.openxmlformats.org/officeDocument/2006/relationships/slideMaster" Target="slideMasters/slideMaster10.xml"/><Relationship Id="rId11" Type="http://schemas.openxmlformats.org/officeDocument/2006/relationships/slide" Target="slides/slide1.xml"/><Relationship Id="rId12" Type="http://schemas.openxmlformats.org/officeDocument/2006/relationships/slide" Target="slides/slide2.xml"/><Relationship Id="rId13" Type="http://schemas.openxmlformats.org/officeDocument/2006/relationships/slide" Target="slides/slide3.xml"/><Relationship Id="rId14" Type="http://schemas.openxmlformats.org/officeDocument/2006/relationships/slide" Target="slides/slide4.xml"/><Relationship Id="rId15" Type="http://schemas.openxmlformats.org/officeDocument/2006/relationships/slide" Target="slides/slide5.xml"/><Relationship Id="rId16" Type="http://schemas.openxmlformats.org/officeDocument/2006/relationships/slide" Target="slides/slide6.xml"/><Relationship Id="rId17" Type="http://schemas.openxmlformats.org/officeDocument/2006/relationships/slide" Target="slides/slide7.xml"/><Relationship Id="rId18" Type="http://schemas.openxmlformats.org/officeDocument/2006/relationships/slide" Target="slides/slide8.xml"/><Relationship Id="rId19" Type="http://schemas.openxmlformats.org/officeDocument/2006/relationships/slide" Target="slides/slide9.xml"/><Relationship Id="rId37" Type="http://schemas.openxmlformats.org/officeDocument/2006/relationships/slide" Target="slides/slide27.xml"/><Relationship Id="rId38" Type="http://schemas.openxmlformats.org/officeDocument/2006/relationships/slide" Target="slides/slide28.xml"/><Relationship Id="rId39" Type="http://schemas.openxmlformats.org/officeDocument/2006/relationships/slide" Target="slides/slide29.xml"/><Relationship Id="rId40" Type="http://schemas.openxmlformats.org/officeDocument/2006/relationships/slide" Target="slides/slide30.xml"/><Relationship Id="rId41" Type="http://schemas.openxmlformats.org/officeDocument/2006/relationships/slide" Target="slides/slide31.xml"/><Relationship Id="rId42" Type="http://schemas.openxmlformats.org/officeDocument/2006/relationships/slide" Target="slides/slide32.xml"/><Relationship Id="rId43" Type="http://schemas.openxmlformats.org/officeDocument/2006/relationships/printerSettings" Target="printerSettings/printerSettings1.bin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elainekuo:Dropbox:Foothill%20IR:State%20of%20the%20College:FH%202014%20SOC_charts%20ek%20copy.xls" TargetMode="External"/><Relationship Id="rId3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3.xml"/><Relationship Id="rId2" Type="http://schemas.openxmlformats.org/officeDocument/2006/relationships/oleObject" Target="Macintosh%20HD:Users:elainekuo:Dropbox:Foothill%20IR:State%20of%20the%20College:FH%202014%20SOC_charts%20ek%20copy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4.xml"/><Relationship Id="rId2" Type="http://schemas.openxmlformats.org/officeDocument/2006/relationships/oleObject" Target="Macintosh%20HD:Users:elainekuo:Dropbox:Foothill%20IR:State%20of%20the%20College:FH%202014%20SOC_charts%20ek%20copy.xls" TargetMode="External"/><Relationship Id="rId3" Type="http://schemas.openxmlformats.org/officeDocument/2006/relationships/chartUserShapes" Target="../drawings/drawing2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5.xml"/><Relationship Id="rId2" Type="http://schemas.openxmlformats.org/officeDocument/2006/relationships/oleObject" Target="Macintosh%20HD:Users:elainekuo:Dropbox:Foothill%20IR:State%20of%20the%20College:FH%202014%20SOC_charts%20ek%20copy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6.xml"/><Relationship Id="rId2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Tasks!$B$2</c:f>
              <c:strCache>
                <c:ptCount val="1"/>
                <c:pt idx="0">
                  <c:v>Start Date</c:v>
                </c:pt>
              </c:strCache>
            </c:strRef>
          </c:tx>
          <c:spPr>
            <a:noFill/>
            <a:ln>
              <a:noFill/>
            </a:ln>
          </c:spPr>
          <c:invertIfNegative val="0"/>
          <c:cat>
            <c:strRef>
              <c:f>Tasks!$A$3:$A$19</c:f>
              <c:strCache>
                <c:ptCount val="17"/>
                <c:pt idx="0">
                  <c:v>Identify scope of work</c:v>
                </c:pt>
                <c:pt idx="1">
                  <c:v>Secure consultants</c:v>
                </c:pt>
                <c:pt idx="2">
                  <c:v>EMP Steering Committee</c:v>
                </c:pt>
                <c:pt idx="3">
                  <c:v>Community Interviews</c:v>
                </c:pt>
                <c:pt idx="4">
                  <c:v>Online input</c:v>
                </c:pt>
                <c:pt idx="5">
                  <c:v>Campus interviews (including prep)</c:v>
                </c:pt>
                <c:pt idx="6">
                  <c:v>Town Hall (including organization)</c:v>
                </c:pt>
                <c:pt idx="7">
                  <c:v>Webinar (including prep)</c:v>
                </c:pt>
                <c:pt idx="8">
                  <c:v>Environmental scan review (Including prep)</c:v>
                </c:pt>
                <c:pt idx="9">
                  <c:v>All-day retreat (including prep)</c:v>
                </c:pt>
                <c:pt idx="10">
                  <c:v>Feedback period</c:v>
                </c:pt>
                <c:pt idx="11">
                  <c:v>Finalize institutional goals</c:v>
                </c:pt>
                <c:pt idx="12">
                  <c:v>Draft with institutional goals</c:v>
                </c:pt>
                <c:pt idx="13">
                  <c:v>Opening day</c:v>
                </c:pt>
                <c:pt idx="14">
                  <c:v>Review draft (shared governance feedback)</c:v>
                </c:pt>
                <c:pt idx="15">
                  <c:v>Editing</c:v>
                </c:pt>
                <c:pt idx="16">
                  <c:v>Submit for board approval</c:v>
                </c:pt>
              </c:strCache>
            </c:strRef>
          </c:cat>
          <c:val>
            <c:numRef>
              <c:f>Tasks!$B$3:$B$19</c:f>
              <c:numCache>
                <c:formatCode>m/d;@</c:formatCode>
                <c:ptCount val="17"/>
                <c:pt idx="0">
                  <c:v>41946.0</c:v>
                </c:pt>
                <c:pt idx="1">
                  <c:v>41956.0</c:v>
                </c:pt>
                <c:pt idx="2">
                  <c:v>42046.0</c:v>
                </c:pt>
                <c:pt idx="3">
                  <c:v>42079.0</c:v>
                </c:pt>
                <c:pt idx="4">
                  <c:v>42123.0</c:v>
                </c:pt>
                <c:pt idx="5">
                  <c:v>42086.0</c:v>
                </c:pt>
                <c:pt idx="6">
                  <c:v>42114.0</c:v>
                </c:pt>
                <c:pt idx="7">
                  <c:v>42095.0</c:v>
                </c:pt>
                <c:pt idx="8">
                  <c:v>42100.0</c:v>
                </c:pt>
                <c:pt idx="9">
                  <c:v>42124.0</c:v>
                </c:pt>
                <c:pt idx="10">
                  <c:v>42150.0</c:v>
                </c:pt>
                <c:pt idx="11">
                  <c:v>42160.0</c:v>
                </c:pt>
                <c:pt idx="12">
                  <c:v>42184.0</c:v>
                </c:pt>
                <c:pt idx="13">
                  <c:v>42128.0</c:v>
                </c:pt>
                <c:pt idx="14">
                  <c:v>42284.0</c:v>
                </c:pt>
                <c:pt idx="15">
                  <c:v>42289.0</c:v>
                </c:pt>
                <c:pt idx="16">
                  <c:v>42338.0</c:v>
                </c:pt>
              </c:numCache>
            </c:numRef>
          </c:val>
        </c:ser>
        <c:ser>
          <c:idx val="1"/>
          <c:order val="1"/>
          <c:tx>
            <c:strRef>
              <c:f>Tasks!$C$2</c:f>
              <c:strCache>
                <c:ptCount val="1"/>
                <c:pt idx="0">
                  <c:v>Duration (days)</c:v>
                </c:pt>
              </c:strCache>
            </c:strRef>
          </c:tx>
          <c:spPr>
            <a:solidFill>
              <a:srgbClr val="820404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Tasks!$C$3:$C$19</c:f>
              <c:numCache>
                <c:formatCode>General</c:formatCode>
                <c:ptCount val="17"/>
                <c:pt idx="0">
                  <c:v>18.0</c:v>
                </c:pt>
                <c:pt idx="1">
                  <c:v>144.0</c:v>
                </c:pt>
                <c:pt idx="2">
                  <c:v>287.0</c:v>
                </c:pt>
                <c:pt idx="3">
                  <c:v>28.0</c:v>
                </c:pt>
                <c:pt idx="4">
                  <c:v>9.0</c:v>
                </c:pt>
                <c:pt idx="5">
                  <c:v>37.0</c:v>
                </c:pt>
                <c:pt idx="6">
                  <c:v>9.0</c:v>
                </c:pt>
                <c:pt idx="7">
                  <c:v>35.0</c:v>
                </c:pt>
                <c:pt idx="8">
                  <c:v>23.0</c:v>
                </c:pt>
                <c:pt idx="9">
                  <c:v>13.0</c:v>
                </c:pt>
                <c:pt idx="10">
                  <c:v>10.0</c:v>
                </c:pt>
                <c:pt idx="11">
                  <c:v>21.0</c:v>
                </c:pt>
                <c:pt idx="12">
                  <c:v>81.0</c:v>
                </c:pt>
                <c:pt idx="13">
                  <c:v>137.0</c:v>
                </c:pt>
                <c:pt idx="14">
                  <c:v>42.0</c:v>
                </c:pt>
                <c:pt idx="15">
                  <c:v>44.0</c:v>
                </c:pt>
                <c:pt idx="16">
                  <c:v>7.0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610550488"/>
        <c:axId val="610553464"/>
      </c:barChart>
      <c:catAx>
        <c:axId val="610550488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610553464"/>
        <c:crosses val="autoZero"/>
        <c:auto val="1"/>
        <c:lblAlgn val="ctr"/>
        <c:lblOffset val="100"/>
        <c:noMultiLvlLbl val="0"/>
      </c:catAx>
      <c:valAx>
        <c:axId val="610553464"/>
        <c:scaling>
          <c:orientation val="minMax"/>
          <c:max val="42369.0"/>
          <c:min val="41944.0"/>
        </c:scaling>
        <c:delete val="0"/>
        <c:axPos val="t"/>
        <c:majorGridlines/>
        <c:numFmt formatCode="m/d;@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610550488"/>
        <c:crosses val="autoZero"/>
        <c:crossBetween val="between"/>
        <c:majorUnit val="45.0"/>
      </c:valAx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200" b="1" i="0" u="none" strike="noStrike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Foothill College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200" b="1" i="0" u="none" strike="noStrike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Fall Headcount Enrollment and Fiscal Year FTES</a:t>
            </a:r>
          </a:p>
        </c:rich>
      </c:tx>
      <c:layout/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25277777777778"/>
          <c:y val="0.16644083552056"/>
          <c:w val="0.849259259259259"/>
          <c:h val="0.614190452755905"/>
        </c:manualLayout>
      </c:layout>
      <c:barChart>
        <c:barDir val="col"/>
        <c:grouping val="clustered"/>
        <c:varyColors val="0"/>
        <c:ser>
          <c:idx val="0"/>
          <c:order val="0"/>
          <c:tx>
            <c:v>Headcount</c:v>
          </c:tx>
          <c:spPr>
            <a:solidFill>
              <a:srgbClr val="820404"/>
            </a:solidFill>
            <a:ln w="3175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'Figure 3 | HC &amp; FTES'!$F$55:$F$60</c:f>
              <c:strCache>
                <c:ptCount val="6"/>
                <c:pt idx="0">
                  <c:v>2009-10</c:v>
                </c:pt>
                <c:pt idx="1">
                  <c:v>2010-11</c:v>
                </c:pt>
                <c:pt idx="2">
                  <c:v>2011-12</c:v>
                </c:pt>
                <c:pt idx="3">
                  <c:v>2012-13</c:v>
                </c:pt>
                <c:pt idx="4">
                  <c:v>2013-14</c:v>
                </c:pt>
                <c:pt idx="5">
                  <c:v>2014-15*</c:v>
                </c:pt>
              </c:strCache>
            </c:strRef>
          </c:cat>
          <c:val>
            <c:numRef>
              <c:f>'Figure 3 | HC &amp; FTES'!$I$55:$I$60</c:f>
              <c:numCache>
                <c:formatCode>#,##0</c:formatCode>
                <c:ptCount val="6"/>
                <c:pt idx="0">
                  <c:v>18036.0</c:v>
                </c:pt>
                <c:pt idx="1">
                  <c:v>16898.0</c:v>
                </c:pt>
                <c:pt idx="2" formatCode="#,##0;[Red]#,##0">
                  <c:v>15500.0</c:v>
                </c:pt>
                <c:pt idx="3" formatCode="#,##0;[Red]#,##0">
                  <c:v>14228.0</c:v>
                </c:pt>
                <c:pt idx="4">
                  <c:v>13347.0</c:v>
                </c:pt>
                <c:pt idx="5" formatCode="#,##0;[Red]#,##0">
                  <c:v>13277.0</c:v>
                </c:pt>
              </c:numCache>
            </c:numRef>
          </c:val>
        </c:ser>
        <c:ser>
          <c:idx val="1"/>
          <c:order val="1"/>
          <c:tx>
            <c:v>FTES</c:v>
          </c:tx>
          <c:spPr>
            <a:solidFill>
              <a:srgbClr val="46867B"/>
            </a:solidFill>
            <a:ln w="3175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'Figure 3 | HC &amp; FTES'!$F$55:$F$60</c:f>
              <c:strCache>
                <c:ptCount val="6"/>
                <c:pt idx="0">
                  <c:v>2009-10</c:v>
                </c:pt>
                <c:pt idx="1">
                  <c:v>2010-11</c:v>
                </c:pt>
                <c:pt idx="2">
                  <c:v>2011-12</c:v>
                </c:pt>
                <c:pt idx="3">
                  <c:v>2012-13</c:v>
                </c:pt>
                <c:pt idx="4">
                  <c:v>2013-14</c:v>
                </c:pt>
                <c:pt idx="5">
                  <c:v>2014-15*</c:v>
                </c:pt>
              </c:strCache>
            </c:strRef>
          </c:cat>
          <c:val>
            <c:numRef>
              <c:f>'Figure 3 | HC &amp; FTES'!$G$55:$G$60</c:f>
              <c:numCache>
                <c:formatCode>_(* #,##0.0_);_(* \(#,##0.0\);_(* "-"??_);_(@_)</c:formatCode>
                <c:ptCount val="6"/>
                <c:pt idx="0">
                  <c:v>16128.8</c:v>
                </c:pt>
                <c:pt idx="1">
                  <c:v>14621.0</c:v>
                </c:pt>
                <c:pt idx="2">
                  <c:v>13388.0</c:v>
                </c:pt>
                <c:pt idx="3">
                  <c:v>12344.0</c:v>
                </c:pt>
                <c:pt idx="4">
                  <c:v>12533.0</c:v>
                </c:pt>
                <c:pt idx="5">
                  <c:v>12447.0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0822680"/>
        <c:axId val="610826088"/>
      </c:barChart>
      <c:catAx>
        <c:axId val="610822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0826088"/>
        <c:crosses val="autoZero"/>
        <c:auto val="1"/>
        <c:lblAlgn val="ctr"/>
        <c:lblOffset val="100"/>
        <c:noMultiLvlLbl val="0"/>
      </c:catAx>
      <c:valAx>
        <c:axId val="610826088"/>
        <c:scaling>
          <c:orientation val="minMax"/>
          <c:max val="20000.0"/>
        </c:scaling>
        <c:delete val="0"/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numFmt formatCode="#,##0" sourceLinked="0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0822680"/>
        <c:crosses val="autoZero"/>
        <c:crossBetween val="between"/>
      </c:valAx>
      <c:spPr>
        <a:solidFill>
          <a:srgbClr val="FFFFFF"/>
        </a:solidFill>
        <a:ln w="25400">
          <a:noFill/>
        </a:ln>
      </c:spPr>
    </c:plotArea>
    <c:legend>
      <c:legendPos val="r"/>
      <c:layout>
        <c:manualLayout>
          <c:xMode val="edge"/>
          <c:yMode val="edge"/>
          <c:x val="0.382716241639058"/>
          <c:y val="0.867160234015066"/>
          <c:w val="0.2345680190691"/>
          <c:h val="0.0627307403330048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84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80808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>
                <a:latin typeface="Arial"/>
                <a:cs typeface="Arial"/>
              </a:defRPr>
            </a:pPr>
            <a:r>
              <a:rPr lang="en-US" sz="1200" dirty="0">
                <a:latin typeface="Arial"/>
                <a:cs typeface="Arial"/>
              </a:rPr>
              <a:t>Foothill College</a:t>
            </a:r>
          </a:p>
          <a:p>
            <a:pPr>
              <a:defRPr sz="1200">
                <a:latin typeface="Arial"/>
                <a:cs typeface="Arial"/>
              </a:defRPr>
            </a:pPr>
            <a:r>
              <a:rPr lang="en-US" sz="1200" dirty="0">
                <a:latin typeface="Arial"/>
                <a:cs typeface="Arial"/>
              </a:rPr>
              <a:t>Fall </a:t>
            </a:r>
            <a:r>
              <a:rPr lang="en-US" sz="1200" baseline="0" dirty="0">
                <a:latin typeface="Arial"/>
                <a:cs typeface="Arial"/>
              </a:rPr>
              <a:t>Enrollment by Full-Time and Part-Time Status</a:t>
            </a:r>
            <a:endParaRPr lang="en-US" sz="1200" dirty="0">
              <a:latin typeface="Arial"/>
              <a:cs typeface="Arial"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Full-time</c:v>
          </c:tx>
          <c:spPr>
            <a:solidFill>
              <a:srgbClr val="800000"/>
            </a:solidFill>
            <a:ln w="12700" cmpd="sng">
              <a:solidFill>
                <a:schemeClr val="tx1">
                  <a:alpha val="50000"/>
                </a:schemeClr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800000"/>
              </a:solidFill>
              <a:ln w="12700" cmpd="sng">
                <a:solidFill>
                  <a:schemeClr val="tx1">
                    <a:alpha val="50000"/>
                  </a:schemeClr>
                </a:solidFill>
              </a:ln>
            </c:spPr>
          </c:dPt>
          <c:cat>
            <c:numRef>
              <c:f>'FT-PT HC'!$C$29:$G$29</c:f>
              <c:numCache>
                <c:formatCode>General</c:formatCode>
                <c:ptCount val="5"/>
                <c:pt idx="0">
                  <c:v>2010.0</c:v>
                </c:pt>
                <c:pt idx="1">
                  <c:v>2011.0</c:v>
                </c:pt>
                <c:pt idx="2">
                  <c:v>2012.0</c:v>
                </c:pt>
                <c:pt idx="3">
                  <c:v>2013.0</c:v>
                </c:pt>
                <c:pt idx="4">
                  <c:v>2014.0</c:v>
                </c:pt>
              </c:numCache>
            </c:numRef>
          </c:cat>
          <c:val>
            <c:numRef>
              <c:f>'FT-PT HC'!$C$30:$G$30</c:f>
              <c:numCache>
                <c:formatCode>0%</c:formatCode>
                <c:ptCount val="5"/>
                <c:pt idx="0">
                  <c:v>0.28</c:v>
                </c:pt>
                <c:pt idx="1">
                  <c:v>0.32</c:v>
                </c:pt>
                <c:pt idx="2">
                  <c:v>0.36</c:v>
                </c:pt>
                <c:pt idx="3">
                  <c:v>0.38</c:v>
                </c:pt>
                <c:pt idx="4">
                  <c:v>0.38</c:v>
                </c:pt>
              </c:numCache>
            </c:numRef>
          </c:val>
        </c:ser>
        <c:ser>
          <c:idx val="1"/>
          <c:order val="1"/>
          <c:tx>
            <c:v>Part-time</c:v>
          </c:tx>
          <c:spPr>
            <a:solidFill>
              <a:srgbClr val="008080"/>
            </a:solidFill>
            <a:ln w="12700" cmpd="sng">
              <a:solidFill>
                <a:schemeClr val="tx1">
                  <a:alpha val="49000"/>
                </a:schemeClr>
              </a:solidFill>
            </a:ln>
          </c:spPr>
          <c:invertIfNegative val="0"/>
          <c:cat>
            <c:numRef>
              <c:f>'FT-PT HC'!$C$29:$G$29</c:f>
              <c:numCache>
                <c:formatCode>General</c:formatCode>
                <c:ptCount val="5"/>
                <c:pt idx="0">
                  <c:v>2010.0</c:v>
                </c:pt>
                <c:pt idx="1">
                  <c:v>2011.0</c:v>
                </c:pt>
                <c:pt idx="2">
                  <c:v>2012.0</c:v>
                </c:pt>
                <c:pt idx="3">
                  <c:v>2013.0</c:v>
                </c:pt>
                <c:pt idx="4">
                  <c:v>2014.0</c:v>
                </c:pt>
              </c:numCache>
            </c:numRef>
          </c:cat>
          <c:val>
            <c:numRef>
              <c:f>'FT-PT HC'!$C$31:$G$31</c:f>
              <c:numCache>
                <c:formatCode>0%</c:formatCode>
                <c:ptCount val="5"/>
                <c:pt idx="0">
                  <c:v>0.72</c:v>
                </c:pt>
                <c:pt idx="1">
                  <c:v>0.68</c:v>
                </c:pt>
                <c:pt idx="2">
                  <c:v>0.64</c:v>
                </c:pt>
                <c:pt idx="3">
                  <c:v>0.62</c:v>
                </c:pt>
                <c:pt idx="4">
                  <c:v>0.62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0943176"/>
        <c:axId val="610946232"/>
      </c:barChart>
      <c:catAx>
        <c:axId val="610943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/>
                <a:cs typeface="Arial"/>
              </a:defRPr>
            </a:pPr>
            <a:endParaRPr lang="en-US"/>
          </a:p>
        </c:txPr>
        <c:crossAx val="610946232"/>
        <c:crosses val="autoZero"/>
        <c:auto val="1"/>
        <c:lblAlgn val="ctr"/>
        <c:lblOffset val="100"/>
        <c:noMultiLvlLbl val="0"/>
      </c:catAx>
      <c:valAx>
        <c:axId val="610946232"/>
        <c:scaling>
          <c:orientation val="minMax"/>
          <c:max val="1.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/>
                <a:cs typeface="Arial"/>
              </a:defRPr>
            </a:pPr>
            <a:endParaRPr lang="en-US"/>
          </a:p>
        </c:txPr>
        <c:crossAx val="61094317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850">
              <a:latin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solidFill>
        <a:schemeClr val="tx1">
          <a:alpha val="40000"/>
        </a:schemeClr>
      </a:solidFill>
    </a:ln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200" b="1" i="0" u="none" strike="noStrike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Foothill College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200" b="1" i="0" u="none" strike="noStrike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Fall Headcount by Ethnicity</a:t>
            </a:r>
          </a:p>
        </c:rich>
      </c:tx>
      <c:layout>
        <c:manualLayout>
          <c:xMode val="edge"/>
          <c:yMode val="edge"/>
          <c:x val="0.310920181771039"/>
          <c:y val="0.0104167049048939"/>
        </c:manualLayout>
      </c:layout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'Figure 7 | HC by Ethnicity'!$P$34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rgbClr val="82040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'Figure 7 | HC by Ethnicity'!$N$35:$N$41</c:f>
              <c:strCache>
                <c:ptCount val="7"/>
                <c:pt idx="0">
                  <c:v>African American</c:v>
                </c:pt>
                <c:pt idx="1">
                  <c:v>Asian</c:v>
                </c:pt>
                <c:pt idx="2">
                  <c:v>Filipino/PI</c:v>
                </c:pt>
                <c:pt idx="3">
                  <c:v>Latino/a</c:v>
                </c:pt>
                <c:pt idx="4">
                  <c:v>Native American</c:v>
                </c:pt>
                <c:pt idx="5">
                  <c:v>White</c:v>
                </c:pt>
                <c:pt idx="6">
                  <c:v>Other/Unk</c:v>
                </c:pt>
              </c:strCache>
            </c:strRef>
          </c:cat>
          <c:val>
            <c:numRef>
              <c:f>'Figure 7 | HC by Ethnicity'!$P$35:$P$41</c:f>
              <c:numCache>
                <c:formatCode>0%</c:formatCode>
                <c:ptCount val="7"/>
                <c:pt idx="0">
                  <c:v>0.0348561959995266</c:v>
                </c:pt>
                <c:pt idx="1">
                  <c:v>0.210143212214463</c:v>
                </c:pt>
                <c:pt idx="2">
                  <c:v>0.0359805894188661</c:v>
                </c:pt>
                <c:pt idx="3">
                  <c:v>0.105811338619955</c:v>
                </c:pt>
                <c:pt idx="4">
                  <c:v>0.0048526452834655</c:v>
                </c:pt>
                <c:pt idx="5">
                  <c:v>0.382471298378506</c:v>
                </c:pt>
                <c:pt idx="6">
                  <c:v>0.225884720085217</c:v>
                </c:pt>
              </c:numCache>
            </c:numRef>
          </c:val>
        </c:ser>
        <c:ser>
          <c:idx val="1"/>
          <c:order val="1"/>
          <c:tx>
            <c:strRef>
              <c:f>'Figure 7 | HC by Ethnicity'!$Q$34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rgbClr val="46867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'Figure 7 | HC by Ethnicity'!$N$35:$N$41</c:f>
              <c:strCache>
                <c:ptCount val="7"/>
                <c:pt idx="0">
                  <c:v>African American</c:v>
                </c:pt>
                <c:pt idx="1">
                  <c:v>Asian</c:v>
                </c:pt>
                <c:pt idx="2">
                  <c:v>Filipino/PI</c:v>
                </c:pt>
                <c:pt idx="3">
                  <c:v>Latino/a</c:v>
                </c:pt>
                <c:pt idx="4">
                  <c:v>Native American</c:v>
                </c:pt>
                <c:pt idx="5">
                  <c:v>White</c:v>
                </c:pt>
                <c:pt idx="6">
                  <c:v>Other/Unk</c:v>
                </c:pt>
              </c:strCache>
            </c:strRef>
          </c:cat>
          <c:val>
            <c:numRef>
              <c:f>'Figure 7 | HC by Ethnicity'!$Q$35:$Q$41</c:f>
              <c:numCache>
                <c:formatCode>0%</c:formatCode>
                <c:ptCount val="7"/>
                <c:pt idx="0">
                  <c:v>0.048258064516129</c:v>
                </c:pt>
                <c:pt idx="1">
                  <c:v>0.237290322580645</c:v>
                </c:pt>
                <c:pt idx="2">
                  <c:v>0.0538709677419355</c:v>
                </c:pt>
                <c:pt idx="3">
                  <c:v>0.179290322580645</c:v>
                </c:pt>
                <c:pt idx="4">
                  <c:v>0.00696774193548387</c:v>
                </c:pt>
                <c:pt idx="5">
                  <c:v>0.380516129032258</c:v>
                </c:pt>
                <c:pt idx="6">
                  <c:v>0.0938064516129032</c:v>
                </c:pt>
              </c:numCache>
            </c:numRef>
          </c:val>
        </c:ser>
        <c:ser>
          <c:idx val="2"/>
          <c:order val="2"/>
          <c:tx>
            <c:strRef>
              <c:f>'Figure 7 | HC by Ethnicity'!$R$34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rgbClr val="F5C53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'Figure 7 | HC by Ethnicity'!$N$35:$N$41</c:f>
              <c:strCache>
                <c:ptCount val="7"/>
                <c:pt idx="0">
                  <c:v>African American</c:v>
                </c:pt>
                <c:pt idx="1">
                  <c:v>Asian</c:v>
                </c:pt>
                <c:pt idx="2">
                  <c:v>Filipino/PI</c:v>
                </c:pt>
                <c:pt idx="3">
                  <c:v>Latino/a</c:v>
                </c:pt>
                <c:pt idx="4">
                  <c:v>Native American</c:v>
                </c:pt>
                <c:pt idx="5">
                  <c:v>White</c:v>
                </c:pt>
                <c:pt idx="6">
                  <c:v>Other/Unk</c:v>
                </c:pt>
              </c:strCache>
            </c:strRef>
          </c:cat>
          <c:val>
            <c:numRef>
              <c:f>'Figure 7 | HC by Ethnicity'!$R$35:$R$41</c:f>
              <c:numCache>
                <c:formatCode>0%</c:formatCode>
                <c:ptCount val="7"/>
                <c:pt idx="0">
                  <c:v>0.0525723924655609</c:v>
                </c:pt>
                <c:pt idx="1">
                  <c:v>0.260402024177678</c:v>
                </c:pt>
                <c:pt idx="2">
                  <c:v>0.0567894292943492</c:v>
                </c:pt>
                <c:pt idx="3">
                  <c:v>0.199536125948833</c:v>
                </c:pt>
                <c:pt idx="4">
                  <c:v>0.00730953050323306</c:v>
                </c:pt>
                <c:pt idx="5">
                  <c:v>0.360908068597132</c:v>
                </c:pt>
                <c:pt idx="6">
                  <c:v>0.0624824290132134</c:v>
                </c:pt>
              </c:numCache>
            </c:numRef>
          </c:val>
        </c:ser>
        <c:ser>
          <c:idx val="3"/>
          <c:order val="3"/>
          <c:tx>
            <c:strRef>
              <c:f>'Figure 7 | HC by Ethnicity'!$S$34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rgbClr val="616C8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'Figure 7 | HC by Ethnicity'!$N$35:$N$41</c:f>
              <c:strCache>
                <c:ptCount val="7"/>
                <c:pt idx="0">
                  <c:v>African American</c:v>
                </c:pt>
                <c:pt idx="1">
                  <c:v>Asian</c:v>
                </c:pt>
                <c:pt idx="2">
                  <c:v>Filipino/PI</c:v>
                </c:pt>
                <c:pt idx="3">
                  <c:v>Latino/a</c:v>
                </c:pt>
                <c:pt idx="4">
                  <c:v>Native American</c:v>
                </c:pt>
                <c:pt idx="5">
                  <c:v>White</c:v>
                </c:pt>
                <c:pt idx="6">
                  <c:v>Other/Unk</c:v>
                </c:pt>
              </c:strCache>
            </c:strRef>
          </c:cat>
          <c:val>
            <c:numRef>
              <c:f>'Figure 7 | HC by Ethnicity'!$S$35:$S$41</c:f>
              <c:numCache>
                <c:formatCode>0%</c:formatCode>
                <c:ptCount val="7"/>
                <c:pt idx="0">
                  <c:v>0.057690866861467</c:v>
                </c:pt>
                <c:pt idx="1">
                  <c:v>0.251816887690118</c:v>
                </c:pt>
                <c:pt idx="2">
                  <c:v>0.0667565745111261</c:v>
                </c:pt>
                <c:pt idx="3">
                  <c:v>0.218850678054994</c:v>
                </c:pt>
                <c:pt idx="4">
                  <c:v>0.00764216677905147</c:v>
                </c:pt>
                <c:pt idx="5">
                  <c:v>0.332284408481307</c:v>
                </c:pt>
                <c:pt idx="6">
                  <c:v>0.0649584176219375</c:v>
                </c:pt>
              </c:numCache>
            </c:numRef>
          </c:val>
        </c:ser>
        <c:ser>
          <c:idx val="4"/>
          <c:order val="4"/>
          <c:tx>
            <c:strRef>
              <c:f>'Figure 7 | HC by Ethnicity'!$T$34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CC66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'Figure 7 | HC by Ethnicity'!$N$35:$N$41</c:f>
              <c:strCache>
                <c:ptCount val="7"/>
                <c:pt idx="0">
                  <c:v>African American</c:v>
                </c:pt>
                <c:pt idx="1">
                  <c:v>Asian</c:v>
                </c:pt>
                <c:pt idx="2">
                  <c:v>Filipino/PI</c:v>
                </c:pt>
                <c:pt idx="3">
                  <c:v>Latino/a</c:v>
                </c:pt>
                <c:pt idx="4">
                  <c:v>Native American</c:v>
                </c:pt>
                <c:pt idx="5">
                  <c:v>White</c:v>
                </c:pt>
                <c:pt idx="6">
                  <c:v>Other/Unk</c:v>
                </c:pt>
              </c:strCache>
            </c:strRef>
          </c:cat>
          <c:val>
            <c:numRef>
              <c:f>'Figure 7 | HC by Ethnicity'!$T$35:$T$41</c:f>
              <c:numCache>
                <c:formatCode>0%</c:formatCode>
                <c:ptCount val="7"/>
                <c:pt idx="0">
                  <c:v>0.06</c:v>
                </c:pt>
                <c:pt idx="1">
                  <c:v>0.25</c:v>
                </c:pt>
                <c:pt idx="2">
                  <c:v>0.06</c:v>
                </c:pt>
                <c:pt idx="3">
                  <c:v>0.22</c:v>
                </c:pt>
                <c:pt idx="4">
                  <c:v>0.01</c:v>
                </c:pt>
                <c:pt idx="5">
                  <c:v>0.32</c:v>
                </c:pt>
                <c:pt idx="6">
                  <c:v>0.07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1042968"/>
        <c:axId val="611046456"/>
      </c:barChart>
      <c:catAx>
        <c:axId val="611042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0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1046456"/>
        <c:crosses val="autoZero"/>
        <c:auto val="1"/>
        <c:lblAlgn val="ctr"/>
        <c:lblOffset val="100"/>
        <c:noMultiLvlLbl val="0"/>
      </c:catAx>
      <c:valAx>
        <c:axId val="611046456"/>
        <c:scaling>
          <c:orientation val="minMax"/>
          <c:max val="0.5"/>
        </c:scaling>
        <c:delete val="0"/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numFmt formatCode="0%" sourceLinked="1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1042968"/>
        <c:crosses val="autoZero"/>
        <c:crossBetween val="between"/>
      </c:valAx>
      <c:spPr>
        <a:solidFill>
          <a:srgbClr val="FFFFFF"/>
        </a:solidFill>
        <a:ln w="25400">
          <a:noFill/>
        </a:ln>
      </c:spPr>
    </c:plotArea>
    <c:legend>
      <c:legendPos val="b"/>
      <c:layout/>
      <c:overlay val="0"/>
      <c:spPr>
        <a:noFill/>
        <a:ln w="12700">
          <a:noFill/>
          <a:prstDash val="solid"/>
        </a:ln>
      </c:spPr>
      <c:txPr>
        <a:bodyPr/>
        <a:lstStyle/>
        <a:p>
          <a:pPr>
            <a:defRPr sz="82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80808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2">
    <c:autoUpdate val="0"/>
  </c:externalData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200" b="1" i="0" u="none" strike="noStrike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Foothill College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200" b="1" i="0" u="none" strike="noStrike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2013-14 Certificates and Degrees by Ethnicity</a:t>
            </a:r>
          </a:p>
        </c:rich>
      </c:tx>
      <c:layout/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02094816272966"/>
          <c:y val="0.16581583552056"/>
          <c:w val="0.817806393992418"/>
          <c:h val="0.6347744422572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'Award by Ethnicity'!$C$35</c:f>
              <c:strCache>
                <c:ptCount val="1"/>
                <c:pt idx="0">
                  <c:v>Certificate</c:v>
                </c:pt>
              </c:strCache>
            </c:strRef>
          </c:tx>
          <c:spPr>
            <a:solidFill>
              <a:srgbClr val="82040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/>
                      <a:t>8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/>
                      <a:t>261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/>
                      <a:t>61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00628930817610063"/>
                  <c:y val="0.0147601476014759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167</a:t>
                    </a:r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/>
                      <a:t>1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dirty="0"/>
                      <a:t>37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'Award by Ethnicity'!$B$36:$B$41</c:f>
              <c:strCache>
                <c:ptCount val="6"/>
                <c:pt idx="0">
                  <c:v>African American</c:v>
                </c:pt>
                <c:pt idx="1">
                  <c:v>Asian/F/PI</c:v>
                </c:pt>
                <c:pt idx="2">
                  <c:v>Hispanic</c:v>
                </c:pt>
                <c:pt idx="3">
                  <c:v>White</c:v>
                </c:pt>
                <c:pt idx="4">
                  <c:v>Native American</c:v>
                </c:pt>
                <c:pt idx="5">
                  <c:v>Other/Unkn</c:v>
                </c:pt>
              </c:strCache>
            </c:strRef>
          </c:cat>
          <c:val>
            <c:numRef>
              <c:f>'Award by Ethnicity'!$D$36:$D$41</c:f>
              <c:numCache>
                <c:formatCode>0%</c:formatCode>
                <c:ptCount val="6"/>
                <c:pt idx="0">
                  <c:v>0.0149532710280374</c:v>
                </c:pt>
                <c:pt idx="1">
                  <c:v>0.48785046728972</c:v>
                </c:pt>
                <c:pt idx="2">
                  <c:v>0.114018691588785</c:v>
                </c:pt>
                <c:pt idx="3">
                  <c:v>0.31214953271028</c:v>
                </c:pt>
                <c:pt idx="4">
                  <c:v>0.0</c:v>
                </c:pt>
                <c:pt idx="5">
                  <c:v>0.0691588785046729</c:v>
                </c:pt>
              </c:numCache>
            </c:numRef>
          </c:val>
        </c:ser>
        <c:ser>
          <c:idx val="1"/>
          <c:order val="1"/>
          <c:tx>
            <c:strRef>
              <c:f>'Award by Ethnicity'!$E$35</c:f>
              <c:strCache>
                <c:ptCount val="1"/>
                <c:pt idx="0">
                  <c:v>Degree</c:v>
                </c:pt>
              </c:strCache>
            </c:strRef>
          </c:tx>
          <c:spPr>
            <a:solidFill>
              <a:srgbClr val="46867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/>
                      <a:t>20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/>
                      <a:t>204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/>
                      <a:t>132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/>
                      <a:t>317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/>
                      <a:t>5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dirty="0"/>
                      <a:t>30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'Award by Ethnicity'!$B$36:$B$41</c:f>
              <c:strCache>
                <c:ptCount val="6"/>
                <c:pt idx="0">
                  <c:v>African American</c:v>
                </c:pt>
                <c:pt idx="1">
                  <c:v>Asian/F/PI</c:v>
                </c:pt>
                <c:pt idx="2">
                  <c:v>Hispanic</c:v>
                </c:pt>
                <c:pt idx="3">
                  <c:v>White</c:v>
                </c:pt>
                <c:pt idx="4">
                  <c:v>Native American</c:v>
                </c:pt>
                <c:pt idx="5">
                  <c:v>Other/Unkn</c:v>
                </c:pt>
              </c:strCache>
            </c:strRef>
          </c:cat>
          <c:val>
            <c:numRef>
              <c:f>'Award by Ethnicity'!$F$36:$F$41</c:f>
              <c:numCache>
                <c:formatCode>0%</c:formatCode>
                <c:ptCount val="6"/>
                <c:pt idx="0">
                  <c:v>0.0282485875706215</c:v>
                </c:pt>
                <c:pt idx="1">
                  <c:v>0.288135593220339</c:v>
                </c:pt>
                <c:pt idx="2">
                  <c:v>0.186440677966102</c:v>
                </c:pt>
                <c:pt idx="3">
                  <c:v>0.44774011299435</c:v>
                </c:pt>
                <c:pt idx="4">
                  <c:v>0.01</c:v>
                </c:pt>
                <c:pt idx="5">
                  <c:v>0.0423728813559322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1335800"/>
        <c:axId val="611339192"/>
      </c:barChart>
      <c:catAx>
        <c:axId val="611335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1339192"/>
        <c:crosses val="autoZero"/>
        <c:auto val="1"/>
        <c:lblAlgn val="ctr"/>
        <c:lblOffset val="100"/>
        <c:noMultiLvlLbl val="0"/>
      </c:catAx>
      <c:valAx>
        <c:axId val="611339192"/>
        <c:scaling>
          <c:orientation val="minMax"/>
          <c:max val="1.0"/>
        </c:scaling>
        <c:delete val="0"/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numFmt formatCode="0%" sourceLinked="1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1335800"/>
        <c:crosses val="autoZero"/>
        <c:crossBetween val="between"/>
      </c:valAx>
      <c:spPr>
        <a:solidFill>
          <a:srgbClr val="FFFFFF"/>
        </a:solidFill>
        <a:ln w="25400">
          <a:noFill/>
        </a:ln>
      </c:spPr>
    </c:plotArea>
    <c:legend>
      <c:legendPos val="r"/>
      <c:layout>
        <c:manualLayout>
          <c:xMode val="edge"/>
          <c:yMode val="edge"/>
          <c:x val="0.333333002519807"/>
          <c:y val="0.90775071305407"/>
          <c:w val="0.24593471527376"/>
          <c:h val="0.0627307403330048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84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6350">
      <a:solidFill>
        <a:srgbClr val="000000">
          <a:alpha val="49000"/>
        </a:srgbClr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>
                <a:latin typeface="Arial"/>
                <a:cs typeface="Arial"/>
              </a:defRPr>
            </a:pPr>
            <a:r>
              <a:rPr lang="en-US" sz="1200" dirty="0" smtClean="0">
                <a:latin typeface="Arial"/>
                <a:cs typeface="Arial"/>
              </a:rPr>
              <a:t>Foothill College</a:t>
            </a:r>
          </a:p>
          <a:p>
            <a:pPr>
              <a:defRPr sz="1200">
                <a:latin typeface="Arial"/>
                <a:cs typeface="Arial"/>
              </a:defRPr>
            </a:pPr>
            <a:r>
              <a:rPr lang="en-US" sz="1200" dirty="0" smtClean="0">
                <a:latin typeface="Arial"/>
                <a:cs typeface="Arial"/>
              </a:rPr>
              <a:t>Transfers</a:t>
            </a:r>
            <a:r>
              <a:rPr lang="en-US" sz="1200" baseline="0" dirty="0" smtClean="0">
                <a:latin typeface="Arial"/>
                <a:cs typeface="Arial"/>
              </a:rPr>
              <a:t> to Four-Year Institutions</a:t>
            </a:r>
            <a:endParaRPr lang="en-US" sz="1200" dirty="0" smtClean="0">
              <a:latin typeface="Arial"/>
              <a:cs typeface="Arial"/>
            </a:endParaRP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UC</c:v>
                </c:pt>
              </c:strCache>
            </c:strRef>
          </c:tx>
          <c:marker>
            <c:symbol val="diamond"/>
            <c:size val="5"/>
          </c:marker>
          <c:cat>
            <c:strRef>
              <c:f>Sheet1!$A$2:$A$6</c:f>
              <c:strCache>
                <c:ptCount val="5"/>
                <c:pt idx="0">
                  <c:v>2009-10</c:v>
                </c:pt>
                <c:pt idx="1">
                  <c:v>2010-11</c:v>
                </c:pt>
                <c:pt idx="2">
                  <c:v>2011-12</c:v>
                </c:pt>
                <c:pt idx="3">
                  <c:v>2012-13</c:v>
                </c:pt>
                <c:pt idx="4">
                  <c:v>2013-14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314.0</c:v>
                </c:pt>
                <c:pt idx="1">
                  <c:v>391.0</c:v>
                </c:pt>
                <c:pt idx="2">
                  <c:v>398.0</c:v>
                </c:pt>
                <c:pt idx="3">
                  <c:v>420.0</c:v>
                </c:pt>
                <c:pt idx="4">
                  <c:v>419.0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CSU</c:v>
                </c:pt>
              </c:strCache>
            </c:strRef>
          </c:tx>
          <c:marker>
            <c:symbol val="square"/>
            <c:size val="5"/>
          </c:marker>
          <c:cat>
            <c:strRef>
              <c:f>Sheet1!$A$2:$A$6</c:f>
              <c:strCache>
                <c:ptCount val="5"/>
                <c:pt idx="0">
                  <c:v>2009-10</c:v>
                </c:pt>
                <c:pt idx="1">
                  <c:v>2010-11</c:v>
                </c:pt>
                <c:pt idx="2">
                  <c:v>2011-12</c:v>
                </c:pt>
                <c:pt idx="3">
                  <c:v>2012-13</c:v>
                </c:pt>
                <c:pt idx="4">
                  <c:v>2013-14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227.0</c:v>
                </c:pt>
                <c:pt idx="1">
                  <c:v>346.0</c:v>
                </c:pt>
                <c:pt idx="2">
                  <c:v>302.0</c:v>
                </c:pt>
                <c:pt idx="3">
                  <c:v>349.0</c:v>
                </c:pt>
                <c:pt idx="4">
                  <c:v>382.0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ISP/OoS</c:v>
                </c:pt>
              </c:strCache>
            </c:strRef>
          </c:tx>
          <c:marker>
            <c:symbol val="triangle"/>
            <c:size val="5"/>
          </c:marker>
          <c:cat>
            <c:strRef>
              <c:f>Sheet1!$A$2:$A$6</c:f>
              <c:strCache>
                <c:ptCount val="5"/>
                <c:pt idx="0">
                  <c:v>2009-10</c:v>
                </c:pt>
                <c:pt idx="1">
                  <c:v>2010-11</c:v>
                </c:pt>
                <c:pt idx="2">
                  <c:v>2011-12</c:v>
                </c:pt>
                <c:pt idx="3">
                  <c:v>2012-13</c:v>
                </c:pt>
                <c:pt idx="4">
                  <c:v>2013-14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375.0</c:v>
                </c:pt>
                <c:pt idx="1">
                  <c:v>352.0</c:v>
                </c:pt>
                <c:pt idx="2">
                  <c:v>338.0</c:v>
                </c:pt>
                <c:pt idx="3">
                  <c:v>414.0</c:v>
                </c:pt>
                <c:pt idx="4">
                  <c:v>378.0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11405688"/>
        <c:axId val="611408728"/>
      </c:lineChart>
      <c:catAx>
        <c:axId val="61140568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/>
                <a:cs typeface="Arial"/>
              </a:defRPr>
            </a:pPr>
            <a:endParaRPr lang="en-US"/>
          </a:p>
        </c:txPr>
        <c:crossAx val="611408728"/>
        <c:crosses val="autoZero"/>
        <c:auto val="1"/>
        <c:lblAlgn val="ctr"/>
        <c:lblOffset val="100"/>
        <c:noMultiLvlLbl val="0"/>
      </c:catAx>
      <c:valAx>
        <c:axId val="6114087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/>
                <a:cs typeface="Arial"/>
              </a:defRPr>
            </a:pPr>
            <a:endParaRPr lang="en-US"/>
          </a:p>
        </c:txPr>
        <c:crossAx val="61140568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850">
              <a:latin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ln w="12700">
      <a:solidFill>
        <a:schemeClr val="tx1">
          <a:alpha val="50000"/>
        </a:schemeClr>
      </a:solidFill>
    </a:ln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0.20074</cdr:x>
      <cdr:y>0.94555</cdr:y>
    </cdr:from>
    <cdr:to>
      <cdr:x>0.84957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152525" y="3457574"/>
          <a:ext cx="3438525" cy="2000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>
            <a:lnSpc>
              <a:spcPts val="700"/>
            </a:lnSpc>
          </a:pPr>
          <a:r>
            <a:rPr lang="en-US" sz="800" dirty="0">
              <a:latin typeface="Arial" pitchFamily="34" charset="0"/>
              <a:cs typeface="Arial" pitchFamily="34" charset="0"/>
            </a:rPr>
            <a:t>Note: 2014-15</a:t>
          </a:r>
          <a:r>
            <a:rPr lang="en-US" sz="800" baseline="0" dirty="0">
              <a:latin typeface="Arial" pitchFamily="34" charset="0"/>
              <a:cs typeface="Arial" pitchFamily="34" charset="0"/>
            </a:rPr>
            <a:t> FTES is estimated based on P1 report.</a:t>
          </a:r>
        </a:p>
        <a:p xmlns:a="http://schemas.openxmlformats.org/drawingml/2006/main">
          <a:pPr>
            <a:lnSpc>
              <a:spcPts val="700"/>
            </a:lnSpc>
          </a:pPr>
          <a:r>
            <a:rPr lang="en-US" sz="800" dirty="0">
              <a:latin typeface="Arial" pitchFamily="34" charset="0"/>
              <a:cs typeface="Arial" pitchFamily="34" charset="0"/>
            </a:rPr>
            <a:t>.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0.08276</cdr:x>
      <cdr:y>0.95022</cdr:y>
    </cdr:from>
    <cdr:to>
      <cdr:x>0.08572</cdr:x>
      <cdr:y>0.95046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61975" y="3476625"/>
          <a:ext cx="470535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800" dirty="0">
              <a:latin typeface="Arial" pitchFamily="34" charset="0"/>
              <a:cs typeface="Arial" pitchFamily="34" charset="0"/>
            </a:rPr>
            <a:t>Note: Multi-Ethnic was only reported in 2009</a:t>
          </a:r>
          <a:r>
            <a:rPr lang="en-US" sz="800" baseline="0" dirty="0">
              <a:latin typeface="Arial" pitchFamily="34" charset="0"/>
              <a:cs typeface="Arial" pitchFamily="34" charset="0"/>
            </a:rPr>
            <a:t> and 2010 and is included in Other/Unk for consistency.</a:t>
          </a:r>
          <a:endParaRPr lang="en-US" sz="80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5/29/15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354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5/29/15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811696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435486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590176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983822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9497020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4970733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94912240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9111942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2645747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5089469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681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5/29/15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885882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38858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041D6-0DAC-44B9-B4BA-15049665BC5F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43548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8A2C8-CFF8-45E0-B593-4D7EB6C1FC62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59017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E8E29-B161-444A-93DB-1A658888AF06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98382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C3055-5CF5-4CA7-B26E-4BF877E99719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94970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1DA3C-2633-4914-9423-02F539E4892D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49707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83D8-DAF7-4365-9CDE-86E7EC988D21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949122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BDD91-A976-44C8-969B-C85F0F65C60E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911194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68507-5838-4F2E-81F1-E8418F7731DA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2645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5/29/15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9017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DB7DD-9E24-465F-B268-BF4ED245C8C3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50894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C7F9-CB78-4C9D-BEC1-BDAD8DE8D0C6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6811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40C08-58CD-4F35-A15D-9FD7D1DE7B82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38858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BF6D-B270-418C-B230-2DBA50A073A6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161327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31BA1-0D48-4DB3-A4A4-F26F2F2E42D8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9259244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C66C-6730-49EE-8794-D32B64C3CD66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76581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1D758-CB89-494B-9483-456E04D35A02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3238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6434-AEB6-4278-996D-BE084B2EC062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252186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6CC43-9DEB-4587-A3AB-ADD2243477EE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878857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AFE96-D05E-49F6-947D-FDDA0AB3A44A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29969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5/29/15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83822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7A017-974D-46F1-8340-11C0202F5961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745727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C0A6-7FFE-4942-83DE-30C93BB9CA2B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070845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D381C-53C2-4737-9A7E-A7AA5D6AF3E2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002278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4E059-1F30-4B46-9011-7FFC42518296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937945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041D6-0DAC-44B9-B4BA-15049665BC5F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435486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8A2C8-CFF8-45E0-B593-4D7EB6C1FC62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590176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E8E29-B161-444A-93DB-1A658888AF06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983822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C3055-5CF5-4CA7-B26E-4BF877E99719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949702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1DA3C-2633-4914-9423-02F539E4892D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497073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83D8-DAF7-4365-9CDE-86E7EC988D21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94912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5/29/15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49702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BDD91-A976-44C8-969B-C85F0F65C60E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9111942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68507-5838-4F2E-81F1-E8418F7731DA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264574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DB7DD-9E24-465F-B268-BF4ED245C8C3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5089469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C7F9-CB78-4C9D-BEC1-BDAD8DE8D0C6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681169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40C08-58CD-4F35-A15D-9FD7D1DE7B82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388588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435486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590176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983822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949702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4970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5/29/15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7073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9491224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911194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26457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5089469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681169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388588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435486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590176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983822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9497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5/29/15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91224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497073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9491224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9111942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264574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5089469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681169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388588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041D6-0DAC-44B9-B4BA-15049665BC5F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435486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8A2C8-CFF8-45E0-B593-4D7EB6C1FC62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590176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E8E29-B161-444A-93DB-1A658888AF06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9838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5/29/15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11942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C3055-5CF5-4CA7-B26E-4BF877E99719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949702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1DA3C-2633-4914-9423-02F539E4892D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497073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83D8-DAF7-4365-9CDE-86E7EC988D21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9491224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BDD91-A976-44C8-969B-C85F0F65C60E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9111942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68507-5838-4F2E-81F1-E8418F7731DA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264574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DB7DD-9E24-465F-B268-BF4ED245C8C3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5089469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C7F9-CB78-4C9D-BEC1-BDAD8DE8D0C6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681169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40C08-58CD-4F35-A15D-9FD7D1DE7B82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388588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43548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5901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5/29/15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64574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9838226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949702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49707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9491224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9111942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2645747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5089469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681169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3885882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4354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5/29/15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89469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590176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9838226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9497020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497073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94912240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9111942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2645747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50894696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681169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3885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1F07C-58E1-D142-8A1C-2C3AF39054C2}" type="datetimeFigureOut">
              <a:rPr lang="en-US" smtClean="0"/>
              <a:pPr/>
              <a:t>5/29/15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80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680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DFA97-46D0-4426-9975-905B19877C3C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680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2B18C-984E-4130-8A11-71D64B7388FA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20146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DFA97-46D0-4426-9975-905B19877C3C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680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680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680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DFA97-46D0-4426-9975-905B19877C3C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680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680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1F07C-58E1-D142-8A1C-2C3AF39054C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5/29/15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680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Relationship Id="rId2" Type="http://schemas.openxmlformats.org/officeDocument/2006/relationships/image" Target="../media/image1.jpeg"/><Relationship Id="rId3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Relationship Id="rId2" Type="http://schemas.openxmlformats.org/officeDocument/2006/relationships/image" Target="../media/image1.jpeg"/><Relationship Id="rId3" Type="http://schemas.openxmlformats.org/officeDocument/2006/relationships/chart" Target="../charts/char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Relationship Id="rId2" Type="http://schemas.openxmlformats.org/officeDocument/2006/relationships/image" Target="../media/image1.jpeg"/><Relationship Id="rId3" Type="http://schemas.openxmlformats.org/officeDocument/2006/relationships/chart" Target="../charts/char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Relationship Id="rId2" Type="http://schemas.openxmlformats.org/officeDocument/2006/relationships/image" Target="../media/image1.jpeg"/><Relationship Id="rId3" Type="http://schemas.openxmlformats.org/officeDocument/2006/relationships/image" Target="../media/image3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Relationship Id="rId2" Type="http://schemas.openxmlformats.org/officeDocument/2006/relationships/image" Target="../media/image1.jpeg"/><Relationship Id="rId3" Type="http://schemas.openxmlformats.org/officeDocument/2006/relationships/image" Target="../media/image4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Relationship Id="rId2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Relationship Id="rId2" Type="http://schemas.openxmlformats.org/officeDocument/2006/relationships/image" Target="../media/image1.jpeg"/><Relationship Id="rId3" Type="http://schemas.openxmlformats.org/officeDocument/2006/relationships/image" Target="../media/image5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Relationship Id="rId2" Type="http://schemas.openxmlformats.org/officeDocument/2006/relationships/image" Target="../media/image1.jpeg"/><Relationship Id="rId3" Type="http://schemas.openxmlformats.org/officeDocument/2006/relationships/chart" Target="../charts/char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Relationship Id="rId2" Type="http://schemas.openxmlformats.org/officeDocument/2006/relationships/image" Target="../media/image1.jpeg"/><Relationship Id="rId3" Type="http://schemas.openxmlformats.org/officeDocument/2006/relationships/chart" Target="../charts/char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oothill.edu/president/parc/esmp.php" TargetMode="External"/><Relationship Id="rId4" Type="http://schemas.openxmlformats.org/officeDocument/2006/relationships/hyperlink" Target="http://foothill.edu/president/parc/esmp.php" TargetMode="External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Relationship Id="rId2" Type="http://schemas.openxmlformats.org/officeDocument/2006/relationships/image" Target="../media/image1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Relationship Id="rId2" Type="http://schemas.openxmlformats.org/officeDocument/2006/relationships/image" Target="../media/image1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Relationship Id="rId2" Type="http://schemas.openxmlformats.org/officeDocument/2006/relationships/image" Target="../media/image1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Relationship Id="rId2" Type="http://schemas.openxmlformats.org/officeDocument/2006/relationships/image" Target="../media/image1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Relationship Id="rId2" Type="http://schemas.openxmlformats.org/officeDocument/2006/relationships/image" Target="../media/image1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Relationship Id="rId2" Type="http://schemas.openxmlformats.org/officeDocument/2006/relationships/image" Target="../media/image1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6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chart" Target="../charts/char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irp.fhda.edu/cgi-bin/rws5.pl?FORM=EMPinput" TargetMode="External"/><Relationship Id="rId4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foothill.edu/president/parc/esmp/minutes/emp_goalsfeedback/emp_draftgoals.pdf" TargetMode="Externa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Relationship Id="rId2" Type="http://schemas.openxmlformats.org/officeDocument/2006/relationships/image" Target="../media/image1.jpeg"/><Relationship Id="rId3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Educational Master Plan Data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772400" cy="1752600"/>
          </a:xfrm>
        </p:spPr>
        <p:txBody>
          <a:bodyPr/>
          <a:lstStyle/>
          <a:p>
            <a:r>
              <a:rPr lang="en-US" dirty="0" smtClean="0"/>
              <a:t>Associated Students of Foothill College (ASFC)</a:t>
            </a:r>
          </a:p>
          <a:p>
            <a:r>
              <a:rPr lang="en-US" dirty="0" smtClean="0"/>
              <a:t>May 28, 2015</a:t>
            </a:r>
            <a:endParaRPr lang="en-US" dirty="0"/>
          </a:p>
        </p:txBody>
      </p:sp>
      <p:pic>
        <p:nvPicPr>
          <p:cNvPr id="4" name="Content Placeholder 3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0" y="685800"/>
            <a:ext cx="6089904" cy="4709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01000" y="5953991"/>
            <a:ext cx="8208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E. Kuo</a:t>
            </a:r>
          </a:p>
          <a:p>
            <a:r>
              <a:rPr lang="en-US" sz="1000" dirty="0" smtClean="0"/>
              <a:t>FH IR&amp;P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  <a:latin typeface="Calibri"/>
              </a:rPr>
              <a:t>Online Course Enrollment</a:t>
            </a:r>
            <a:endParaRPr lang="en-US" sz="4400" b="1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3845" y="5126167"/>
            <a:ext cx="7938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prstClr val="black"/>
                </a:solidFill>
                <a:latin typeface="Calibri"/>
              </a:rPr>
              <a:t>What does the trend line suggest?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856004" y="1231385"/>
            <a:ext cx="5494337" cy="3894782"/>
            <a:chOff x="1856004" y="1231385"/>
            <a:chExt cx="5494337" cy="3894782"/>
          </a:xfrm>
        </p:grpSpPr>
        <p:sp>
          <p:nvSpPr>
            <p:cNvPr id="9" name="TextBox 8"/>
            <p:cNvSpPr txBox="1"/>
            <p:nvPr/>
          </p:nvSpPr>
          <p:spPr>
            <a:xfrm>
              <a:off x="4374573" y="4895335"/>
              <a:ext cx="294618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>
                  <a:solidFill>
                    <a:prstClr val="black"/>
                  </a:solidFill>
                  <a:latin typeface="Calibri"/>
                </a:rPr>
                <a:t>Source: CCCCO Data Mart [Retention/Success Rate query]</a:t>
              </a:r>
              <a:endParaRPr lang="en-US" sz="900" dirty="0">
                <a:solidFill>
                  <a:prstClr val="black"/>
                </a:solidFill>
                <a:latin typeface="Calibri"/>
              </a:endParaRPr>
            </a:p>
          </p:txBody>
        </p:sp>
        <p:pic>
          <p:nvPicPr>
            <p:cNvPr id="14338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56004" y="1231385"/>
              <a:ext cx="5494337" cy="36639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174738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4968874"/>
            <a:ext cx="8229600" cy="974727"/>
          </a:xfrm>
        </p:spPr>
        <p:txBody>
          <a:bodyPr>
            <a:normAutofit/>
          </a:bodyPr>
          <a:lstStyle/>
          <a:p>
            <a:r>
              <a:rPr lang="en-US" dirty="0" smtClean="0"/>
              <a:t>Increasing trend of full-time enrollment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  <a:latin typeface="Calibri"/>
              </a:rPr>
              <a:t>Enrollment</a:t>
            </a:r>
            <a:endParaRPr lang="en-US" sz="4400" b="1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2200225"/>
              </p:ext>
            </p:extLst>
          </p:nvPr>
        </p:nvGraphicFramePr>
        <p:xfrm>
          <a:off x="1701800" y="1104404"/>
          <a:ext cx="54864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316126" y="4782641"/>
            <a:ext cx="1016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prstClr val="black"/>
                </a:solidFill>
                <a:latin typeface="Calibri"/>
              </a:rPr>
              <a:t>FHDA IR&amp;P, ODS</a:t>
            </a:r>
            <a:endParaRPr lang="en-US" sz="9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390869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4968874"/>
            <a:ext cx="8229600" cy="97472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Increasing African Americans and Latino/as</a:t>
            </a:r>
          </a:p>
          <a:p>
            <a:r>
              <a:rPr lang="en-US" dirty="0" smtClean="0"/>
              <a:t>F1 headcount increase by 27% (F10 to F14)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Enrollment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2295218"/>
              </p:ext>
            </p:extLst>
          </p:nvPr>
        </p:nvGraphicFramePr>
        <p:xfrm>
          <a:off x="1676400" y="1044079"/>
          <a:ext cx="54864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180662" y="4731842"/>
            <a:ext cx="1016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CCCCO Datamart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5292536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  <a:latin typeface="Calibri"/>
              </a:rPr>
              <a:t>International Students</a:t>
            </a:r>
            <a:endParaRPr lang="en-US" sz="4400" b="1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13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29986" y="5204165"/>
            <a:ext cx="72996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prstClr val="black"/>
                </a:solidFill>
                <a:latin typeface="Calibri"/>
              </a:rPr>
              <a:t>China, Hong Kong, Indonesia, Japan and South Korea represent top five—795 in Fall 2014</a:t>
            </a:r>
            <a:endParaRPr lang="en-US" sz="2800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2937" y="1224540"/>
            <a:ext cx="5316537" cy="3659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5260466" y="4895335"/>
            <a:ext cx="206029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prstClr val="black"/>
                </a:solidFill>
                <a:latin typeface="Calibri"/>
              </a:rPr>
              <a:t>Source: FHDA IR&amp;P, ODS [Open Doors]</a:t>
            </a:r>
            <a:endParaRPr lang="en-US" sz="9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33043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  <a:latin typeface="Calibri"/>
              </a:rPr>
              <a:t>Are they successful?</a:t>
            </a:r>
            <a:endParaRPr lang="en-US" sz="4400" b="1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14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752291" y="1200583"/>
            <a:ext cx="5568466" cy="3915193"/>
            <a:chOff x="1752291" y="1200583"/>
            <a:chExt cx="5568466" cy="3915193"/>
          </a:xfrm>
        </p:grpSpPr>
        <p:pic>
          <p:nvPicPr>
            <p:cNvPr id="10242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52291" y="1200583"/>
              <a:ext cx="5494337" cy="36655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4374573" y="4884944"/>
              <a:ext cx="294618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>
                  <a:solidFill>
                    <a:prstClr val="black"/>
                  </a:solidFill>
                  <a:latin typeface="Calibri"/>
                </a:rPr>
                <a:t>Source: CCCCO Data Mart [Retention/Success Rate query]</a:t>
              </a:r>
              <a:endParaRPr lang="en-US" sz="9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457200" y="5115775"/>
            <a:ext cx="49783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prstClr val="black"/>
                </a:solidFill>
                <a:latin typeface="Calibri"/>
              </a:rPr>
              <a:t>What’s the success gap between </a:t>
            </a:r>
          </a:p>
          <a:p>
            <a:pPr algn="ctr"/>
            <a:r>
              <a:rPr lang="en-US" sz="2800" dirty="0" smtClean="0">
                <a:solidFill>
                  <a:prstClr val="black"/>
                </a:solidFill>
                <a:latin typeface="Calibri"/>
              </a:rPr>
              <a:t>online and not online courses?</a:t>
            </a:r>
            <a:endParaRPr lang="en-US" sz="28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64524" y="5069608"/>
            <a:ext cx="2956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>
                <a:solidFill>
                  <a:prstClr val="black"/>
                </a:solidFill>
                <a:latin typeface="Calibri"/>
              </a:rPr>
              <a:t>In Fall 2014: 9%</a:t>
            </a:r>
            <a:endParaRPr lang="en-US" sz="2800" u="sng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47651" y="5546662"/>
            <a:ext cx="29560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>
                <a:solidFill>
                  <a:prstClr val="black"/>
                </a:solidFill>
                <a:latin typeface="Calibri"/>
              </a:rPr>
              <a:t>In Fall 2010: 18%</a:t>
            </a:r>
            <a:endParaRPr lang="en-US" sz="2800" u="sng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92336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Are they successful?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381990" y="1044079"/>
            <a:ext cx="7221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What’s the course success gap by ethnicity?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1969272" y="1622975"/>
            <a:ext cx="5060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/>
              <a:t>In Fall 2014: 21%</a:t>
            </a:r>
            <a:endParaRPr lang="en-US" sz="2800" u="sng" dirty="0"/>
          </a:p>
        </p:txBody>
      </p:sp>
      <p:sp>
        <p:nvSpPr>
          <p:cNvPr id="11" name="TextBox 10"/>
          <p:cNvSpPr txBox="1"/>
          <p:nvPr/>
        </p:nvSpPr>
        <p:spPr>
          <a:xfrm>
            <a:off x="1969269" y="2428165"/>
            <a:ext cx="5060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/>
              <a:t>In Fall 2010: 17%</a:t>
            </a:r>
            <a:endParaRPr lang="en-US" sz="2800" u="sng" dirty="0"/>
          </a:p>
        </p:txBody>
      </p:sp>
      <p:sp>
        <p:nvSpPr>
          <p:cNvPr id="15" name="TextBox 14"/>
          <p:cNvSpPr txBox="1"/>
          <p:nvPr/>
        </p:nvSpPr>
        <p:spPr>
          <a:xfrm>
            <a:off x="2257620" y="3337007"/>
            <a:ext cx="4772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Where is the greatest gap?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1969271" y="4004119"/>
            <a:ext cx="5060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/>
              <a:t>Asians and African Americans</a:t>
            </a:r>
            <a:endParaRPr lang="en-US" sz="2800" u="sng" dirty="0"/>
          </a:p>
        </p:txBody>
      </p:sp>
    </p:spTree>
    <p:extLst>
      <p:ext uri="{BB962C8B-B14F-4D97-AF65-F5344CB8AC3E}">
        <p14:creationId xmlns:p14="http://schemas.microsoft.com/office/powerpoint/2010/main" val="2725355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5" grpId="0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  <a:latin typeface="Calibri"/>
              </a:rPr>
              <a:t>Graduation </a:t>
            </a:r>
            <a:endParaRPr lang="en-US" sz="4400" b="1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16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2578" y="1131454"/>
            <a:ext cx="5973763" cy="401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936535" y="5144385"/>
            <a:ext cx="275273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prstClr val="black"/>
                </a:solidFill>
                <a:latin typeface="Calibri"/>
              </a:rPr>
              <a:t>Source: FHDA IR&amp;P, ODS [Program Review/Degrees]</a:t>
            </a:r>
            <a:endParaRPr lang="en-US" sz="9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20078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4968874"/>
            <a:ext cx="8229600" cy="97472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Asians earn more certificates compared to others</a:t>
            </a:r>
          </a:p>
          <a:p>
            <a:r>
              <a:rPr lang="en-US" dirty="0" smtClean="0"/>
              <a:t>Whites earn more degrees compared to others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Graduation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1813966"/>
              </p:ext>
            </p:extLst>
          </p:nvPr>
        </p:nvGraphicFramePr>
        <p:xfrm>
          <a:off x="1785886" y="1044079"/>
          <a:ext cx="54864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180662" y="4731842"/>
            <a:ext cx="1016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CCCCO Datamart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699258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4968874"/>
            <a:ext cx="8229600" cy="97472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CSU and UC transfers suggest increasing trend, but leveling off? Comparisons to other colleges?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  <a:latin typeface="Calibri"/>
              </a:rPr>
              <a:t>Transfer</a:t>
            </a:r>
            <a:endParaRPr lang="en-US" sz="4400" b="1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850672290"/>
              </p:ext>
            </p:extLst>
          </p:nvPr>
        </p:nvGraphicFramePr>
        <p:xfrm>
          <a:off x="1879600" y="1044079"/>
          <a:ext cx="54864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520267" y="4731842"/>
            <a:ext cx="20319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prstClr val="black"/>
                </a:solidFill>
                <a:latin typeface="Calibri"/>
              </a:rPr>
              <a:t>CCCCO Datamart, UCOP, CSU Analytics</a:t>
            </a:r>
            <a:endParaRPr lang="en-US" sz="9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00739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UC system</a:t>
            </a:r>
          </a:p>
          <a:p>
            <a:pPr lvl="1"/>
            <a:r>
              <a:rPr lang="en-US" dirty="0" smtClean="0"/>
              <a:t>Davis, Los Angeles, San Diego</a:t>
            </a:r>
          </a:p>
          <a:p>
            <a:r>
              <a:rPr lang="en-US" dirty="0" smtClean="0"/>
              <a:t>CSU system</a:t>
            </a:r>
          </a:p>
          <a:p>
            <a:pPr lvl="1"/>
            <a:r>
              <a:rPr lang="en-US" dirty="0" smtClean="0"/>
              <a:t>San Jose, San Francisco, East Bay</a:t>
            </a:r>
          </a:p>
          <a:p>
            <a:r>
              <a:rPr lang="en-US" dirty="0" smtClean="0"/>
              <a:t>In-state privates</a:t>
            </a:r>
          </a:p>
          <a:p>
            <a:pPr lvl="1"/>
            <a:r>
              <a:rPr lang="en-US" dirty="0" smtClean="0"/>
              <a:t>University of San Francisco, Santa Clara University, University of Southern California</a:t>
            </a:r>
          </a:p>
          <a:p>
            <a:r>
              <a:rPr lang="en-US" dirty="0" smtClean="0"/>
              <a:t>Out-of-State </a:t>
            </a:r>
          </a:p>
          <a:p>
            <a:pPr lvl="1"/>
            <a:r>
              <a:rPr lang="en-US" dirty="0" smtClean="0"/>
              <a:t>Carnegie Mellon, New York University, University of Hawaii at Manoa, Arizona State University, Cornell University Endowed Colleges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  <a:latin typeface="Calibri"/>
              </a:rPr>
              <a:t>Top Transfer Destinations</a:t>
            </a:r>
            <a:endParaRPr lang="en-US" sz="4400" b="1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936625" y="1698625"/>
            <a:ext cx="4762500" cy="42862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936625" y="2533650"/>
            <a:ext cx="4762500" cy="42862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936624" y="3454400"/>
            <a:ext cx="7254875" cy="65722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936624" y="4622800"/>
            <a:ext cx="7750176" cy="104457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273219" y="1291431"/>
            <a:ext cx="1524000" cy="1544637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prstClr val="white"/>
                </a:solidFill>
                <a:latin typeface="Calibri"/>
              </a:rPr>
              <a:t>What’s your guess?</a:t>
            </a:r>
            <a:endParaRPr lang="en-US" sz="280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19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654801" y="5957864"/>
            <a:ext cx="20319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prstClr val="black"/>
                </a:solidFill>
                <a:latin typeface="Calibri"/>
              </a:rPr>
              <a:t>CCCCO Datamart, UCOP, CSU Analytics</a:t>
            </a:r>
            <a:endParaRPr lang="en-US" sz="9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15526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r>
              <a:rPr lang="en-US" dirty="0" smtClean="0"/>
              <a:t>Review EMP process</a:t>
            </a:r>
          </a:p>
          <a:p>
            <a:r>
              <a:rPr lang="en-US" dirty="0" smtClean="0"/>
              <a:t>Review internal and external scan data</a:t>
            </a:r>
          </a:p>
          <a:p>
            <a:pPr lvl="1"/>
            <a:r>
              <a:rPr lang="en-US" dirty="0" smtClean="0"/>
              <a:t>Data about students</a:t>
            </a:r>
          </a:p>
          <a:p>
            <a:pPr lvl="1"/>
            <a:r>
              <a:rPr lang="en-US" dirty="0" smtClean="0"/>
              <a:t>Data about community </a:t>
            </a:r>
          </a:p>
          <a:p>
            <a:pPr lvl="1"/>
            <a:r>
              <a:rPr lang="en-US" dirty="0" smtClean="0"/>
              <a:t>This is overview data—at the 30,000 ft level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  <a:latin typeface="Calibri"/>
              </a:rPr>
              <a:t>Overview</a:t>
            </a:r>
            <a:endParaRPr lang="en-US" sz="4400" b="1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TextBox 3">
            <a:hlinkClick r:id="rId3"/>
          </p:cNvPr>
          <p:cNvSpPr txBox="1"/>
          <p:nvPr/>
        </p:nvSpPr>
        <p:spPr>
          <a:xfrm>
            <a:off x="259969" y="4509653"/>
            <a:ext cx="84789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prstClr val="black"/>
                </a:solidFill>
                <a:latin typeface="Calibri"/>
              </a:rPr>
              <a:t>There is an Educational Master Plan website!</a:t>
            </a:r>
          </a:p>
          <a:p>
            <a:pPr algn="ctr"/>
            <a:r>
              <a:rPr lang="en-US" sz="3200" dirty="0">
                <a:solidFill>
                  <a:prstClr val="black"/>
                </a:solidFill>
                <a:hlinkClick r:id="rId4"/>
              </a:rPr>
              <a:t>http://foothill.edu/</a:t>
            </a:r>
            <a:r>
              <a:rPr lang="en-US" sz="3200" dirty="0" smtClean="0">
                <a:solidFill>
                  <a:prstClr val="black"/>
                </a:solidFill>
                <a:hlinkClick r:id="rId4"/>
              </a:rPr>
              <a:t>president</a:t>
            </a:r>
            <a:r>
              <a:rPr lang="en-US" sz="3200" dirty="0">
                <a:solidFill>
                  <a:prstClr val="black"/>
                </a:solidFill>
                <a:hlinkClick r:id="rId4"/>
              </a:rPr>
              <a:t>/parc/</a:t>
            </a:r>
            <a:r>
              <a:rPr lang="en-US" sz="3200" dirty="0" smtClean="0">
                <a:solidFill>
                  <a:prstClr val="black"/>
                </a:solidFill>
                <a:hlinkClick r:id="rId4"/>
              </a:rPr>
              <a:t>esmp.php</a:t>
            </a:r>
            <a:endParaRPr lang="en-US" sz="3200" dirty="0" smtClean="0">
              <a:solidFill>
                <a:prstClr val="black"/>
              </a:solidFill>
            </a:endParaRPr>
          </a:p>
          <a:p>
            <a:pPr algn="ctr"/>
            <a:endParaRPr lang="en-US" sz="32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1850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40505"/>
            <a:ext cx="8229600" cy="1143000"/>
          </a:xfrm>
        </p:spPr>
        <p:txBody>
          <a:bodyPr/>
          <a:lstStyle/>
          <a:p>
            <a:r>
              <a:rPr lang="en-US" dirty="0" smtClean="0"/>
              <a:t>Let’s have a conversation!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1028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Seven sessions (April 13, 2015)</a:t>
            </a:r>
          </a:p>
          <a:p>
            <a:r>
              <a:rPr lang="en-US" dirty="0" smtClean="0"/>
              <a:t>Train </a:t>
            </a:r>
            <a:r>
              <a:rPr lang="en-US" dirty="0"/>
              <a:t>for a supportive workforce </a:t>
            </a:r>
          </a:p>
          <a:p>
            <a:pPr lvl="1"/>
            <a:r>
              <a:rPr lang="en-US" dirty="0"/>
              <a:t>For high-tech industry and related businesses</a:t>
            </a:r>
          </a:p>
          <a:p>
            <a:pPr lvl="1"/>
            <a:r>
              <a:rPr lang="en-US" dirty="0"/>
              <a:t>Small business development</a:t>
            </a:r>
          </a:p>
          <a:p>
            <a:r>
              <a:rPr lang="en-US" dirty="0"/>
              <a:t>Professional development for students</a:t>
            </a:r>
          </a:p>
          <a:p>
            <a:pPr lvl="1"/>
            <a:r>
              <a:rPr lang="en-US" dirty="0"/>
              <a:t>Soft Skills (key for workforce)</a:t>
            </a:r>
          </a:p>
          <a:p>
            <a:pPr lvl="1"/>
            <a:r>
              <a:rPr lang="en-US" dirty="0"/>
              <a:t>Internships</a:t>
            </a:r>
          </a:p>
          <a:p>
            <a:r>
              <a:rPr lang="en-US" dirty="0"/>
              <a:t>Increase collaboration/partnerships</a:t>
            </a:r>
          </a:p>
          <a:p>
            <a:r>
              <a:rPr lang="en-US" dirty="0"/>
              <a:t>Role of lifelong education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  <a:latin typeface="Calibri"/>
              </a:rPr>
              <a:t>Community Interviews</a:t>
            </a:r>
            <a:endParaRPr lang="en-US" sz="4400" b="1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998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25 sessions and 129 participants </a:t>
            </a:r>
          </a:p>
          <a:p>
            <a:pPr lvl="1"/>
            <a:r>
              <a:rPr lang="en-US" dirty="0" smtClean="0"/>
              <a:t>April 28 &amp; 29, 2015</a:t>
            </a:r>
          </a:p>
          <a:p>
            <a:r>
              <a:rPr lang="en-US" dirty="0" smtClean="0"/>
              <a:t>One webinar</a:t>
            </a:r>
          </a:p>
          <a:p>
            <a:pPr lvl="1"/>
            <a:r>
              <a:rPr lang="en-US" dirty="0" smtClean="0"/>
              <a:t>May 6, 2015</a:t>
            </a:r>
          </a:p>
          <a:p>
            <a:r>
              <a:rPr lang="en-US" dirty="0" smtClean="0"/>
              <a:t>Top themes:</a:t>
            </a:r>
          </a:p>
          <a:p>
            <a:pPr lvl="1"/>
            <a:r>
              <a:rPr lang="en-US" dirty="0" smtClean="0"/>
              <a:t>College Collaboration</a:t>
            </a:r>
          </a:p>
          <a:p>
            <a:pPr lvl="1"/>
            <a:r>
              <a:rPr lang="en-US" dirty="0" smtClean="0"/>
              <a:t>Student Services</a:t>
            </a:r>
          </a:p>
          <a:p>
            <a:pPr lvl="1"/>
            <a:r>
              <a:rPr lang="en-US" dirty="0" smtClean="0"/>
              <a:t>Planning</a:t>
            </a:r>
          </a:p>
          <a:p>
            <a:pPr lvl="1"/>
            <a:r>
              <a:rPr lang="en-US" dirty="0" smtClean="0"/>
              <a:t>Equity and Diversity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  <a:latin typeface="Calibri"/>
              </a:rPr>
              <a:t>Campus Interviews</a:t>
            </a:r>
            <a:endParaRPr lang="en-US" sz="4400" b="1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22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102621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Asking for feedback about Foothill strengths, areas for improvement, future goals</a:t>
            </a:r>
          </a:p>
          <a:p>
            <a:pPr lvl="1"/>
            <a:r>
              <a:rPr lang="en-US" dirty="0" smtClean="0"/>
              <a:t>April 27, 2015 to May 8, 2015</a:t>
            </a:r>
          </a:p>
          <a:p>
            <a:r>
              <a:rPr lang="en-US" dirty="0" smtClean="0"/>
              <a:t>124 respondents</a:t>
            </a:r>
          </a:p>
          <a:p>
            <a:pPr lvl="1"/>
            <a:r>
              <a:rPr lang="en-US" dirty="0" smtClean="0"/>
              <a:t>103 students (83%)</a:t>
            </a:r>
          </a:p>
          <a:p>
            <a:pPr lvl="1"/>
            <a:r>
              <a:rPr lang="en-US" dirty="0" smtClean="0"/>
              <a:t>1 Administrator (1%)</a:t>
            </a:r>
          </a:p>
          <a:p>
            <a:pPr lvl="1"/>
            <a:r>
              <a:rPr lang="en-US" dirty="0" smtClean="0"/>
              <a:t>9 Classified staff (7%)</a:t>
            </a:r>
          </a:p>
          <a:p>
            <a:pPr lvl="1"/>
            <a:r>
              <a:rPr lang="en-US" dirty="0" smtClean="0"/>
              <a:t>7 Full-time faculty (6%)</a:t>
            </a:r>
          </a:p>
          <a:p>
            <a:pPr lvl="1"/>
            <a:r>
              <a:rPr lang="en-US" dirty="0" smtClean="0"/>
              <a:t>4 Part-time faculty (3%)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Online Input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669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r>
              <a:rPr lang="en-US" dirty="0" smtClean="0"/>
              <a:t>Foothill strengths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#1: Affordability (51%)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#2: </a:t>
            </a:r>
            <a:r>
              <a:rPr lang="en-US" dirty="0"/>
              <a:t>Teaching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#3</a:t>
            </a:r>
            <a:r>
              <a:rPr lang="en-US" dirty="0"/>
              <a:t>: Transfer function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#4: Instructional programs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#5: Commitment to students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#6: Curriculum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#7: Online education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Online Input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837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r>
              <a:rPr lang="en-US" dirty="0"/>
              <a:t>Foothill areas for improvement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#1: Instructional programs (29%)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#2: Campus Communication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#2: Career/Workforce prep/enhancement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#4: Community relations/partners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#5: Shared governance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#6: Use of technology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Online Input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27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Foothill initiatives and goals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#1: Improve outcomes among all students (38%)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#2: Improve opportunities for professional dev.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#3</a:t>
            </a:r>
            <a:r>
              <a:rPr lang="en-US" dirty="0"/>
              <a:t>: </a:t>
            </a:r>
            <a:r>
              <a:rPr lang="en-US" dirty="0" smtClean="0"/>
              <a:t>Improve agility to address changing 	employment and economic conditions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#4: Supporting instruction and services to 	traditionally underserved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#5: Expand outreach/recruitment including to 	traditionally underserved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#6: Increase sense of community 			 	  	involvement/engagement </a:t>
            </a:r>
            <a:r>
              <a:rPr lang="en-US" dirty="0"/>
              <a:t>	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Online Input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516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550247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External Scan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428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Are our students representative?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28</a:t>
            </a:fld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821653" y="1161700"/>
            <a:ext cx="5493545" cy="4164159"/>
            <a:chOff x="1827211" y="1037009"/>
            <a:chExt cx="5493545" cy="4164159"/>
          </a:xfrm>
        </p:grpSpPr>
        <p:pic>
          <p:nvPicPr>
            <p:cNvPr id="13314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7211" y="1037009"/>
              <a:ext cx="5487987" cy="38195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5260466" y="4831836"/>
              <a:ext cx="20602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/>
                <a:t>Source: FHDA IR&amp;P, ODS [Fall Factsheet]</a:t>
              </a:r>
            </a:p>
            <a:p>
              <a:r>
                <a:rPr lang="en-US" sz="900" dirty="0" smtClean="0"/>
                <a:t>CA Dept of Finance [P-3 report]</a:t>
              </a:r>
              <a:endParaRPr lang="en-US" sz="900" dirty="0"/>
            </a:p>
          </p:txBody>
        </p:sp>
      </p:grpSp>
    </p:spTree>
    <p:extLst>
      <p:ext uri="{BB962C8B-B14F-4D97-AF65-F5344CB8AC3E}">
        <p14:creationId xmlns:p14="http://schemas.microsoft.com/office/powerpoint/2010/main" val="1150686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Income gap (median household)</a:t>
            </a:r>
          </a:p>
          <a:p>
            <a:pPr lvl="1"/>
            <a:r>
              <a:rPr lang="en-US" dirty="0" smtClean="0"/>
              <a:t>Silicon Valley: $94,534</a:t>
            </a:r>
          </a:p>
          <a:p>
            <a:pPr lvl="1"/>
            <a:r>
              <a:rPr lang="en-US" dirty="0" smtClean="0"/>
              <a:t>California: $61,320</a:t>
            </a:r>
          </a:p>
          <a:p>
            <a:r>
              <a:rPr lang="en-US" dirty="0" smtClean="0"/>
              <a:t>Housing/rental prices</a:t>
            </a:r>
          </a:p>
          <a:p>
            <a:pPr lvl="1"/>
            <a:r>
              <a:rPr lang="en-US" dirty="0" smtClean="0"/>
              <a:t>Median home sale price: $757,585</a:t>
            </a:r>
          </a:p>
          <a:p>
            <a:pPr lvl="1"/>
            <a:r>
              <a:rPr lang="en-US" dirty="0" smtClean="0"/>
              <a:t>California median: $397,585</a:t>
            </a:r>
          </a:p>
          <a:p>
            <a:pPr lvl="1"/>
            <a:r>
              <a:rPr lang="en-US" dirty="0" smtClean="0"/>
              <a:t>Average rental rate: $2,333/month</a:t>
            </a:r>
          </a:p>
          <a:p>
            <a:r>
              <a:rPr lang="en-US" dirty="0" smtClean="0"/>
              <a:t>Poverty (per federal poverty thresholds)</a:t>
            </a:r>
          </a:p>
          <a:p>
            <a:pPr lvl="1"/>
            <a:r>
              <a:rPr lang="en-US" dirty="0" smtClean="0"/>
              <a:t>Silicon Valley: 11%</a:t>
            </a:r>
          </a:p>
          <a:p>
            <a:pPr lvl="1"/>
            <a:r>
              <a:rPr lang="en-US" dirty="0" smtClean="0"/>
              <a:t>10 Years ago: ~9%</a:t>
            </a:r>
          </a:p>
          <a:p>
            <a:pPr lvl="1"/>
            <a:r>
              <a:rPr lang="en-US" dirty="0" smtClean="0"/>
              <a:t>About 25% of total reside in Santa Clara County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Cost of Living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078681" y="5791185"/>
            <a:ext cx="278476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Source: Joint Venture [Silicon Valley Index 2015]</a:t>
            </a:r>
          </a:p>
          <a:p>
            <a:r>
              <a:rPr lang="en-US" sz="900" dirty="0" smtClean="0"/>
              <a:t>Silicon Valley Institute for Regional Studies [Poverty in the San Francisco Bay Area, 2015]</a:t>
            </a:r>
            <a:endParaRPr lang="en-US" sz="900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" y="5781662"/>
            <a:ext cx="278476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Median household income is based on 2013 figures.2013 Federal poverty thresholds: $11,490 for single household; $23,550 for a family of four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899261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Ed Master Plan Timeline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9342869"/>
              </p:ext>
            </p:extLst>
          </p:nvPr>
        </p:nvGraphicFramePr>
        <p:xfrm>
          <a:off x="311728" y="904008"/>
          <a:ext cx="8229600" cy="5335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6185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550247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Next Steps: Identifying Goals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52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 smtClean="0">
                <a:hlinkClick r:id="rId2"/>
              </a:rPr>
              <a:t>draft goals </a:t>
            </a:r>
            <a:r>
              <a:rPr lang="en-US" dirty="0" smtClean="0"/>
              <a:t>were identified as part of an all-day meeting (May 13).</a:t>
            </a:r>
          </a:p>
          <a:p>
            <a:r>
              <a:rPr lang="en-US" dirty="0" smtClean="0"/>
              <a:t>15 proposed goals will be narrowed down to between 3 to 5.</a:t>
            </a:r>
          </a:p>
          <a:p>
            <a:r>
              <a:rPr lang="en-US" dirty="0" smtClean="0"/>
              <a:t>Open Forum: Thursday, June 4</a:t>
            </a:r>
            <a:r>
              <a:rPr lang="en-US" baseline="30000" dirty="0" smtClean="0"/>
              <a:t>th</a:t>
            </a:r>
            <a:r>
              <a:rPr lang="en-US" dirty="0" smtClean="0"/>
              <a:t>, 11 am-noon (Toyon Room)</a:t>
            </a:r>
          </a:p>
          <a:p>
            <a:r>
              <a:rPr lang="en-US" dirty="0" smtClean="0">
                <a:hlinkClick r:id="rId3"/>
              </a:rPr>
              <a:t>Online feedback </a:t>
            </a:r>
            <a:r>
              <a:rPr lang="en-US" dirty="0" smtClean="0"/>
              <a:t>through June 12</a:t>
            </a:r>
            <a:r>
              <a:rPr lang="en-US" baseline="30000" dirty="0" smtClean="0"/>
              <a:t>th</a:t>
            </a:r>
            <a:r>
              <a:rPr lang="en-US" dirty="0" smtClean="0"/>
              <a:t>: </a:t>
            </a:r>
            <a:r>
              <a:rPr lang="en-US" sz="2800" u="sng" dirty="0" smtClean="0">
                <a:hlinkClick r:id="rId3"/>
              </a:rPr>
              <a:t>http</a:t>
            </a:r>
            <a:r>
              <a:rPr lang="en-US" sz="2800" u="sng" dirty="0">
                <a:hlinkClick r:id="rId3"/>
              </a:rPr>
              <a:t>://irp.fhda.edu/cgi-bin/rws5.pl?FORM=EMPinput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Proposed Goals and Feedback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850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550247"/>
            <a:ext cx="8229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Questions? Comments?</a:t>
            </a:r>
          </a:p>
          <a:p>
            <a:pPr algn="ctr"/>
            <a:r>
              <a:rPr lang="en-US" sz="4400" b="1" dirty="0" smtClean="0">
                <a:latin typeface="+mj-lt"/>
              </a:rPr>
              <a:t>Thanks for your time!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8495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550247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  <a:latin typeface="Calibri"/>
              </a:rPr>
              <a:t>Internal Scan</a:t>
            </a:r>
            <a:endParaRPr lang="en-US" sz="4400" b="1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4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20568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  <a:latin typeface="Calibri"/>
              </a:rPr>
              <a:t>How many students do we serve?</a:t>
            </a:r>
            <a:endParaRPr lang="en-US" sz="4400" b="1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69273" y="1340427"/>
            <a:ext cx="5060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>
                <a:solidFill>
                  <a:prstClr val="black"/>
                </a:solidFill>
                <a:latin typeface="Calibri"/>
              </a:rPr>
              <a:t>In Fall 2014</a:t>
            </a:r>
            <a:endParaRPr lang="en-US" sz="2800" u="sng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69273" y="3610735"/>
            <a:ext cx="5060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>
                <a:solidFill>
                  <a:prstClr val="black"/>
                </a:solidFill>
                <a:latin typeface="Calibri"/>
              </a:rPr>
              <a:t>In Fall 2010</a:t>
            </a:r>
            <a:endParaRPr lang="en-US" sz="2800" u="sng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06982" y="2342415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  <a:latin typeface="Calibri"/>
              </a:rPr>
              <a:t>13,000</a:t>
            </a:r>
            <a:endParaRPr lang="en-US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06982" y="1857738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  <a:latin typeface="Calibri"/>
              </a:rPr>
              <a:t>15,000</a:t>
            </a:r>
            <a:endParaRPr lang="en-US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06982" y="2838717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  <a:latin typeface="Calibri"/>
              </a:rPr>
              <a:t>11,000</a:t>
            </a:r>
            <a:endParaRPr lang="en-US" sz="24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9282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0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  <a:latin typeface="Calibri"/>
              </a:rPr>
              <a:t>How many students do we serve?</a:t>
            </a:r>
            <a:endParaRPr lang="en-US" sz="4400" b="1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6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69273" y="1340427"/>
            <a:ext cx="5060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>
                <a:solidFill>
                  <a:prstClr val="black"/>
                </a:solidFill>
                <a:latin typeface="Calibri"/>
              </a:rPr>
              <a:t>In Fall 2014</a:t>
            </a:r>
            <a:endParaRPr lang="en-US" sz="2800" u="sng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69273" y="3610735"/>
            <a:ext cx="5060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>
                <a:solidFill>
                  <a:prstClr val="black"/>
                </a:solidFill>
                <a:latin typeface="Calibri"/>
              </a:rPr>
              <a:t>In Fall 2010</a:t>
            </a:r>
            <a:endParaRPr lang="en-US" sz="2800" u="sng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06982" y="2342415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"/>
              </a:rPr>
              <a:t>13,000</a:t>
            </a:r>
            <a:endParaRPr lang="en-US" sz="2400" dirty="0">
              <a:solidFill>
                <a:srgbClr val="0070C0"/>
              </a:solidFill>
              <a:latin typeface="Calibri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06982" y="1857738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t>15,000</a:t>
            </a:r>
            <a:endParaRPr lang="en-US" sz="2400" dirty="0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06982" y="2838717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prstClr val="white">
                    <a:lumMod val="75000"/>
                  </a:prstClr>
                </a:solidFill>
                <a:latin typeface="Calibri"/>
              </a:rPr>
              <a:t>11,000</a:t>
            </a:r>
            <a:endParaRPr lang="en-US" sz="2400" dirty="0">
              <a:solidFill>
                <a:prstClr val="white">
                  <a:lumMod val="75000"/>
                </a:prstClr>
              </a:solidFill>
              <a:latin typeface="Calibri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626510" y="5999490"/>
            <a:ext cx="206029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prstClr val="black"/>
                </a:solidFill>
                <a:latin typeface="Calibri"/>
              </a:rPr>
              <a:t>Source: FHDA IR&amp;P, ODS [Fall Factsheet]</a:t>
            </a:r>
            <a:endParaRPr lang="en-US" sz="9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69970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  <a:latin typeface="Calibri"/>
              </a:rPr>
              <a:t>How many students do we serve?</a:t>
            </a:r>
            <a:endParaRPr lang="en-US" sz="4400" b="1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7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69273" y="1340427"/>
            <a:ext cx="5060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>
                <a:solidFill>
                  <a:prstClr val="black"/>
                </a:solidFill>
                <a:latin typeface="Calibri"/>
              </a:rPr>
              <a:t>In Fall 2014</a:t>
            </a:r>
            <a:endParaRPr lang="en-US" sz="2800" u="sng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69273" y="3595043"/>
            <a:ext cx="5060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>
                <a:solidFill>
                  <a:prstClr val="black"/>
                </a:solidFill>
                <a:latin typeface="Calibri"/>
              </a:rPr>
              <a:t>In Fall 2010</a:t>
            </a:r>
            <a:endParaRPr lang="en-US" sz="2800" u="sng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06982" y="2342415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"/>
              </a:rPr>
              <a:t>13,000</a:t>
            </a:r>
            <a:endParaRPr lang="en-US" sz="2400" dirty="0">
              <a:solidFill>
                <a:srgbClr val="0070C0"/>
              </a:solidFill>
              <a:latin typeface="Calibri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06982" y="1857738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t>15,000</a:t>
            </a:r>
            <a:endParaRPr lang="en-US" sz="2400" dirty="0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06982" y="2838717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t>11,000</a:t>
            </a:r>
            <a:endParaRPr lang="en-US" sz="2400" dirty="0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86841" y="5186063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  <a:latin typeface="Calibri"/>
              </a:rPr>
              <a:t>17,000</a:t>
            </a:r>
            <a:endParaRPr lang="en-US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86841" y="4672445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  <a:latin typeface="Calibri"/>
              </a:rPr>
              <a:t>18,000</a:t>
            </a:r>
            <a:endParaRPr lang="en-US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86841" y="4137418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  <a:latin typeface="Calibri"/>
              </a:rPr>
              <a:t>19,000</a:t>
            </a:r>
            <a:endParaRPr lang="en-US" sz="24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2128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  <a:latin typeface="Calibri"/>
              </a:rPr>
              <a:t>How many students do we serve?</a:t>
            </a:r>
            <a:endParaRPr lang="en-US" sz="4400" b="1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69273" y="1340427"/>
            <a:ext cx="5060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>
                <a:solidFill>
                  <a:prstClr val="black"/>
                </a:solidFill>
                <a:latin typeface="Calibri"/>
              </a:rPr>
              <a:t>In Fall 2014</a:t>
            </a:r>
            <a:endParaRPr lang="en-US" sz="2800" u="sng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69273" y="3610735"/>
            <a:ext cx="5060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>
                <a:solidFill>
                  <a:prstClr val="black"/>
                </a:solidFill>
                <a:latin typeface="Calibri"/>
              </a:rPr>
              <a:t>In Fall 2010</a:t>
            </a:r>
            <a:endParaRPr lang="en-US" sz="2800" u="sng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06982" y="2342415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"/>
              </a:rPr>
              <a:t>13,000</a:t>
            </a:r>
            <a:endParaRPr lang="en-US" sz="2400" dirty="0">
              <a:solidFill>
                <a:srgbClr val="0070C0"/>
              </a:solidFill>
              <a:latin typeface="Calibri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06982" y="1857738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t>15,000</a:t>
            </a:r>
            <a:endParaRPr lang="en-US" sz="2400" dirty="0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06982" y="2838717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prstClr val="white">
                    <a:lumMod val="75000"/>
                  </a:prstClr>
                </a:solidFill>
                <a:latin typeface="Calibri"/>
              </a:rPr>
              <a:t>11,000</a:t>
            </a:r>
            <a:endParaRPr lang="en-US" sz="2400" dirty="0">
              <a:solidFill>
                <a:prstClr val="white">
                  <a:lumMod val="75000"/>
                </a:prstClr>
              </a:solidFill>
              <a:latin typeface="Calibri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86841" y="5186063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"/>
              </a:rPr>
              <a:t>17,000</a:t>
            </a:r>
            <a:endParaRPr lang="en-US" sz="2400" dirty="0">
              <a:solidFill>
                <a:srgbClr val="0070C0"/>
              </a:solidFill>
              <a:latin typeface="Calibri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86841" y="4672445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prstClr val="white">
                    <a:lumMod val="75000"/>
                  </a:prstClr>
                </a:solidFill>
                <a:latin typeface="Calibri"/>
              </a:rPr>
              <a:t>18,000</a:t>
            </a:r>
            <a:endParaRPr lang="en-US" sz="2400" dirty="0">
              <a:solidFill>
                <a:prstClr val="white">
                  <a:lumMod val="75000"/>
                </a:prstClr>
              </a:solidFill>
              <a:latin typeface="Calibri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86841" y="4137418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prstClr val="white">
                    <a:lumMod val="75000"/>
                  </a:prstClr>
                </a:solidFill>
                <a:latin typeface="Calibri"/>
              </a:rPr>
              <a:t>19,000</a:t>
            </a:r>
            <a:endParaRPr lang="en-US" sz="2400" dirty="0">
              <a:solidFill>
                <a:prstClr val="white">
                  <a:lumMod val="75000"/>
                </a:prstClr>
              </a:solidFill>
              <a:latin typeface="Calibri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553200" y="6008664"/>
            <a:ext cx="206029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prstClr val="black"/>
                </a:solidFill>
                <a:latin typeface="Calibri"/>
              </a:rPr>
              <a:t>Source: FHDA IR&amp;P, ODS [Fall Factsheet]</a:t>
            </a:r>
            <a:endParaRPr lang="en-US" sz="9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87284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4968874"/>
            <a:ext cx="8229600" cy="97472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Declining trend in headcount and FTES </a:t>
            </a:r>
          </a:p>
          <a:p>
            <a:r>
              <a:rPr lang="en-US" dirty="0" smtClean="0"/>
              <a:t>Impact of repeatability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  <a:latin typeface="Calibri"/>
              </a:rPr>
              <a:t>Enrollment</a:t>
            </a:r>
            <a:endParaRPr lang="en-US" sz="4400" b="1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3694901"/>
              </p:ext>
            </p:extLst>
          </p:nvPr>
        </p:nvGraphicFramePr>
        <p:xfrm>
          <a:off x="1835150" y="1074242"/>
          <a:ext cx="54864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316126" y="4731842"/>
            <a:ext cx="1016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prstClr val="black"/>
                </a:solidFill>
                <a:latin typeface="Calibri"/>
              </a:rPr>
              <a:t>FHDA IR&amp;P, ODA</a:t>
            </a:r>
            <a:endParaRPr lang="en-US" sz="9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77998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999</Words>
  <Application>Microsoft Macintosh PowerPoint</Application>
  <PresentationFormat>On-screen Show (4:3)</PresentationFormat>
  <Paragraphs>256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10</vt:i4>
      </vt:variant>
      <vt:variant>
        <vt:lpstr>Slide Titles</vt:lpstr>
      </vt:variant>
      <vt:variant>
        <vt:i4>32</vt:i4>
      </vt:variant>
    </vt:vector>
  </HeadingPairs>
  <TitlesOfParts>
    <vt:vector size="42" baseType="lpstr">
      <vt:lpstr>Office Theme</vt:lpstr>
      <vt:lpstr>1_Office Theme</vt:lpstr>
      <vt:lpstr>5_Office Theme</vt:lpstr>
      <vt:lpstr>2_Office Theme</vt:lpstr>
      <vt:lpstr>3_Office Theme</vt:lpstr>
      <vt:lpstr>4_Office Theme</vt:lpstr>
      <vt:lpstr>6_Office Theme</vt:lpstr>
      <vt:lpstr>7_Office Theme</vt:lpstr>
      <vt:lpstr>8_Office Theme</vt:lpstr>
      <vt:lpstr>9_Office Theme</vt:lpstr>
      <vt:lpstr>Educational Master Plan Data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Let’s have a conversation!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</vt:vector>
  </TitlesOfParts>
  <Company>FHDACCD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Faculty</dc:creator>
  <cp:lastModifiedBy>FHDA</cp:lastModifiedBy>
  <cp:revision>39</cp:revision>
  <dcterms:created xsi:type="dcterms:W3CDTF">2012-03-27T05:18:19Z</dcterms:created>
  <dcterms:modified xsi:type="dcterms:W3CDTF">2015-05-29T14:54:38Z</dcterms:modified>
</cp:coreProperties>
</file>