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6" r:id="rId1"/>
  </p:sldMasterIdLst>
  <p:notesMasterIdLst>
    <p:notesMasterId r:id="rId14"/>
  </p:notesMasterIdLst>
  <p:sldIdLst>
    <p:sldId id="256" r:id="rId2"/>
    <p:sldId id="271" r:id="rId3"/>
    <p:sldId id="273" r:id="rId4"/>
    <p:sldId id="275" r:id="rId5"/>
    <p:sldId id="276" r:id="rId6"/>
    <p:sldId id="272" r:id="rId7"/>
    <p:sldId id="274" r:id="rId8"/>
    <p:sldId id="277" r:id="rId9"/>
    <p:sldId id="278" r:id="rId10"/>
    <p:sldId id="279" r:id="rId11"/>
    <p:sldId id="280" r:id="rId12"/>
    <p:sldId id="28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772" autoAdjust="0"/>
    <p:restoredTop sz="97605" autoAdjust="0"/>
  </p:normalViewPr>
  <p:slideViewPr>
    <p:cSldViewPr snapToGrid="0" snapToObjects="1">
      <p:cViewPr varScale="1">
        <p:scale>
          <a:sx n="124" d="100"/>
          <a:sy n="124" d="100"/>
        </p:scale>
        <p:origin x="-9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0" d="100"/>
          <a:sy n="110" d="100"/>
        </p:scale>
        <p:origin x="-3296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EFE3B-4BC2-7B44-B218-F2FE808356B7}" type="datetimeFigureOut">
              <a:rPr lang="en-US" smtClean="0"/>
              <a:t>6/10/15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4F71B-6D2D-0448-B11A-708F576E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767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A4F71B-6D2D-0448-B11A-708F576E9B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941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John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A4F71B-6D2D-0448-B11A-708F576E9B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75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wrap="none" anchor="ctr"/>
          <a:lstStyle/>
          <a:p>
            <a:pPr algn="l">
              <a:spcBef>
                <a:spcPct val="50000"/>
              </a:spcBef>
            </a:pPr>
            <a:endParaRPr lang="en-US" sz="1200" i="0">
              <a:solidFill>
                <a:srgbClr val="C3D69B"/>
              </a:solidFill>
              <a:latin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95231"/>
            <a:ext cx="7086600" cy="1196004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3" name="Rectangle 2"/>
          <p:cNvSpPr>
            <a:spLocks noChangeArrowheads="1"/>
          </p:cNvSpPr>
          <p:nvPr userDrawn="1"/>
        </p:nvSpPr>
        <p:spPr bwMode="auto">
          <a:xfrm>
            <a:off x="1" y="4913161"/>
            <a:ext cx="9144000" cy="19448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anchor="ctr"/>
          <a:lstStyle/>
          <a:p>
            <a:pPr algn="l">
              <a:spcBef>
                <a:spcPct val="50000"/>
              </a:spcBef>
            </a:pPr>
            <a:endParaRPr lang="en-US" sz="1200" i="0">
              <a:solidFill>
                <a:srgbClr val="C3D69B"/>
              </a:solidFill>
              <a:latin typeface="Arial" charset="0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85800" y="2459898"/>
            <a:ext cx="7772400" cy="900765"/>
          </a:xfrm>
        </p:spPr>
        <p:txBody>
          <a:bodyPr anchor="b" anchorCtr="0"/>
          <a:lstStyle>
            <a:lvl1pPr algn="r">
              <a:defRPr sz="32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4611" y="5408888"/>
            <a:ext cx="2971800" cy="889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197539" y="5249038"/>
            <a:ext cx="1490428" cy="1242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300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CD59-B26C-8347-A6F4-87B890E968FF}" type="datetimeFigureOut">
              <a:rPr lang="en-US" smtClean="0"/>
              <a:t>6/10/15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E1D42-A932-8343-A17B-A5860D52B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125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CD59-B26C-8347-A6F4-87B890E968FF}" type="datetimeFigureOut">
              <a:rPr lang="en-US" smtClean="0"/>
              <a:t>6/10/15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E1D42-A932-8343-A17B-A5860D52B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545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200000"/>
              </a:lnSpc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06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44920"/>
            <a:ext cx="7772400" cy="150018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1D5A9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l">
              <a:spcBef>
                <a:spcPct val="50000"/>
              </a:spcBef>
            </a:pPr>
            <a:endParaRPr lang="en-US" sz="1200" i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301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CD59-B26C-8347-A6F4-87B890E968FF}" type="datetimeFigureOut">
              <a:rPr lang="en-US" smtClean="0"/>
              <a:t>6/10/15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E1D42-A932-8343-A17B-A5860D52B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57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CD59-B26C-8347-A6F4-87B890E968FF}" type="datetimeFigureOut">
              <a:rPr lang="en-US" smtClean="0"/>
              <a:t>6/10/15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E1D42-A932-8343-A17B-A5860D52B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721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CD59-B26C-8347-A6F4-87B890E968FF}" type="datetimeFigureOut">
              <a:rPr lang="en-US" smtClean="0"/>
              <a:t>6/10/15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E1D42-A932-8343-A17B-A5860D52B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0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CD59-B26C-8347-A6F4-87B890E968FF}" type="datetimeFigureOut">
              <a:rPr lang="en-US" smtClean="0"/>
              <a:t>6/10/15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E1D42-A932-8343-A17B-A5860D52B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4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CD59-B26C-8347-A6F4-87B890E968FF}" type="datetimeFigureOut">
              <a:rPr lang="en-US" smtClean="0"/>
              <a:t>6/10/15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66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CD59-B26C-8347-A6F4-87B890E968FF}" type="datetimeFigureOut">
              <a:rPr lang="en-US" smtClean="0"/>
              <a:t>6/10/15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E1D42-A932-8343-A17B-A5860D52B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697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57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450"/>
            <a:ext cx="8229600" cy="5059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3CD59-B26C-8347-A6F4-87B890E968FF}" type="datetimeFigureOut">
              <a:rPr lang="en-US" smtClean="0"/>
              <a:t>6/10/15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E1D42-A932-8343-A17B-A5860D52BBE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356350"/>
            <a:ext cx="9144000" cy="501650"/>
          </a:xfrm>
          <a:prstGeom prst="rect">
            <a:avLst/>
          </a:prstGeom>
          <a:solidFill>
            <a:schemeClr val="bg1">
              <a:lumMod val="5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767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7" Type="http://schemas.openxmlformats.org/officeDocument/2006/relationships/image" Target="../media/image8.jpeg"/><Relationship Id="rId8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59898"/>
            <a:ext cx="7772400" cy="900765"/>
          </a:xfrm>
        </p:spPr>
        <p:txBody>
          <a:bodyPr/>
          <a:lstStyle/>
          <a:p>
            <a:r>
              <a:rPr lang="en-US" dirty="0" smtClean="0"/>
              <a:t>Foothill College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Educational Master Planning</a:t>
            </a:r>
          </a:p>
          <a:p>
            <a:r>
              <a:rPr lang="en-US" sz="1400" dirty="0" smtClean="0">
                <a:solidFill>
                  <a:srgbClr val="A6A6A6"/>
                </a:solidFill>
              </a:rPr>
              <a:t>June 9, 2015</a:t>
            </a:r>
          </a:p>
        </p:txBody>
      </p:sp>
    </p:spTree>
    <p:extLst>
      <p:ext uri="{BB962C8B-B14F-4D97-AF65-F5344CB8AC3E}">
        <p14:creationId xmlns:p14="http://schemas.microsoft.com/office/powerpoint/2010/main" val="905685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Short-Term Action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Implements </a:t>
            </a:r>
            <a:r>
              <a:rPr lang="en-US" dirty="0"/>
              <a:t>EMP overarching </a:t>
            </a:r>
            <a:r>
              <a:rPr lang="en-US" dirty="0" smtClean="0"/>
              <a:t>goals</a:t>
            </a:r>
          </a:p>
          <a:p>
            <a:r>
              <a:rPr lang="en-US" dirty="0" smtClean="0"/>
              <a:t>Identifies </a:t>
            </a:r>
            <a:r>
              <a:rPr lang="en-US" dirty="0"/>
              <a:t>specific short-term measurable </a:t>
            </a:r>
            <a:r>
              <a:rPr lang="en-US" dirty="0" smtClean="0"/>
              <a:t>objectives</a:t>
            </a:r>
            <a:endParaRPr lang="en-US" dirty="0"/>
          </a:p>
          <a:p>
            <a:r>
              <a:rPr lang="en-US" dirty="0" smtClean="0"/>
              <a:t>Measurable</a:t>
            </a:r>
            <a:endParaRPr lang="en-US" dirty="0"/>
          </a:p>
          <a:p>
            <a:r>
              <a:rPr lang="en-US" dirty="0" smtClean="0"/>
              <a:t>Timelines</a:t>
            </a:r>
            <a:endParaRPr lang="en-US" dirty="0"/>
          </a:p>
          <a:p>
            <a:r>
              <a:rPr lang="en-US" dirty="0" smtClean="0"/>
              <a:t>Champions </a:t>
            </a:r>
            <a:r>
              <a:rPr lang="en-US" dirty="0"/>
              <a:t>(ultimately responsible individuals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Relatively short time frame (can be one-three years)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93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with Program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Includes department and area program reviews</a:t>
            </a:r>
          </a:p>
          <a:p>
            <a:r>
              <a:rPr lang="en-US" dirty="0" smtClean="0"/>
              <a:t>How are they integrated?</a:t>
            </a:r>
          </a:p>
          <a:p>
            <a:r>
              <a:rPr lang="en-US" dirty="0" smtClean="0"/>
              <a:t>Working toward common goals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065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Farewell &amp; Thank You!</a:t>
            </a:r>
            <a:endParaRPr lang="en-US" dirty="0"/>
          </a:p>
        </p:txBody>
      </p:sp>
      <p:pic>
        <p:nvPicPr>
          <p:cNvPr id="5" name="Picture 4" descr="FH workshop snacks2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8659" y="2701597"/>
            <a:ext cx="2671183" cy="150254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 descr="Foothill workshop people-17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4004184"/>
            <a:ext cx="3805201" cy="214042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 descr="Foothill workshop people-14.jpg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0602" y="1723081"/>
            <a:ext cx="2253975" cy="182880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" name="Picture 8" descr="Foothill workshop people-08.jp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74205" y="4053490"/>
            <a:ext cx="3717547" cy="209112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 descr="Foothill workshop people-06.jpg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34882" y="995852"/>
            <a:ext cx="3173935" cy="201711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 descr="Foothill workshop people-04.jp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60881" y="254491"/>
            <a:ext cx="3389785" cy="190675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6" name="Picture 5" descr="Foothill workshop goals-02.jpg"/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6729243" y="1838428"/>
            <a:ext cx="2406870" cy="1918147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427515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Meeting Overview</a:t>
            </a:r>
          </a:p>
          <a:p>
            <a:r>
              <a:rPr lang="en-US" dirty="0" smtClean="0"/>
              <a:t>EMP </a:t>
            </a:r>
            <a:r>
              <a:rPr lang="en-US" dirty="0"/>
              <a:t>draft goals </a:t>
            </a:r>
            <a:r>
              <a:rPr lang="en-US" dirty="0" smtClean="0"/>
              <a:t>review</a:t>
            </a:r>
          </a:p>
          <a:p>
            <a:pPr lvl="1"/>
            <a:r>
              <a:rPr lang="en-US" dirty="0" smtClean="0"/>
              <a:t>Feedback received</a:t>
            </a:r>
          </a:p>
          <a:p>
            <a:pPr lvl="1"/>
            <a:r>
              <a:rPr lang="en-US" dirty="0" smtClean="0"/>
              <a:t>Goal review</a:t>
            </a:r>
          </a:p>
          <a:p>
            <a:pPr lvl="1"/>
            <a:r>
              <a:rPr lang="en-US" dirty="0" smtClean="0"/>
              <a:t>Future vetting</a:t>
            </a:r>
          </a:p>
          <a:p>
            <a:r>
              <a:rPr lang="en-US" dirty="0"/>
              <a:t>Next steps in the planning process for </a:t>
            </a:r>
            <a:r>
              <a:rPr lang="en-US" dirty="0" err="1" smtClean="0"/>
              <a:t>PaRC</a:t>
            </a:r>
            <a:endParaRPr lang="en-US" dirty="0" smtClean="0"/>
          </a:p>
          <a:p>
            <a:pPr lvl="1"/>
            <a:r>
              <a:rPr lang="en-US" dirty="0"/>
              <a:t>Typical  EMP Table of </a:t>
            </a:r>
            <a:r>
              <a:rPr lang="en-US" dirty="0" smtClean="0"/>
              <a:t>Contents</a:t>
            </a:r>
            <a:endParaRPr lang="en-US" dirty="0"/>
          </a:p>
          <a:p>
            <a:pPr lvl="1"/>
            <a:r>
              <a:rPr lang="en-US" dirty="0" smtClean="0"/>
              <a:t>EMP </a:t>
            </a:r>
            <a:r>
              <a:rPr lang="en-US" dirty="0"/>
              <a:t>Leadership </a:t>
            </a:r>
            <a:r>
              <a:rPr lang="en-US" dirty="0" smtClean="0"/>
              <a:t>Team</a:t>
            </a:r>
            <a:endParaRPr lang="en-US" dirty="0"/>
          </a:p>
          <a:p>
            <a:pPr lvl="1"/>
            <a:r>
              <a:rPr lang="en-US" dirty="0" smtClean="0"/>
              <a:t>Mission </a:t>
            </a:r>
            <a:r>
              <a:rPr lang="en-US" dirty="0"/>
              <a:t>Statement and Core </a:t>
            </a:r>
            <a:r>
              <a:rPr lang="en-US" dirty="0" smtClean="0"/>
              <a:t>Values</a:t>
            </a:r>
            <a:endParaRPr lang="en-US" dirty="0"/>
          </a:p>
          <a:p>
            <a:pPr lvl="1"/>
            <a:r>
              <a:rPr lang="en-US" dirty="0" smtClean="0"/>
              <a:t>College’s </a:t>
            </a:r>
            <a:r>
              <a:rPr lang="en-US" dirty="0"/>
              <a:t>integrated planning </a:t>
            </a:r>
            <a:r>
              <a:rPr lang="en-US" dirty="0" smtClean="0"/>
              <a:t>cycle</a:t>
            </a:r>
            <a:endParaRPr lang="en-US" dirty="0"/>
          </a:p>
          <a:p>
            <a:pPr lvl="1"/>
            <a:r>
              <a:rPr lang="en-US" dirty="0" smtClean="0"/>
              <a:t>Short</a:t>
            </a:r>
            <a:r>
              <a:rPr lang="en-US" dirty="0"/>
              <a:t>-Term Action </a:t>
            </a:r>
            <a:r>
              <a:rPr lang="en-US" dirty="0" smtClean="0"/>
              <a:t>Plans</a:t>
            </a:r>
            <a:endParaRPr lang="en-US" dirty="0"/>
          </a:p>
          <a:p>
            <a:pPr lvl="1"/>
            <a:r>
              <a:rPr lang="en-US" dirty="0" smtClean="0"/>
              <a:t>Integration with program </a:t>
            </a:r>
            <a:r>
              <a:rPr lang="en-US" dirty="0"/>
              <a:t>reviews</a:t>
            </a:r>
            <a:endParaRPr lang="en-US" dirty="0" smtClean="0"/>
          </a:p>
          <a:p>
            <a:r>
              <a:rPr lang="en-US" dirty="0" smtClean="0"/>
              <a:t>Farewell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072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000" dirty="0" smtClean="0"/>
              <a:t>EMP Goals Review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-747703" y="4014689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391393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Vetting of College-wide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more opportunity for college-wide feedback</a:t>
            </a:r>
          </a:p>
          <a:p>
            <a:r>
              <a:rPr lang="en-US" dirty="0" smtClean="0"/>
              <a:t>Finalize goals by end of June?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105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Next Steps in the EMP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460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Table of 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 smtClean="0"/>
              <a:t>Executive Summary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Integrated Planning Process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Environmental Scan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Online Survey Results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Qualitative Input Summary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Labor Market Analysis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Enrollment Management Analysis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Growth Forecast and Future Space Needs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Institutional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200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 Leadership Team -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not fall on one person’s shoulders</a:t>
            </a:r>
          </a:p>
          <a:p>
            <a:r>
              <a:rPr lang="en-US" dirty="0" smtClean="0"/>
              <a:t>Include a senior administrator</a:t>
            </a:r>
          </a:p>
          <a:p>
            <a:r>
              <a:rPr lang="en-US" dirty="0" smtClean="0"/>
              <a:t>Include a faculty member</a:t>
            </a:r>
          </a:p>
          <a:p>
            <a:r>
              <a:rPr lang="en-US" dirty="0" smtClean="0"/>
              <a:t>Broad shared governance representation</a:t>
            </a:r>
          </a:p>
          <a:p>
            <a:r>
              <a:rPr lang="en-US" dirty="0" smtClean="0"/>
              <a:t>Not too large a group – these are the leaders</a:t>
            </a:r>
          </a:p>
          <a:p>
            <a:r>
              <a:rPr lang="en-US" dirty="0" smtClean="0"/>
              <a:t>PARC will continue to serve as the steering committee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452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 Statement and Core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we need to revisit?</a:t>
            </a:r>
          </a:p>
          <a:p>
            <a:r>
              <a:rPr lang="en-US" dirty="0" smtClean="0"/>
              <a:t>Can be a parallel process in the fall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361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College Planning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this need to be reviewed?</a:t>
            </a:r>
          </a:p>
          <a:p>
            <a:r>
              <a:rPr lang="en-US" dirty="0" smtClean="0"/>
              <a:t>Can be parallel process in the fall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132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>
          <a:defRPr sz="12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2479</TotalTime>
  <Words>263</Words>
  <Application>Microsoft Macintosh PowerPoint</Application>
  <PresentationFormat>On-screen Show (4:3)</PresentationFormat>
  <Paragraphs>64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Foothill College</vt:lpstr>
      <vt:lpstr>Agenda</vt:lpstr>
      <vt:lpstr>PowerPoint Presentation</vt:lpstr>
      <vt:lpstr>Future Vetting of College-wide Goals</vt:lpstr>
      <vt:lpstr>PowerPoint Presentation</vt:lpstr>
      <vt:lpstr>Sample Table of Contents</vt:lpstr>
      <vt:lpstr>EMP Leadership Team - Recommendations</vt:lpstr>
      <vt:lpstr>Mission Statement and Core Values</vt:lpstr>
      <vt:lpstr>Update College Planning Cycle</vt:lpstr>
      <vt:lpstr>Short-Term Action Plans</vt:lpstr>
      <vt:lpstr>Integration with Program Reviews</vt:lpstr>
      <vt:lpstr>Farewell &amp; Thank You!</vt:lpstr>
    </vt:vector>
  </TitlesOfParts>
  <Manager/>
  <Company>Rosenberg Consulting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Foothill College</dc:title>
  <dc:subject/>
  <dc:creator>Dan Rosenberg</dc:creator>
  <cp:keywords/>
  <dc:description/>
  <cp:lastModifiedBy>FHDA</cp:lastModifiedBy>
  <cp:revision>63</cp:revision>
  <dcterms:created xsi:type="dcterms:W3CDTF">2013-09-25T14:57:27Z</dcterms:created>
  <dcterms:modified xsi:type="dcterms:W3CDTF">2015-06-10T22:40:17Z</dcterms:modified>
  <cp:category/>
</cp:coreProperties>
</file>