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81" r:id="rId3"/>
    <p:sldId id="270" r:id="rId4"/>
    <p:sldId id="285" r:id="rId5"/>
    <p:sldId id="284" r:id="rId6"/>
    <p:sldId id="286" r:id="rId7"/>
    <p:sldId id="283" r:id="rId8"/>
    <p:sldId id="282" r:id="rId9"/>
    <p:sldId id="287" r:id="rId10"/>
    <p:sldId id="288" r:id="rId11"/>
    <p:sldId id="289" r:id="rId12"/>
    <p:sldId id="290" r:id="rId13"/>
    <p:sldId id="269" r:id="rId14"/>
    <p:sldId id="29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9" d="100"/>
          <a:sy n="99" d="100"/>
        </p:scale>
        <p:origin x="-2208" y="-4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6/10/15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6/10/15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6/10/15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6/10/15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6/10/15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6/10/15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6/10/15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6/10/15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6/10/15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6/10/15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6/10/15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F07C-58E1-D142-8A1C-2C3AF39054C2}" type="datetimeFigureOut">
              <a:rPr lang="en-US" smtClean="0"/>
              <a:pPr/>
              <a:t>6/10/15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://www.foothill.edu/president/parc/esmp.php" TargetMode="Externa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 Proposed </a:t>
            </a:r>
            <a:br>
              <a:rPr lang="en-US" dirty="0" smtClean="0"/>
            </a:br>
            <a:r>
              <a:rPr lang="en-US" dirty="0" smtClean="0"/>
              <a:t>Institutional Goals Feedback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7724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Ed Master Plan (EMP) </a:t>
            </a:r>
          </a:p>
          <a:p>
            <a:r>
              <a:rPr lang="en-US" dirty="0"/>
              <a:t>Steering Committee</a:t>
            </a:r>
          </a:p>
          <a:p>
            <a:r>
              <a:rPr lang="en-US" dirty="0"/>
              <a:t>Planning and Resource Council (PaRC)</a:t>
            </a:r>
          </a:p>
          <a:p>
            <a:r>
              <a:rPr lang="en-US" dirty="0" smtClean="0"/>
              <a:t>June 10, </a:t>
            </a:r>
            <a:r>
              <a:rPr lang="en-US" dirty="0"/>
              <a:t>2015</a:t>
            </a:r>
          </a:p>
        </p:txBody>
      </p:sp>
      <p:pic>
        <p:nvPicPr>
          <p:cNvPr id="4" name="Content Placeholder 3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685800"/>
            <a:ext cx="6089904" cy="4709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0" y="5953991"/>
            <a:ext cx="820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E. Kuo</a:t>
            </a:r>
          </a:p>
          <a:p>
            <a:r>
              <a:rPr lang="en-US" sz="1000" dirty="0" smtClean="0"/>
              <a:t>FH IR&amp;P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98689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Moderately rated goals (based on weighted methodology):</a:t>
            </a:r>
          </a:p>
          <a:p>
            <a:pPr lvl="1"/>
            <a:r>
              <a:rPr lang="en-US" dirty="0" smtClean="0"/>
              <a:t>(7) Employee Support: Encourage employee participation in leadership and activities that engagement them with the college and the community.</a:t>
            </a:r>
          </a:p>
          <a:p>
            <a:pPr lvl="1"/>
            <a:r>
              <a:rPr lang="en-US" dirty="0" smtClean="0"/>
              <a:t>(8) Governance: Strengthen everyone’s sense of community and commitment to the College’s mission; expand participation from all constituencies in shared governance.</a:t>
            </a:r>
          </a:p>
          <a:p>
            <a:pPr lvl="1"/>
            <a:r>
              <a:rPr lang="en-US" dirty="0" smtClean="0"/>
              <a:t>(9) Governance: Promote consistent and clear communication in order to create a more informed, cohesive, and engaged community.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Online Feedback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869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Moderately rated goals (based on weighted methodology):</a:t>
            </a:r>
          </a:p>
          <a:p>
            <a:pPr lvl="1"/>
            <a:r>
              <a:rPr lang="en-US" dirty="0" smtClean="0"/>
              <a:t>(10) Innovation: Recognize and support a campus culture that values innovation and creative problem solving.</a:t>
            </a:r>
          </a:p>
          <a:p>
            <a:pPr lvl="1"/>
            <a:r>
              <a:rPr lang="en-US" dirty="0" smtClean="0"/>
              <a:t>(11) Collaboration/Partnerships: Partner with business and industry to prepare students for the workforce.</a:t>
            </a:r>
          </a:p>
          <a:p>
            <a:pPr lvl="1"/>
            <a:r>
              <a:rPr lang="en-US" dirty="0" smtClean="0"/>
              <a:t>(12) Student Success: Enhance support for online quality and growth for instruction and student services.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Online Feedback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417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Lower rated goals (based on weighted methodology):</a:t>
            </a:r>
          </a:p>
          <a:p>
            <a:pPr lvl="1"/>
            <a:r>
              <a:rPr lang="en-US" dirty="0" smtClean="0"/>
              <a:t>(13) Collaboration/Partnerships: Collaborate with K-12, adult education, and four-year colleges in ways that serve students and society.</a:t>
            </a:r>
          </a:p>
          <a:p>
            <a:pPr lvl="1"/>
            <a:r>
              <a:rPr lang="en-US" dirty="0" smtClean="0"/>
              <a:t>(14) Funding: Increase advocacy at the state level, increase grants and private donations to secure stable and sustainable funding, and manage college resources strategically.</a:t>
            </a:r>
          </a:p>
          <a:p>
            <a:pPr lvl="1"/>
            <a:r>
              <a:rPr lang="en-US" dirty="0" smtClean="0"/>
              <a:t>(15) Innovation: Employ a data-driven decision-making process.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Online Feedback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508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Finalization of goals</a:t>
            </a:r>
          </a:p>
          <a:p>
            <a:pPr lvl="1"/>
            <a:r>
              <a:rPr lang="en-US" dirty="0" smtClean="0"/>
              <a:t>How many goals?</a:t>
            </a:r>
          </a:p>
          <a:p>
            <a:pPr lvl="1"/>
            <a:r>
              <a:rPr lang="en-US" dirty="0" smtClean="0"/>
              <a:t>Narrow/collapse goals?</a:t>
            </a:r>
          </a:p>
          <a:p>
            <a:r>
              <a:rPr lang="en-US" dirty="0" smtClean="0"/>
              <a:t>Additional campus feedback?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Next Steps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554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7238"/>
            <a:ext cx="777240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For more information </a:t>
            </a:r>
            <a:br>
              <a:rPr lang="en-US" dirty="0" smtClean="0"/>
            </a:br>
            <a:r>
              <a:rPr lang="en-US" dirty="0" smtClean="0"/>
              <a:t>see the </a:t>
            </a:r>
            <a:r>
              <a:rPr lang="en-US" dirty="0" smtClean="0">
                <a:hlinkClick r:id="rId2"/>
              </a:rPr>
              <a:t>EMP Website </a:t>
            </a: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559807"/>
            <a:ext cx="7772400" cy="1500187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Thank you!</a:t>
            </a:r>
            <a:endParaRPr lang="en-US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Questions?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147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Proposed institutional goals (May 13)</a:t>
            </a:r>
          </a:p>
          <a:p>
            <a:r>
              <a:rPr lang="en-US" dirty="0" smtClean="0"/>
              <a:t>Process and proposed goals shared with college community</a:t>
            </a:r>
          </a:p>
          <a:p>
            <a:r>
              <a:rPr lang="en-US" dirty="0" smtClean="0"/>
              <a:t>Feedback encouraged</a:t>
            </a:r>
          </a:p>
          <a:p>
            <a:pPr lvl="1"/>
            <a:r>
              <a:rPr lang="en-US" dirty="0" smtClean="0"/>
              <a:t>Open forum (June 4)</a:t>
            </a:r>
          </a:p>
          <a:p>
            <a:pPr lvl="1"/>
            <a:r>
              <a:rPr lang="en-US" dirty="0" smtClean="0"/>
              <a:t>Online feedback (May 26 to June 8)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Overview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982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54491"/>
            <a:ext cx="8229600" cy="5085005"/>
          </a:xfrm>
        </p:spPr>
        <p:txBody>
          <a:bodyPr>
            <a:normAutofit/>
          </a:bodyPr>
          <a:lstStyle/>
          <a:p>
            <a:r>
              <a:rPr lang="en-US" dirty="0" smtClean="0"/>
              <a:t>Equity</a:t>
            </a:r>
          </a:p>
          <a:p>
            <a:pPr lvl="1"/>
            <a:r>
              <a:rPr lang="en-US" dirty="0" smtClean="0"/>
              <a:t>Increase student participation/voice </a:t>
            </a:r>
          </a:p>
          <a:p>
            <a:pPr lvl="2"/>
            <a:r>
              <a:rPr lang="en-US" dirty="0"/>
              <a:t>S</a:t>
            </a:r>
            <a:r>
              <a:rPr lang="en-US" dirty="0" smtClean="0"/>
              <a:t>hared governance</a:t>
            </a:r>
          </a:p>
          <a:p>
            <a:pPr lvl="2"/>
            <a:r>
              <a:rPr lang="en-US" dirty="0" smtClean="0"/>
              <a:t>Feedback (of experiences)</a:t>
            </a:r>
          </a:p>
          <a:p>
            <a:pPr lvl="2"/>
            <a:r>
              <a:rPr lang="en-US" dirty="0" smtClean="0"/>
              <a:t>International &amp; resident student interactions</a:t>
            </a:r>
          </a:p>
          <a:p>
            <a:r>
              <a:rPr lang="en-US" dirty="0" smtClean="0"/>
              <a:t>Student Success</a:t>
            </a:r>
          </a:p>
          <a:p>
            <a:pPr lvl="1"/>
            <a:r>
              <a:rPr lang="en-US" dirty="0" smtClean="0"/>
              <a:t>Clarify “support for online quality”</a:t>
            </a:r>
          </a:p>
          <a:p>
            <a:pPr lvl="2"/>
            <a:r>
              <a:rPr lang="en-US" dirty="0" smtClean="0"/>
              <a:t>All online interaction</a:t>
            </a:r>
          </a:p>
          <a:p>
            <a:pPr lvl="2"/>
            <a:r>
              <a:rPr lang="en-US" dirty="0" smtClean="0"/>
              <a:t>Role of instruction and student services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Open Forum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902100" y="6124080"/>
            <a:ext cx="13085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N=19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941850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44079"/>
            <a:ext cx="8229600" cy="5469737"/>
          </a:xfrm>
        </p:spPr>
        <p:txBody>
          <a:bodyPr>
            <a:normAutofit/>
          </a:bodyPr>
          <a:lstStyle/>
          <a:p>
            <a:r>
              <a:rPr lang="en-US" dirty="0" smtClean="0"/>
              <a:t>Employee Support</a:t>
            </a:r>
          </a:p>
          <a:p>
            <a:pPr lvl="1"/>
            <a:r>
              <a:rPr lang="en-US" dirty="0" smtClean="0"/>
              <a:t>Onboarding student employees</a:t>
            </a:r>
          </a:p>
          <a:p>
            <a:pPr lvl="1"/>
            <a:r>
              <a:rPr lang="en-US" dirty="0" smtClean="0"/>
              <a:t>Consider employee compensation</a:t>
            </a:r>
          </a:p>
          <a:p>
            <a:pPr lvl="2"/>
            <a:r>
              <a:rPr lang="en-US" dirty="0" smtClean="0"/>
              <a:t>Adjuncts</a:t>
            </a:r>
          </a:p>
          <a:p>
            <a:pPr lvl="2"/>
            <a:r>
              <a:rPr lang="en-US" dirty="0" smtClean="0"/>
              <a:t>Cost of living </a:t>
            </a:r>
          </a:p>
          <a:p>
            <a:pPr lvl="1"/>
            <a:r>
              <a:rPr lang="en-US" dirty="0" smtClean="0"/>
              <a:t>Promoting employee participation/voice</a:t>
            </a:r>
          </a:p>
          <a:p>
            <a:pPr lvl="2"/>
            <a:r>
              <a:rPr lang="en-US" dirty="0" smtClean="0"/>
              <a:t>One community</a:t>
            </a:r>
          </a:p>
          <a:p>
            <a:pPr lvl="2"/>
            <a:r>
              <a:rPr lang="en-US" dirty="0" smtClean="0"/>
              <a:t>Clearer pathways to involvement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Open Forum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410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/>
              <a:t>Innovation</a:t>
            </a:r>
          </a:p>
          <a:p>
            <a:pPr lvl="1"/>
            <a:r>
              <a:rPr lang="en-US" dirty="0" smtClean="0"/>
              <a:t>Needs to be rewarded</a:t>
            </a:r>
          </a:p>
          <a:p>
            <a:pPr lvl="1"/>
            <a:r>
              <a:rPr lang="en-US" dirty="0" smtClean="0"/>
              <a:t>Realistic given job responsibilities?</a:t>
            </a:r>
          </a:p>
          <a:p>
            <a:r>
              <a:rPr lang="en-US" dirty="0" smtClean="0"/>
              <a:t>Collaboration/Partnerships</a:t>
            </a:r>
          </a:p>
          <a:p>
            <a:pPr lvl="1"/>
            <a:r>
              <a:rPr lang="en-US" dirty="0" smtClean="0"/>
              <a:t>Promote service learning</a:t>
            </a:r>
          </a:p>
          <a:p>
            <a:r>
              <a:rPr lang="en-US" dirty="0" smtClean="0"/>
              <a:t>Governance</a:t>
            </a:r>
          </a:p>
          <a:p>
            <a:pPr lvl="1"/>
            <a:r>
              <a:rPr lang="en-US" dirty="0" smtClean="0"/>
              <a:t>Increase access to data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Open Forum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176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/>
              <a:t>Leadership</a:t>
            </a:r>
          </a:p>
          <a:p>
            <a:pPr lvl="1"/>
            <a:r>
              <a:rPr lang="en-US" dirty="0" smtClean="0"/>
              <a:t>Reward leadership (employees and students)</a:t>
            </a:r>
          </a:p>
          <a:p>
            <a:pPr lvl="1"/>
            <a:r>
              <a:rPr lang="en-US" dirty="0" smtClean="0"/>
              <a:t>Promote culture of leadership </a:t>
            </a:r>
          </a:p>
          <a:p>
            <a:r>
              <a:rPr lang="en-US" dirty="0" smtClean="0"/>
              <a:t>Funding</a:t>
            </a:r>
          </a:p>
          <a:p>
            <a:pPr lvl="1"/>
            <a:r>
              <a:rPr lang="en-US" dirty="0" smtClean="0"/>
              <a:t>Overlap with collaboration/partnerships</a:t>
            </a:r>
          </a:p>
          <a:p>
            <a:pPr lvl="1"/>
            <a:r>
              <a:rPr lang="en-US" dirty="0" smtClean="0"/>
              <a:t>Think outside the box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Open Forum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987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/>
              <a:t>Suggestions</a:t>
            </a:r>
          </a:p>
          <a:p>
            <a:pPr lvl="1"/>
            <a:r>
              <a:rPr lang="en-US" dirty="0" smtClean="0"/>
              <a:t>Equity is not diversity</a:t>
            </a:r>
          </a:p>
          <a:p>
            <a:pPr lvl="1"/>
            <a:r>
              <a:rPr lang="en-US" dirty="0" smtClean="0"/>
              <a:t>Student access to services once they are enrolled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Open Forum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927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Highly rated goals (based on weighted methodology):</a:t>
            </a:r>
          </a:p>
          <a:p>
            <a:pPr lvl="1"/>
            <a:r>
              <a:rPr lang="en-US" dirty="0" smtClean="0"/>
              <a:t>(1) Equity: Create a culture of equity that promotes student success and strong support for underserved students </a:t>
            </a:r>
          </a:p>
          <a:p>
            <a:pPr lvl="1"/>
            <a:r>
              <a:rPr lang="en-US" dirty="0" smtClean="0"/>
              <a:t>(2) Leadership: Articulate a clear vision and priorities for the College. </a:t>
            </a:r>
          </a:p>
          <a:p>
            <a:pPr lvl="1"/>
            <a:r>
              <a:rPr lang="en-US" dirty="0" smtClean="0"/>
              <a:t>(3) Collaboration/Partnerships: Increase lifelong learning opportunities for our community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Online Feedback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3559" y="5751241"/>
            <a:ext cx="822350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N=10; Weighted methodology involves summing </a:t>
            </a:r>
            <a:r>
              <a:rPr lang="en-US" sz="1000" dirty="0" smtClean="0"/>
              <a:t>total</a:t>
            </a:r>
            <a:r>
              <a:rPr lang="en-US" sz="900" dirty="0" smtClean="0"/>
              <a:t> scores where a rank of 1 would be given a weight of 15, a rank of 2 would be given a weight of 14 and so on such that a rank of 15 would be given a weight of 1. The total score (max score=150) sums all weighted rankings.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297841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98689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Highly rated goals (based on weighted methodology):</a:t>
            </a:r>
          </a:p>
          <a:p>
            <a:pPr lvl="1"/>
            <a:r>
              <a:rPr lang="en-US" dirty="0" smtClean="0"/>
              <a:t>(4) Student Success: Reduce barriers and facilitate students’ ease of access across the District and region.</a:t>
            </a:r>
          </a:p>
          <a:p>
            <a:pPr lvl="1"/>
            <a:r>
              <a:rPr lang="en-US" dirty="0" smtClean="0"/>
              <a:t>(5) Student Success: Encourage student participation in leadership and activities outside the classroom that engages students with the college and the community.</a:t>
            </a:r>
          </a:p>
          <a:p>
            <a:pPr lvl="1"/>
            <a:r>
              <a:rPr lang="en-US" dirty="0" smtClean="0"/>
              <a:t>(6) Employee Support: Provide better onboarding, support and professional development for all college employees.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Online Feedback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164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656</Words>
  <Application>Microsoft Macintosh PowerPoint</Application>
  <PresentationFormat>On-screen Show (4:3)</PresentationFormat>
  <Paragraphs>98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EMP Proposed  Institutional Goals Feedback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For more information  see the EMP Website    </vt:lpstr>
    </vt:vector>
  </TitlesOfParts>
  <Company>FHDACCD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</dc:creator>
  <cp:lastModifiedBy>FHDA</cp:lastModifiedBy>
  <cp:revision>39</cp:revision>
  <dcterms:created xsi:type="dcterms:W3CDTF">2012-03-27T05:18:19Z</dcterms:created>
  <dcterms:modified xsi:type="dcterms:W3CDTF">2015-06-10T16:56:04Z</dcterms:modified>
</cp:coreProperties>
</file>