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7" r:id="rId7"/>
    <p:sldId id="263" r:id="rId8"/>
    <p:sldId id="268" r:id="rId9"/>
    <p:sldId id="272" r:id="rId10"/>
    <p:sldId id="269" r:id="rId11"/>
    <p:sldId id="270" r:id="rId12"/>
    <p:sldId id="273" r:id="rId13"/>
    <p:sldId id="275" r:id="rId14"/>
    <p:sldId id="264" r:id="rId15"/>
    <p:sldId id="276" r:id="rId16"/>
    <p:sldId id="27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08" autoAdjust="0"/>
  </p:normalViewPr>
  <p:slideViewPr>
    <p:cSldViewPr snapToGrid="0" snapToObjects="1">
      <p:cViewPr varScale="1">
        <p:scale>
          <a:sx n="92" d="100"/>
          <a:sy n="92" d="100"/>
        </p:scale>
        <p:origin x="-12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5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43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4681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2388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59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983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949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49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4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111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26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89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1F07C-58E1-D142-8A1C-2C3AF39054C2}" type="datetimeFigureOut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2680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ACCJC’s Annual Report</a:t>
            </a:r>
            <a:br>
              <a:rPr lang="en-US" dirty="0" smtClean="0"/>
            </a:br>
            <a:r>
              <a:rPr lang="en-US" dirty="0" smtClean="0"/>
              <a:t>Institution-Set Standards</a:t>
            </a:r>
            <a:br>
              <a:rPr lang="en-US" dirty="0" smtClean="0"/>
            </a:br>
            <a:r>
              <a:rPr lang="en-US" dirty="0" smtClean="0"/>
              <a:t>REVISED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19, 2014</a:t>
            </a:r>
          </a:p>
          <a:p>
            <a:r>
              <a:rPr lang="en-US" dirty="0" err="1" smtClean="0"/>
              <a:t>PaRC</a:t>
            </a:r>
            <a:r>
              <a:rPr lang="en-US" dirty="0" smtClean="0"/>
              <a:t> Presentation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25" y="510097"/>
            <a:ext cx="6089904" cy="470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15199" y="5968613"/>
            <a:ext cx="1356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E. </a:t>
            </a:r>
            <a:r>
              <a:rPr lang="en-US" sz="1200" dirty="0" err="1" smtClean="0"/>
              <a:t>Kuo</a:t>
            </a:r>
            <a:endParaRPr lang="en-US" sz="1200" dirty="0" smtClean="0"/>
          </a:p>
          <a:p>
            <a:r>
              <a:rPr lang="en-US" sz="1200" dirty="0" smtClean="0"/>
              <a:t>Foothill IR&amp;P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Certificate Completion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4082902"/>
            <a:ext cx="8229600" cy="2043261"/>
          </a:xfrm>
        </p:spPr>
        <p:txBody>
          <a:bodyPr/>
          <a:lstStyle/>
          <a:p>
            <a:r>
              <a:rPr lang="en-US" dirty="0" smtClean="0"/>
              <a:t>Number of Certificates of Achievement</a:t>
            </a:r>
          </a:p>
          <a:p>
            <a:r>
              <a:rPr lang="en-US" dirty="0" smtClean="0"/>
              <a:t>Students counted once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37" y="1044079"/>
            <a:ext cx="8920716" cy="2831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20193757">
            <a:off x="2086890" y="1843782"/>
            <a:ext cx="5028459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Methodology</a:t>
            </a:r>
          </a:p>
          <a:p>
            <a:pPr algn="ctr"/>
            <a:r>
              <a:rPr lang="en-US" sz="4800" dirty="0" smtClean="0"/>
              <a:t>Last yr: 325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" y="1044079"/>
            <a:ext cx="8724900" cy="307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Transfer to Four-Year 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4114800"/>
            <a:ext cx="8458200" cy="211170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CSU transfers</a:t>
            </a:r>
          </a:p>
          <a:p>
            <a:r>
              <a:rPr lang="en-US" dirty="0" smtClean="0"/>
              <a:t>UC transfers</a:t>
            </a:r>
          </a:p>
          <a:p>
            <a:r>
              <a:rPr lang="en-US" dirty="0" smtClean="0"/>
              <a:t>In-State Privates and Out-of-State transfers (transfer volume on Data Mart) 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20193757">
            <a:off x="2170974" y="1811562"/>
            <a:ext cx="5023317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Methodology</a:t>
            </a:r>
          </a:p>
          <a:p>
            <a:pPr algn="ctr"/>
            <a:r>
              <a:rPr lang="en-US" sz="4800" dirty="0" smtClean="0"/>
              <a:t>Last yr: 775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482922" y="6532493"/>
            <a:ext cx="82038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 ISP and </a:t>
            </a:r>
            <a:r>
              <a:rPr lang="en-US" sz="1000" dirty="0" err="1" smtClean="0"/>
              <a:t>OoS</a:t>
            </a:r>
            <a:r>
              <a:rPr lang="en-US" sz="1000" dirty="0" smtClean="0"/>
              <a:t> data is always one-year behind to the 2012-13 rate is calculated based on the number of 2011-12 transfers to these institutional types.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18" y="1044079"/>
            <a:ext cx="8935489" cy="518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Licensure Exam Pass Rate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193757">
            <a:off x="2673674" y="2451797"/>
            <a:ext cx="4561368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 </a:t>
            </a:r>
          </a:p>
          <a:p>
            <a:pPr algn="ctr"/>
            <a:r>
              <a:rPr lang="en-US" sz="4800" dirty="0" smtClean="0"/>
              <a:t>for CTE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813327" y="6211669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  <p:sp>
        <p:nvSpPr>
          <p:cNvPr id="12" name="U-Turn Arrow 11">
            <a:hlinkClick r:id="rId4" action="ppaction://hlinksldjump"/>
          </p:cNvPr>
          <p:cNvSpPr/>
          <p:nvPr/>
        </p:nvSpPr>
        <p:spPr>
          <a:xfrm>
            <a:off x="8052956" y="5330536"/>
            <a:ext cx="561109" cy="561109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41226" y="5903727"/>
            <a:ext cx="12780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 for 3-yr data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4549" y="916483"/>
            <a:ext cx="8250865" cy="5275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Job Placement Rate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193757">
            <a:off x="2520097" y="2583641"/>
            <a:ext cx="4561368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 </a:t>
            </a:r>
          </a:p>
          <a:p>
            <a:pPr algn="ctr"/>
            <a:r>
              <a:rPr lang="en-US" sz="4800" dirty="0" smtClean="0"/>
              <a:t>for CTE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16965" y="6540712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  <p:sp>
        <p:nvSpPr>
          <p:cNvPr id="10" name="U-Turn Arrow 9">
            <a:hlinkClick r:id="rId4" action="ppaction://hlinksldjump"/>
          </p:cNvPr>
          <p:cNvSpPr/>
          <p:nvPr/>
        </p:nvSpPr>
        <p:spPr>
          <a:xfrm>
            <a:off x="8354293" y="5372098"/>
            <a:ext cx="557784" cy="557784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1001" y="5945291"/>
            <a:ext cx="12780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 for 3-yr data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186550" y="6147723"/>
            <a:ext cx="32939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*Was not a reported CTE program prior to 2013-14 report. </a:t>
            </a:r>
          </a:p>
          <a:p>
            <a:r>
              <a:rPr lang="en-US" sz="1000" dirty="0" smtClean="0"/>
              <a:t>**Was not a reported CTE program prior to 2012-13 report. </a:t>
            </a:r>
          </a:p>
          <a:p>
            <a:r>
              <a:rPr lang="en-US" sz="1000" dirty="0" smtClean="0"/>
              <a:t>N/A indicates the cohort includes 10 or fewer students.</a:t>
            </a:r>
            <a:endParaRPr lang="en-US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854407" y="6147723"/>
            <a:ext cx="32939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California Community College Core Indicator Report information for 2013-14, 2012-13, and 2011-12 [CCCCO MIS data, EDD Base Wage File]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44178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Thoughts? Questions?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Licensure Exam Pass Rate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13327" y="6211669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256" y="1251218"/>
            <a:ext cx="8569042" cy="4089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U-Turn Arrow 9">
            <a:hlinkClick r:id="rId4" action="ppaction://hlinksldjump"/>
          </p:cNvPr>
          <p:cNvSpPr/>
          <p:nvPr/>
        </p:nvSpPr>
        <p:spPr>
          <a:xfrm>
            <a:off x="8319793" y="5340925"/>
            <a:ext cx="557784" cy="557784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38655" y="5924509"/>
            <a:ext cx="9526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 to return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Job Placement Rate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74240" y="6540377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32508" y="6126457"/>
            <a:ext cx="32939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*Was not a reported CTE program prior to 2013-14 report. </a:t>
            </a:r>
          </a:p>
          <a:p>
            <a:r>
              <a:rPr lang="en-US" sz="1000" dirty="0" smtClean="0"/>
              <a:t>**Was not a reported CTE program prior to 2012-13 report. </a:t>
            </a:r>
          </a:p>
          <a:p>
            <a:r>
              <a:rPr lang="en-US" sz="1000" dirty="0" smtClean="0"/>
              <a:t>N/A indicates the cohort includes 10 or fewer students.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5813327" y="6126457"/>
            <a:ext cx="32939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California Community College Core Indicator Report information for 2013-14, 2012-13, and 2011-12 [CCCCO MIS data, EDD Base Wage File]</a:t>
            </a:r>
            <a:endParaRPr lang="en-US" sz="1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6645" y="1044078"/>
            <a:ext cx="8143148" cy="4854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U-Turn Arrow 13">
            <a:hlinkClick r:id="rId4" action="ppaction://hlinksldjump"/>
          </p:cNvPr>
          <p:cNvSpPr/>
          <p:nvPr/>
        </p:nvSpPr>
        <p:spPr>
          <a:xfrm>
            <a:off x="8319793" y="5340925"/>
            <a:ext cx="557784" cy="557784"/>
          </a:xfrm>
          <a:prstGeom prst="utur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90610" y="5914118"/>
            <a:ext cx="9526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Link to return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ACCJC Annual Report </a:t>
            </a:r>
          </a:p>
          <a:p>
            <a:pPr lvl="1"/>
            <a:r>
              <a:rPr lang="en-US" dirty="0" smtClean="0"/>
              <a:t>Enrollment</a:t>
            </a:r>
          </a:p>
          <a:p>
            <a:pPr lvl="1"/>
            <a:r>
              <a:rPr lang="en-US" dirty="0" smtClean="0"/>
              <a:t>Student Achievement</a:t>
            </a:r>
          </a:p>
          <a:p>
            <a:pPr lvl="1"/>
            <a:r>
              <a:rPr lang="en-US" dirty="0" smtClean="0"/>
              <a:t>Student Learning Outcomes and Assessment</a:t>
            </a:r>
          </a:p>
          <a:p>
            <a:pPr lvl="1"/>
            <a:r>
              <a:rPr lang="en-US" dirty="0" smtClean="0"/>
              <a:t>Substantive Change Items</a:t>
            </a:r>
          </a:p>
          <a:p>
            <a:r>
              <a:rPr lang="en-US" dirty="0" smtClean="0"/>
              <a:t>Changes</a:t>
            </a:r>
          </a:p>
          <a:p>
            <a:pPr lvl="1"/>
            <a:r>
              <a:rPr lang="en-US" dirty="0" smtClean="0"/>
              <a:t>Additional questions</a:t>
            </a:r>
          </a:p>
          <a:p>
            <a:pPr lvl="1"/>
            <a:r>
              <a:rPr lang="en-US" dirty="0" smtClean="0"/>
              <a:t>SLO narratives</a:t>
            </a:r>
          </a:p>
          <a:p>
            <a:pPr lvl="1"/>
            <a:r>
              <a:rPr lang="en-US" i="1" u="sng" dirty="0" smtClean="0"/>
              <a:t>All program completion (</a:t>
            </a:r>
            <a:r>
              <a:rPr lang="en-US" i="1" u="sng" dirty="0" err="1" smtClean="0"/>
              <a:t>degrees+certificates</a:t>
            </a:r>
            <a:r>
              <a:rPr lang="en-US" i="1" u="sng" dirty="0" smtClean="0"/>
              <a:t>)</a:t>
            </a:r>
          </a:p>
          <a:p>
            <a:pPr lvl="1"/>
            <a:r>
              <a:rPr lang="en-US" i="1" u="sng" dirty="0" smtClean="0"/>
              <a:t>CTE Standards (institution-set)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Overview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Student Achievement Data</a:t>
            </a:r>
          </a:p>
          <a:p>
            <a:pPr lvl="1"/>
            <a:r>
              <a:rPr lang="en-US" dirty="0" smtClean="0"/>
              <a:t>Course completion rate</a:t>
            </a:r>
          </a:p>
          <a:p>
            <a:pPr lvl="1"/>
            <a:r>
              <a:rPr lang="en-US" dirty="0" smtClean="0"/>
              <a:t>Program Completion number </a:t>
            </a:r>
            <a:r>
              <a:rPr lang="en-US" sz="2400" dirty="0" smtClean="0"/>
              <a:t>(</a:t>
            </a:r>
            <a:r>
              <a:rPr lang="en-US" sz="2400" dirty="0" err="1" smtClean="0"/>
              <a:t>degrees+certificates</a:t>
            </a:r>
            <a:r>
              <a:rPr lang="en-US" sz="2400" dirty="0" smtClean="0"/>
              <a:t>)</a:t>
            </a:r>
          </a:p>
          <a:p>
            <a:pPr lvl="1"/>
            <a:r>
              <a:rPr lang="en-US" dirty="0" smtClean="0"/>
              <a:t>Degree completion number</a:t>
            </a:r>
          </a:p>
          <a:p>
            <a:pPr lvl="1"/>
            <a:r>
              <a:rPr lang="en-US" dirty="0" smtClean="0"/>
              <a:t>Certificate completion number</a:t>
            </a:r>
          </a:p>
          <a:p>
            <a:pPr lvl="1"/>
            <a:r>
              <a:rPr lang="en-US" dirty="0" smtClean="0"/>
              <a:t>Transfer to 4-yr institutions</a:t>
            </a:r>
          </a:p>
          <a:p>
            <a:pPr lvl="1"/>
            <a:r>
              <a:rPr lang="en-US" dirty="0" smtClean="0"/>
              <a:t>Licensure exam pass rates</a:t>
            </a:r>
          </a:p>
          <a:p>
            <a:pPr lvl="1"/>
            <a:r>
              <a:rPr lang="en-US" dirty="0" smtClean="0"/>
              <a:t>Job placement rates for CTE program completers</a:t>
            </a:r>
          </a:p>
          <a:p>
            <a:r>
              <a:rPr lang="en-US" dirty="0" smtClean="0"/>
              <a:t>College to set standards based on data and discussion 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Institution-Set Standards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ACCJC</a:t>
            </a:r>
          </a:p>
          <a:p>
            <a:pPr lvl="1"/>
            <a:r>
              <a:rPr lang="en-US" dirty="0" smtClean="0"/>
              <a:t>“…identified level of performance determined by the institution to be acceptable.”</a:t>
            </a:r>
          </a:p>
          <a:p>
            <a:pPr lvl="1"/>
            <a:r>
              <a:rPr lang="en-US" dirty="0" smtClean="0"/>
              <a:t>“measure will be assessed for reasonableness and effectiveness by peer external evaluators”</a:t>
            </a:r>
          </a:p>
          <a:p>
            <a:r>
              <a:rPr lang="en-US" dirty="0" smtClean="0"/>
              <a:t>Different from benchmark or goal</a:t>
            </a:r>
          </a:p>
          <a:p>
            <a:r>
              <a:rPr lang="en-US" dirty="0" smtClean="0"/>
              <a:t>College should annually meet and easily exceed—at minimum</a:t>
            </a:r>
          </a:p>
          <a:p>
            <a:r>
              <a:rPr lang="en-US" dirty="0" smtClean="0"/>
              <a:t>Implications of not meeting standards may require action plan to get back “up” to standard</a:t>
            </a:r>
          </a:p>
          <a:p>
            <a:pPr lvl="2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What is a standard?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252604"/>
            <a:ext cx="8489373" cy="46909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Most recent term/year (Fall 2013 or 2012-13)</a:t>
            </a:r>
          </a:p>
          <a:p>
            <a:pPr lvl="1"/>
            <a:r>
              <a:rPr lang="en-US" dirty="0" smtClean="0"/>
              <a:t>Longitudinal (2008-09 to 2012-13, 2010-11 to 2012-13)</a:t>
            </a:r>
          </a:p>
          <a:p>
            <a:pPr lvl="1"/>
            <a:r>
              <a:rPr lang="en-US" dirty="0" smtClean="0"/>
              <a:t>Disaggregation (ethnicity, program)</a:t>
            </a:r>
          </a:p>
          <a:p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CCCCO Data Mart, FHDA IR&amp;P, FH Workforce Development &amp; Institutional Advancement, California Community College Core Indicator Report</a:t>
            </a:r>
          </a:p>
          <a:p>
            <a:r>
              <a:rPr lang="en-US" dirty="0" smtClean="0"/>
              <a:t>Discussion</a:t>
            </a:r>
          </a:p>
          <a:p>
            <a:pPr lvl="1"/>
            <a:r>
              <a:rPr lang="en-US" dirty="0" err="1" smtClean="0"/>
              <a:t>PaRC</a:t>
            </a:r>
            <a:endParaRPr lang="en-US" dirty="0" smtClean="0"/>
          </a:p>
          <a:p>
            <a:pPr lvl="1"/>
            <a:r>
              <a:rPr lang="en-US" dirty="0" smtClean="0"/>
              <a:t>Documentation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Foothill Approach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241554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Standard Recommendations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Course Completion 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199" y="4529469"/>
            <a:ext cx="8229601" cy="1697034"/>
          </a:xfrm>
        </p:spPr>
        <p:txBody>
          <a:bodyPr>
            <a:normAutofit/>
          </a:bodyPr>
          <a:lstStyle/>
          <a:p>
            <a:r>
              <a:rPr lang="en-US" dirty="0" smtClean="0"/>
              <a:t>Completion based on passing course with A, B, C, or P grade; includes all credit courses offered in Fall term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991" y="1033688"/>
            <a:ext cx="8686800" cy="3111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20193757">
            <a:off x="1161811" y="1889104"/>
            <a:ext cx="6576260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Methodology:</a:t>
            </a:r>
          </a:p>
          <a:p>
            <a:pPr algn="ctr"/>
            <a:r>
              <a:rPr lang="en-US" sz="4800" dirty="0" smtClean="0"/>
              <a:t>Last yr: 55%</a:t>
            </a:r>
          </a:p>
          <a:p>
            <a:pPr algn="ctr"/>
            <a:r>
              <a:rPr lang="en-US" sz="4800" dirty="0" smtClean="0"/>
              <a:t>(standard same as last yr)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Program Completion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3987210"/>
            <a:ext cx="8229601" cy="21389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Number of AA, AA-T, AS and Certificates of Achievement</a:t>
            </a:r>
          </a:p>
          <a:p>
            <a:r>
              <a:rPr lang="en-US" dirty="0" smtClean="0"/>
              <a:t>Students counted once regardless of how many awards granted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7036" y="1033688"/>
            <a:ext cx="8790709" cy="2943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20193757">
            <a:off x="1964618" y="1809436"/>
            <a:ext cx="5323531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 for Program Completion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Degree Completion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519" y="1044079"/>
            <a:ext cx="8873836" cy="2769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3987210"/>
            <a:ext cx="5356127" cy="2138954"/>
          </a:xfrm>
        </p:spPr>
        <p:txBody>
          <a:bodyPr/>
          <a:lstStyle/>
          <a:p>
            <a:r>
              <a:rPr lang="en-US" dirty="0" smtClean="0"/>
              <a:t>Number of AA, AA-T and AS</a:t>
            </a:r>
          </a:p>
          <a:p>
            <a:r>
              <a:rPr lang="en-US" dirty="0" smtClean="0"/>
              <a:t>Students counted once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20193757">
            <a:off x="1987126" y="1789075"/>
            <a:ext cx="5418984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Methodology</a:t>
            </a:r>
          </a:p>
          <a:p>
            <a:pPr algn="ctr"/>
            <a:r>
              <a:rPr lang="en-US" sz="4800" dirty="0" smtClean="0"/>
              <a:t>Last yr: 450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273024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1216</TotalTime>
  <Words>562</Words>
  <Application>Microsoft Office PowerPoint</Application>
  <PresentationFormat>On-screen Show (4:3)</PresentationFormat>
  <Paragraphs>109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ACCJC’s Annual Report Institution-Set Standards REVISED</vt:lpstr>
      <vt:lpstr>    </vt:lpstr>
      <vt:lpstr>    </vt:lpstr>
      <vt:lpstr>    </vt:lpstr>
      <vt:lpstr>    </vt:lpstr>
      <vt:lpstr>Slide 6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</vt:vector>
  </TitlesOfParts>
  <Company>FHDACCD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</dc:creator>
  <cp:lastModifiedBy>ekuo</cp:lastModifiedBy>
  <cp:revision>100</cp:revision>
  <dcterms:created xsi:type="dcterms:W3CDTF">2012-03-27T05:18:19Z</dcterms:created>
  <dcterms:modified xsi:type="dcterms:W3CDTF">2014-03-28T19:50:29Z</dcterms:modified>
</cp:coreProperties>
</file>