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09" autoAdjust="0"/>
  </p:normalViewPr>
  <p:slideViewPr>
    <p:cSldViewPr snapToGrid="0" snapToObjects="1">
      <p:cViewPr>
        <p:scale>
          <a:sx n="76" d="100"/>
          <a:sy n="76" d="100"/>
        </p:scale>
        <p:origin x="-178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B6539-789B-014F-AD2F-45B03D3AE19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F0B0D-66D2-3348-8CD5-D85135875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417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Future cycle</a:t>
            </a:r>
          </a:p>
          <a:p>
            <a:r>
              <a:rPr lang="en-US" dirty="0" smtClean="0"/>
              <a:t>Mission and Values review in same</a:t>
            </a:r>
            <a:r>
              <a:rPr lang="en-US" baseline="0" dirty="0" smtClean="0"/>
              <a:t> year</a:t>
            </a:r>
          </a:p>
          <a:p>
            <a:r>
              <a:rPr lang="en-US" baseline="0" dirty="0" smtClean="0"/>
              <a:t>Possible in 2013-14 to review values, goals and ILOs?</a:t>
            </a:r>
          </a:p>
          <a:p>
            <a:r>
              <a:rPr lang="en-US" baseline="0" dirty="0" smtClean="0"/>
              <a:t>Postpone goals to 2014-15? </a:t>
            </a:r>
          </a:p>
          <a:p>
            <a:r>
              <a:rPr lang="en-US" baseline="0" dirty="0" smtClean="0"/>
              <a:t>Should be assessing one ILO and reviewing the other ILO in same year?</a:t>
            </a:r>
          </a:p>
          <a:p>
            <a:r>
              <a:rPr lang="en-US" baseline="0" dirty="0" smtClean="0"/>
              <a:t>ILOs need to be reviewed in 2013-14 in order to be on cycle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F0B0D-66D2-3348-8CD5-D851358755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7451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548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211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783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21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723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566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1396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868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026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238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859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946AD-3C4F-6141-8257-283AAC409A86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8F5F7-C3C5-DE4E-9D42-6B55A681D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975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/>
          <p:cNvGrpSpPr/>
          <p:nvPr/>
        </p:nvGrpSpPr>
        <p:grpSpPr>
          <a:xfrm>
            <a:off x="717987" y="1307850"/>
            <a:ext cx="8172670" cy="5474930"/>
            <a:chOff x="717987" y="1307850"/>
            <a:chExt cx="8172670" cy="5474930"/>
          </a:xfrm>
        </p:grpSpPr>
        <p:sp>
          <p:nvSpPr>
            <p:cNvPr id="50" name="Rounded Rectangle 49"/>
            <p:cNvSpPr/>
            <p:nvPr/>
          </p:nvSpPr>
          <p:spPr>
            <a:xfrm>
              <a:off x="753449" y="1307850"/>
              <a:ext cx="8136043" cy="91632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754614" y="2351527"/>
              <a:ext cx="8136043" cy="91632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17987" y="3401999"/>
              <a:ext cx="8136043" cy="776275"/>
            </a:xfrm>
            <a:prstGeom prst="roundRect">
              <a:avLst/>
            </a:prstGeom>
            <a:solidFill>
              <a:srgbClr val="FFFFC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717987" y="4255697"/>
              <a:ext cx="8136043" cy="91632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728026" y="5263808"/>
              <a:ext cx="8136043" cy="79142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753449" y="6155881"/>
              <a:ext cx="8136043" cy="626899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/>
          <p:cNvCxnSpPr/>
          <p:nvPr/>
        </p:nvCxnSpPr>
        <p:spPr>
          <a:xfrm flipH="1">
            <a:off x="713976" y="2290569"/>
            <a:ext cx="8176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13976" y="3339368"/>
            <a:ext cx="8176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13976" y="4234087"/>
            <a:ext cx="8176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13976" y="5207526"/>
            <a:ext cx="8176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13976" y="6130830"/>
            <a:ext cx="81766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5639" y="69581"/>
            <a:ext cx="8453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Foothill College </a:t>
            </a:r>
          </a:p>
          <a:p>
            <a:pPr algn="ctr"/>
            <a:r>
              <a:rPr lang="en-US" sz="2000" dirty="0" smtClean="0"/>
              <a:t>Planning and Resource Council (</a:t>
            </a:r>
            <a:r>
              <a:rPr lang="en-US" sz="2000" dirty="0" err="1" smtClean="0"/>
              <a:t>PaRC</a:t>
            </a:r>
            <a:r>
              <a:rPr lang="en-US" sz="2000" smtClean="0"/>
              <a:t>) </a:t>
            </a:r>
            <a:r>
              <a:rPr lang="en-US" sz="2000" dirty="0" smtClean="0"/>
              <a:t>Planning Calendar 2011-2017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-208035" y="1389599"/>
            <a:ext cx="1513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Accreditation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138444" y="4397338"/>
            <a:ext cx="114816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Program </a:t>
            </a:r>
          </a:p>
          <a:p>
            <a:pPr algn="ctr"/>
            <a:r>
              <a:rPr lang="en-US" sz="1600" dirty="0" smtClean="0"/>
              <a:t>Review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9427" y="5314053"/>
            <a:ext cx="852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ILOs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105102" y="6249220"/>
            <a:ext cx="6784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SLOs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-26039" y="2431327"/>
            <a:ext cx="1165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Planning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 rot="16200000">
            <a:off x="-108672" y="3382744"/>
            <a:ext cx="113946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Resource Allocation</a:t>
            </a:r>
            <a:endParaRPr lang="en-US" sz="1600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878814" y="1074528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057604" y="1074528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49411" y="1074528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88725" y="1074528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536889" y="1087765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39993" y="1087765"/>
            <a:ext cx="0" cy="5657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84227" y="682880"/>
            <a:ext cx="970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1</a:t>
            </a:r>
          </a:p>
          <a:p>
            <a:pPr algn="ctr"/>
            <a:r>
              <a:rPr lang="en-US" u="sng" dirty="0" smtClean="0"/>
              <a:t>2011-12</a:t>
            </a:r>
            <a:endParaRPr lang="en-US" u="sng" dirty="0"/>
          </a:p>
        </p:txBody>
      </p:sp>
      <p:sp>
        <p:nvSpPr>
          <p:cNvPr id="36" name="TextBox 35"/>
          <p:cNvSpPr txBox="1"/>
          <p:nvPr/>
        </p:nvSpPr>
        <p:spPr>
          <a:xfrm>
            <a:off x="1965051" y="678725"/>
            <a:ext cx="104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2</a:t>
            </a:r>
          </a:p>
          <a:p>
            <a:pPr algn="ctr"/>
            <a:r>
              <a:rPr lang="en-US" u="sng" dirty="0" smtClean="0"/>
              <a:t>2012-13</a:t>
            </a:r>
            <a:endParaRPr lang="en-US" u="sng" dirty="0"/>
          </a:p>
        </p:txBody>
      </p:sp>
      <p:sp>
        <p:nvSpPr>
          <p:cNvPr id="37" name="TextBox 36"/>
          <p:cNvSpPr txBox="1"/>
          <p:nvPr/>
        </p:nvSpPr>
        <p:spPr>
          <a:xfrm>
            <a:off x="3127133" y="666446"/>
            <a:ext cx="955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3</a:t>
            </a:r>
          </a:p>
          <a:p>
            <a:pPr algn="ctr"/>
            <a:r>
              <a:rPr lang="en-US" u="sng" dirty="0" smtClean="0"/>
              <a:t>2013-14</a:t>
            </a:r>
            <a:endParaRPr lang="en-US" u="sng" dirty="0"/>
          </a:p>
        </p:txBody>
      </p:sp>
      <p:sp>
        <p:nvSpPr>
          <p:cNvPr id="38" name="TextBox 37"/>
          <p:cNvSpPr txBox="1"/>
          <p:nvPr/>
        </p:nvSpPr>
        <p:spPr>
          <a:xfrm>
            <a:off x="4258588" y="666446"/>
            <a:ext cx="1046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4</a:t>
            </a:r>
          </a:p>
          <a:p>
            <a:pPr algn="ctr"/>
            <a:r>
              <a:rPr lang="en-US" u="sng" dirty="0" smtClean="0"/>
              <a:t>2014-15</a:t>
            </a:r>
            <a:endParaRPr lang="en-US" u="sng" dirty="0"/>
          </a:p>
        </p:txBody>
      </p:sp>
      <p:sp>
        <p:nvSpPr>
          <p:cNvPr id="39" name="TextBox 38"/>
          <p:cNvSpPr txBox="1"/>
          <p:nvPr/>
        </p:nvSpPr>
        <p:spPr>
          <a:xfrm>
            <a:off x="5388725" y="666446"/>
            <a:ext cx="114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5</a:t>
            </a:r>
          </a:p>
          <a:p>
            <a:pPr algn="ctr"/>
            <a:r>
              <a:rPr lang="en-US" u="sng" dirty="0" smtClean="0"/>
              <a:t>2015-16</a:t>
            </a:r>
            <a:endParaRPr lang="en-US" u="sng" dirty="0"/>
          </a:p>
        </p:txBody>
      </p:sp>
      <p:sp>
        <p:nvSpPr>
          <p:cNvPr id="40" name="TextBox 39"/>
          <p:cNvSpPr txBox="1"/>
          <p:nvPr/>
        </p:nvSpPr>
        <p:spPr>
          <a:xfrm>
            <a:off x="6627940" y="661519"/>
            <a:ext cx="1011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6</a:t>
            </a:r>
          </a:p>
          <a:p>
            <a:pPr algn="ctr"/>
            <a:r>
              <a:rPr lang="en-US" u="sng" dirty="0" smtClean="0"/>
              <a:t>2016-17</a:t>
            </a:r>
            <a:endParaRPr lang="en-US" u="sng" dirty="0"/>
          </a:p>
        </p:txBody>
      </p:sp>
      <p:sp>
        <p:nvSpPr>
          <p:cNvPr id="41" name="TextBox 40"/>
          <p:cNvSpPr txBox="1"/>
          <p:nvPr/>
        </p:nvSpPr>
        <p:spPr>
          <a:xfrm>
            <a:off x="7739993" y="666446"/>
            <a:ext cx="1045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Year 1</a:t>
            </a:r>
          </a:p>
          <a:p>
            <a:pPr algn="ctr"/>
            <a:r>
              <a:rPr lang="en-US" u="sng" dirty="0" smtClean="0"/>
              <a:t>2017-18</a:t>
            </a:r>
            <a:endParaRPr lang="en-US" u="sng" dirty="0"/>
          </a:p>
        </p:txBody>
      </p:sp>
      <p:sp>
        <p:nvSpPr>
          <p:cNvPr id="43" name="TextBox 42"/>
          <p:cNvSpPr txBox="1"/>
          <p:nvPr/>
        </p:nvSpPr>
        <p:spPr>
          <a:xfrm>
            <a:off x="784227" y="1269238"/>
            <a:ext cx="970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Site visit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7756702" y="1253684"/>
            <a:ext cx="970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Site visit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1878815" y="1270072"/>
            <a:ext cx="1248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Follow-up visit/report;</a:t>
            </a:r>
          </a:p>
          <a:p>
            <a:r>
              <a:rPr lang="en-US" sz="1200" dirty="0" smtClean="0"/>
              <a:t>Substantive Change report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9411" y="1253684"/>
            <a:ext cx="1181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Midterm </a:t>
            </a:r>
            <a:r>
              <a:rPr lang="en-US" sz="1600" dirty="0" smtClean="0"/>
              <a:t>report</a:t>
            </a:r>
            <a:endParaRPr lang="en-US" sz="1600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6620290" y="1264453"/>
            <a:ext cx="1042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Self-study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2286" y="1954879"/>
            <a:ext cx="786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Annual ACCJC Reports/SLO Reports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717391" y="2340507"/>
            <a:ext cx="120360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Governance review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1920999" y="2323530"/>
            <a:ext cx="11366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Mission  review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7756702" y="2348344"/>
            <a:ext cx="120360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Governance review</a:t>
            </a:r>
            <a:endParaRPr lang="en-US" sz="1600" dirty="0"/>
          </a:p>
        </p:txBody>
      </p:sp>
      <p:sp>
        <p:nvSpPr>
          <p:cNvPr id="54" name="TextBox 53"/>
          <p:cNvSpPr txBox="1"/>
          <p:nvPr/>
        </p:nvSpPr>
        <p:spPr>
          <a:xfrm>
            <a:off x="3057603" y="2309440"/>
            <a:ext cx="1039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Values and Goals </a:t>
            </a:r>
            <a:r>
              <a:rPr lang="en-US" sz="1200" dirty="0" smtClean="0"/>
              <a:t>review</a:t>
            </a:r>
            <a:endParaRPr lang="en-US" sz="1200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4154989" y="2328773"/>
            <a:ext cx="1233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ESMP revise, </a:t>
            </a:r>
            <a:r>
              <a:rPr lang="en-US" sz="1200" dirty="0" smtClean="0"/>
              <a:t>Education </a:t>
            </a:r>
            <a:r>
              <a:rPr lang="en-US" sz="1200" dirty="0" err="1" smtClean="0"/>
              <a:t>Ctr</a:t>
            </a:r>
            <a:r>
              <a:rPr lang="en-US" sz="1200" dirty="0" smtClean="0"/>
              <a:t> Master Plan</a:t>
            </a:r>
            <a:endParaRPr lang="en-US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3057603" y="5264128"/>
            <a:ext cx="1097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Review ILOs/4 Cs</a:t>
            </a:r>
          </a:p>
          <a:p>
            <a:r>
              <a:rPr lang="en-US" sz="1600" dirty="0" smtClean="0"/>
              <a:t>[GE-SLOs]</a:t>
            </a:r>
            <a:endParaRPr lang="en-US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4079882" y="5246500"/>
            <a:ext cx="130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Assess “Communication”</a:t>
            </a:r>
            <a:endParaRPr lang="en-US" sz="1600" dirty="0"/>
          </a:p>
        </p:txBody>
      </p:sp>
      <p:sp>
        <p:nvSpPr>
          <p:cNvPr id="60" name="TextBox 59"/>
          <p:cNvSpPr txBox="1"/>
          <p:nvPr/>
        </p:nvSpPr>
        <p:spPr>
          <a:xfrm>
            <a:off x="5331099" y="5248491"/>
            <a:ext cx="1205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Assess “Computation”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6536889" y="5224238"/>
            <a:ext cx="11502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Assess “Critical Thinking”</a:t>
            </a:r>
            <a:endParaRPr lang="en-US" sz="1600" dirty="0"/>
          </a:p>
        </p:txBody>
      </p:sp>
      <p:sp>
        <p:nvSpPr>
          <p:cNvPr id="62" name="TextBox 61"/>
          <p:cNvSpPr txBox="1"/>
          <p:nvPr/>
        </p:nvSpPr>
        <p:spPr>
          <a:xfrm>
            <a:off x="7670968" y="5211796"/>
            <a:ext cx="140350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Assess “Community”</a:t>
            </a:r>
            <a:endParaRPr lang="en-US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887596" y="2817491"/>
            <a:ext cx="786620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Annual Core Mission Workgroups Objectives and Reflections [Make up </a:t>
            </a:r>
            <a:r>
              <a:rPr lang="en-US" sz="1600" dirty="0" err="1" smtClean="0"/>
              <a:t>PaRC</a:t>
            </a:r>
            <a:r>
              <a:rPr lang="en-US" sz="1600" dirty="0" smtClean="0"/>
              <a:t>]</a:t>
            </a:r>
          </a:p>
          <a:p>
            <a:pPr algn="ctr"/>
            <a:r>
              <a:rPr lang="en-US" sz="1600" dirty="0" smtClean="0"/>
              <a:t>Annual Governance Survey [IP&amp;B convenes as needed]; Annual ESMP update</a:t>
            </a:r>
            <a:endParaRPr lang="en-US" sz="1600" dirty="0"/>
          </a:p>
        </p:txBody>
      </p:sp>
      <p:sp>
        <p:nvSpPr>
          <p:cNvPr id="64" name="TextBox 63"/>
          <p:cNvSpPr txBox="1"/>
          <p:nvPr/>
        </p:nvSpPr>
        <p:spPr>
          <a:xfrm>
            <a:off x="870887" y="4375893"/>
            <a:ext cx="786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3-Year Cycle (annual and comprehensive)</a:t>
            </a:r>
          </a:p>
          <a:p>
            <a:pPr algn="ctr"/>
            <a:r>
              <a:rPr lang="en-US" sz="1600" dirty="0" smtClean="0"/>
              <a:t>[Annuals: Program/</a:t>
            </a:r>
            <a:r>
              <a:rPr lang="en-US" sz="1600" dirty="0" err="1" smtClean="0"/>
              <a:t>Dept</a:t>
            </a:r>
            <a:r>
              <a:rPr lang="en-US" sz="1600" dirty="0" smtClean="0"/>
              <a:t>; Dean; VP </a:t>
            </a:r>
            <a:endParaRPr lang="en-US" sz="1600" dirty="0"/>
          </a:p>
          <a:p>
            <a:pPr algn="ctr"/>
            <a:r>
              <a:rPr lang="en-US" sz="1600" dirty="0" smtClean="0"/>
              <a:t>Comprehensives: Program/</a:t>
            </a:r>
            <a:r>
              <a:rPr lang="en-US" sz="1600" dirty="0" err="1" smtClean="0"/>
              <a:t>Dept</a:t>
            </a:r>
            <a:r>
              <a:rPr lang="en-US" sz="1600" dirty="0" smtClean="0"/>
              <a:t>; Dean; VP; PRC; </a:t>
            </a:r>
            <a:r>
              <a:rPr lang="en-US" sz="1600" dirty="0" err="1" smtClean="0"/>
              <a:t>PaRC</a:t>
            </a:r>
            <a:r>
              <a:rPr lang="en-US" sz="1600" dirty="0" smtClean="0"/>
              <a:t>; President]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906324" y="6458417"/>
            <a:ext cx="786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Annual Assessment  of CL-SLOs, PL-SLOs, SS-SLOs, AU-SLOs</a:t>
            </a:r>
            <a:endParaRPr lang="en-US" sz="1600" dirty="0"/>
          </a:p>
        </p:txBody>
      </p:sp>
      <p:sp>
        <p:nvSpPr>
          <p:cNvPr id="66" name="TextBox 65"/>
          <p:cNvSpPr txBox="1"/>
          <p:nvPr/>
        </p:nvSpPr>
        <p:spPr>
          <a:xfrm>
            <a:off x="1023287" y="3642557"/>
            <a:ext cx="786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Annual Resource Allocation Process</a:t>
            </a:r>
          </a:p>
          <a:p>
            <a:pPr algn="ctr"/>
            <a:r>
              <a:rPr lang="en-US" sz="1600" dirty="0" smtClean="0"/>
              <a:t>[Program Review (program/department);</a:t>
            </a:r>
            <a:r>
              <a:rPr lang="en-US" sz="1600" dirty="0"/>
              <a:t> </a:t>
            </a:r>
            <a:r>
              <a:rPr lang="en-US" sz="1600" dirty="0" smtClean="0"/>
              <a:t>Dean; VP; OPC; </a:t>
            </a:r>
            <a:r>
              <a:rPr lang="en-US" sz="1600" dirty="0" err="1" smtClean="0"/>
              <a:t>PaRC</a:t>
            </a:r>
            <a:r>
              <a:rPr lang="en-US" sz="1600" dirty="0" smtClean="0"/>
              <a:t>; President]</a:t>
            </a:r>
          </a:p>
          <a:p>
            <a:pPr algn="ctr"/>
            <a:endParaRPr lang="en-US" sz="1600" dirty="0"/>
          </a:p>
        </p:txBody>
      </p:sp>
      <p:sp>
        <p:nvSpPr>
          <p:cNvPr id="73" name="TextBox 72"/>
          <p:cNvSpPr txBox="1"/>
          <p:nvPr/>
        </p:nvSpPr>
        <p:spPr>
          <a:xfrm>
            <a:off x="8143345" y="69581"/>
            <a:ext cx="9311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err="1" smtClean="0"/>
              <a:t>E.Kuo</a:t>
            </a:r>
            <a:endParaRPr lang="en-US" sz="1000" dirty="0" smtClean="0"/>
          </a:p>
          <a:p>
            <a:pPr algn="r"/>
            <a:r>
              <a:rPr lang="en-US" sz="1000" dirty="0" smtClean="0"/>
              <a:t>09.25.2014</a:t>
            </a:r>
            <a:endParaRPr lang="en-US" sz="1000" dirty="0" smtClean="0"/>
          </a:p>
          <a:p>
            <a:pPr algn="r"/>
            <a:r>
              <a:rPr lang="en-US" sz="1000" dirty="0" smtClean="0"/>
              <a:t>REVISE</a:t>
            </a:r>
            <a:endParaRPr lang="en-US" sz="1000" dirty="0"/>
          </a:p>
        </p:txBody>
      </p:sp>
      <p:sp>
        <p:nvSpPr>
          <p:cNvPr id="76" name="TextBox 75"/>
          <p:cNvSpPr txBox="1"/>
          <p:nvPr/>
        </p:nvSpPr>
        <p:spPr>
          <a:xfrm>
            <a:off x="5388724" y="2340507"/>
            <a:ext cx="1203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Other College Plans Revise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5342758" y="1265300"/>
            <a:ext cx="1181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Form teams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16592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8" grpId="0"/>
      <p:bldP spid="49" grpId="0"/>
      <p:bldP spid="51" grpId="0"/>
      <p:bldP spid="52" grpId="0"/>
      <p:bldP spid="53" grpId="0"/>
      <p:bldP spid="53" grpId="1"/>
      <p:bldP spid="54" grpId="0"/>
      <p:bldP spid="55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76" grpId="0"/>
      <p:bldP spid="7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243</Words>
  <Application>Microsoft Office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FHDACCD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ekuo</cp:lastModifiedBy>
  <cp:revision>32</cp:revision>
  <dcterms:created xsi:type="dcterms:W3CDTF">2013-06-05T06:28:44Z</dcterms:created>
  <dcterms:modified xsi:type="dcterms:W3CDTF">2014-09-25T20:54:04Z</dcterms:modified>
</cp:coreProperties>
</file>