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7" r:id="rId7"/>
    <p:sldId id="263" r:id="rId8"/>
    <p:sldId id="268" r:id="rId9"/>
    <p:sldId id="272" r:id="rId10"/>
    <p:sldId id="269" r:id="rId11"/>
    <p:sldId id="270" r:id="rId12"/>
    <p:sldId id="273" r:id="rId13"/>
    <p:sldId id="275" r:id="rId14"/>
    <p:sldId id="264" r:id="rId15"/>
    <p:sldId id="276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708" autoAdjust="0"/>
  </p:normalViewPr>
  <p:slideViewPr>
    <p:cSldViewPr snapToGrid="0" snapToObjects="1">
      <p:cViewPr varScale="1">
        <p:scale>
          <a:sx n="86" d="100"/>
          <a:sy n="86" d="100"/>
        </p:scale>
        <p:origin x="-136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5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3/2/15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4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4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ACCJC’s Annual Report</a:t>
            </a:r>
            <a:br>
              <a:rPr lang="en-US" dirty="0" smtClean="0"/>
            </a:br>
            <a:r>
              <a:rPr lang="en-US" dirty="0" smtClean="0"/>
              <a:t>Institution-Set Standards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</a:t>
            </a:r>
            <a:r>
              <a:rPr lang="en-US" dirty="0"/>
              <a:t>5</a:t>
            </a:r>
            <a:r>
              <a:rPr lang="en-US" dirty="0" smtClean="0"/>
              <a:t>, 2015</a:t>
            </a:r>
            <a:endParaRPr lang="en-US" dirty="0" smtClean="0"/>
          </a:p>
          <a:p>
            <a:r>
              <a:rPr lang="en-US" dirty="0" smtClean="0"/>
              <a:t>PaRC </a:t>
            </a:r>
            <a:r>
              <a:rPr lang="en-US" dirty="0" smtClean="0"/>
              <a:t>Meeting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25" y="510097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15199" y="5968613"/>
            <a:ext cx="1356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E. </a:t>
            </a:r>
            <a:r>
              <a:rPr lang="en-US" sz="1200" dirty="0" smtClean="0"/>
              <a:t>Kuo</a:t>
            </a:r>
            <a:endParaRPr lang="en-US" sz="1200" dirty="0" smtClean="0"/>
          </a:p>
          <a:p>
            <a:r>
              <a:rPr lang="en-US" sz="1200" dirty="0" smtClean="0"/>
              <a:t>Foothill IR&amp;P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Certificate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4082902"/>
            <a:ext cx="8229600" cy="2043261"/>
          </a:xfrm>
        </p:spPr>
        <p:txBody>
          <a:bodyPr/>
          <a:lstStyle/>
          <a:p>
            <a:r>
              <a:rPr lang="en-US" dirty="0" smtClean="0"/>
              <a:t>Number of Certificates of Achievement</a:t>
            </a:r>
          </a:p>
          <a:p>
            <a:r>
              <a:rPr lang="en-US" dirty="0" smtClean="0"/>
              <a:t>Students counted once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682" y="1005044"/>
            <a:ext cx="8429118" cy="296761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1835851" y="2225910"/>
            <a:ext cx="5550927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Standard last </a:t>
            </a:r>
            <a:r>
              <a:rPr lang="en-US" sz="4800" dirty="0" smtClean="0"/>
              <a:t>yr: </a:t>
            </a:r>
            <a:r>
              <a:rPr lang="en-US" sz="4800" dirty="0" smtClean="0"/>
              <a:t>355</a:t>
            </a:r>
          </a:p>
          <a:p>
            <a:pPr algn="ctr"/>
            <a:r>
              <a:rPr lang="en-US" sz="4800" dirty="0" smtClean="0"/>
              <a:t>Change: +44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Transfer to Four-Year 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4114800"/>
            <a:ext cx="8458200" cy="211170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CSU transfers</a:t>
            </a:r>
          </a:p>
          <a:p>
            <a:r>
              <a:rPr lang="en-US" dirty="0" smtClean="0"/>
              <a:t>UC transfers</a:t>
            </a:r>
          </a:p>
          <a:p>
            <a:r>
              <a:rPr lang="en-US" dirty="0" smtClean="0"/>
              <a:t>In-State Privates and Out-of-State transfers (transfer volume on Data Mart)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2922" y="6532493"/>
            <a:ext cx="82038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Note: ISP and </a:t>
            </a:r>
            <a:r>
              <a:rPr lang="en-US" sz="1000" dirty="0" smtClean="0"/>
              <a:t>OoS</a:t>
            </a:r>
            <a:r>
              <a:rPr lang="en-US" sz="1000" dirty="0" smtClean="0"/>
              <a:t> data is always one-year behind to the </a:t>
            </a:r>
            <a:r>
              <a:rPr lang="en-US" sz="1000" dirty="0" smtClean="0"/>
              <a:t>2013-14 </a:t>
            </a:r>
            <a:r>
              <a:rPr lang="en-US" sz="1000" dirty="0" smtClean="0"/>
              <a:t>rate is calculated based on the number of </a:t>
            </a:r>
            <a:r>
              <a:rPr lang="en-US" sz="1000" dirty="0" smtClean="0"/>
              <a:t>2012-13 </a:t>
            </a:r>
            <a:r>
              <a:rPr lang="en-US" sz="1000" dirty="0" smtClean="0"/>
              <a:t>transfers to these institutional types.</a:t>
            </a:r>
            <a:endParaRPr lang="en-US" sz="1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44078"/>
            <a:ext cx="8229600" cy="307072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1643290" y="2168546"/>
            <a:ext cx="5979793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Standard last </a:t>
            </a:r>
            <a:r>
              <a:rPr lang="en-US" sz="4800" dirty="0" smtClean="0"/>
              <a:t>yr: </a:t>
            </a:r>
            <a:r>
              <a:rPr lang="en-US" sz="4800" dirty="0" smtClean="0"/>
              <a:t>760</a:t>
            </a:r>
          </a:p>
          <a:p>
            <a:pPr algn="ctr"/>
            <a:r>
              <a:rPr lang="en-US" sz="4800" dirty="0" smtClean="0"/>
              <a:t>Change: +57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6940137" y="1683579"/>
            <a:ext cx="1402794" cy="314563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123" y="1044079"/>
            <a:ext cx="8605093" cy="48475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Licensure Exam Pass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1871680" y="1653881"/>
            <a:ext cx="5661981" cy="378565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Standard changes</a:t>
            </a:r>
          </a:p>
          <a:p>
            <a:pPr algn="ctr"/>
            <a:r>
              <a:rPr lang="en-US" sz="4800" dirty="0" smtClean="0"/>
              <a:t>Apprenticeship: +3%</a:t>
            </a:r>
          </a:p>
          <a:p>
            <a:pPr algn="ctr"/>
            <a:r>
              <a:rPr lang="en-US" sz="4800" dirty="0" smtClean="0"/>
              <a:t>Dental Assisting: -1%</a:t>
            </a:r>
          </a:p>
          <a:p>
            <a:pPr algn="ctr"/>
            <a:r>
              <a:rPr lang="en-US" sz="4800" dirty="0" smtClean="0"/>
              <a:t>EMT Paramedic: +1%</a:t>
            </a:r>
          </a:p>
          <a:p>
            <a:pPr algn="ctr"/>
            <a:r>
              <a:rPr lang="en-US" sz="4800" dirty="0" smtClean="0"/>
              <a:t>Vet Tech: -4%</a:t>
            </a:r>
            <a:endParaRPr lang="en-US" sz="4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813327" y="6211669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sp>
        <p:nvSpPr>
          <p:cNvPr id="12" name="U-Turn Arrow 11">
            <a:hlinkClick r:id="rId4" action="ppaction://hlinksldjump"/>
          </p:cNvPr>
          <p:cNvSpPr/>
          <p:nvPr/>
        </p:nvSpPr>
        <p:spPr>
          <a:xfrm>
            <a:off x="8052956" y="4946562"/>
            <a:ext cx="561109" cy="561109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41226" y="5519753"/>
            <a:ext cx="1278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for 3-yr data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250228" y="1210995"/>
            <a:ext cx="1255131" cy="493672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00" y="1044078"/>
            <a:ext cx="8496300" cy="51036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Job Placement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16965" y="6540712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 rot="20193757">
            <a:off x="1406871" y="2459592"/>
            <a:ext cx="6399041" cy="230832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Using Perkins data</a:t>
            </a:r>
          </a:p>
          <a:p>
            <a:pPr algn="ctr"/>
            <a:r>
              <a:rPr lang="en-US" sz="4800" dirty="0" smtClean="0"/>
              <a:t>Standard range: </a:t>
            </a:r>
          </a:p>
          <a:p>
            <a:pPr algn="ctr"/>
            <a:r>
              <a:rPr lang="en-US" sz="4800" dirty="0" smtClean="0"/>
              <a:t>36% to 75% </a:t>
            </a:r>
            <a:endParaRPr lang="en-US" sz="4800" dirty="0" smtClean="0"/>
          </a:p>
        </p:txBody>
      </p:sp>
      <p:sp>
        <p:nvSpPr>
          <p:cNvPr id="10" name="U-Turn Arrow 9">
            <a:hlinkClick r:id="rId4" action="ppaction://hlinksldjump"/>
          </p:cNvPr>
          <p:cNvSpPr/>
          <p:nvPr/>
        </p:nvSpPr>
        <p:spPr>
          <a:xfrm>
            <a:off x="8354293" y="5372098"/>
            <a:ext cx="557784" cy="557784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01001" y="5945291"/>
            <a:ext cx="1278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for 3-yr data</a:t>
            </a:r>
            <a:endParaRPr lang="en-US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186550" y="6147723"/>
            <a:ext cx="3293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*Was not a reported CTE program prior to 2013-14 report. </a:t>
            </a:r>
          </a:p>
          <a:p>
            <a:r>
              <a:rPr lang="en-US" sz="1000" dirty="0" smtClean="0"/>
              <a:t>**Was not a reported CTE program prior to 2012-13 report. </a:t>
            </a:r>
          </a:p>
          <a:p>
            <a:r>
              <a:rPr lang="en-US" sz="1000" dirty="0" smtClean="0"/>
              <a:t>N/A indicates the cohort includes 10 or fewer students.</a:t>
            </a:r>
            <a:endParaRPr 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5854407" y="6147723"/>
            <a:ext cx="3293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California Community College Core Indicator Report information for </a:t>
            </a:r>
            <a:r>
              <a:rPr lang="en-US" sz="1000" dirty="0" smtClean="0"/>
              <a:t>2015-16, 2014-15, and 2013</a:t>
            </a:r>
            <a:r>
              <a:rPr lang="en-US" sz="1000" dirty="0" smtClean="0"/>
              <a:t>-</a:t>
            </a:r>
            <a:r>
              <a:rPr lang="en-US" sz="1000" dirty="0" smtClean="0"/>
              <a:t>14 Fiscal Planning </a:t>
            </a:r>
            <a:r>
              <a:rPr lang="en-US" sz="1000" dirty="0" smtClean="0"/>
              <a:t>[CCCCO MIS data, EDD Base Wage File]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441789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Thoughts? Questions?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Licensure Exam Pass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13327" y="6211669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sp>
        <p:nvSpPr>
          <p:cNvPr id="10" name="U-Turn Arrow 9">
            <a:hlinkClick r:id="rId3" action="ppaction://hlinksldjump"/>
          </p:cNvPr>
          <p:cNvSpPr/>
          <p:nvPr/>
        </p:nvSpPr>
        <p:spPr>
          <a:xfrm>
            <a:off x="8319793" y="5340925"/>
            <a:ext cx="557784" cy="557784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38655" y="5924509"/>
            <a:ext cx="9526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to return</a:t>
            </a:r>
            <a:endParaRPr lang="en-US" sz="1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0" y="1044080"/>
            <a:ext cx="8267700" cy="512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Job Placement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74240" y="6540377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332508" y="6126457"/>
            <a:ext cx="3293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*Was not a reported CTE program prior to 2013-14 report. </a:t>
            </a:r>
          </a:p>
          <a:p>
            <a:r>
              <a:rPr lang="en-US" sz="1000" dirty="0" smtClean="0"/>
              <a:t>**Was not a reported CTE program prior to 2012-13 report. </a:t>
            </a:r>
          </a:p>
          <a:p>
            <a:r>
              <a:rPr lang="en-US" sz="1000" dirty="0" smtClean="0"/>
              <a:t>N/A indicates the cohort includes 10 or fewer students.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5813327" y="6126457"/>
            <a:ext cx="3293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California Community College Core Indicator Report information for </a:t>
            </a:r>
            <a:r>
              <a:rPr lang="en-US" sz="1000" dirty="0" smtClean="0"/>
              <a:t>2015-16, 2014-15, </a:t>
            </a:r>
            <a:r>
              <a:rPr lang="en-US" sz="1000" dirty="0" smtClean="0"/>
              <a:t>and </a:t>
            </a:r>
            <a:r>
              <a:rPr lang="en-US" sz="1000" dirty="0" smtClean="0"/>
              <a:t>2013-14 Fiscal Planning </a:t>
            </a:r>
            <a:r>
              <a:rPr lang="en-US" sz="1000" dirty="0" smtClean="0"/>
              <a:t>[CCCCO MIS data, EDD Base Wage File]</a:t>
            </a:r>
            <a:endParaRPr lang="en-US" sz="1000" dirty="0"/>
          </a:p>
        </p:txBody>
      </p:sp>
      <p:sp>
        <p:nvSpPr>
          <p:cNvPr id="14" name="U-Turn Arrow 13">
            <a:hlinkClick r:id="rId3" action="ppaction://hlinksldjump"/>
          </p:cNvPr>
          <p:cNvSpPr/>
          <p:nvPr/>
        </p:nvSpPr>
        <p:spPr>
          <a:xfrm>
            <a:off x="8431528" y="5340925"/>
            <a:ext cx="557784" cy="557784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02345" y="5914118"/>
            <a:ext cx="9526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to return</a:t>
            </a:r>
            <a:endParaRPr lang="en-US" sz="1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146" y="1029311"/>
            <a:ext cx="8267700" cy="5082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ACCJC Annual Report </a:t>
            </a:r>
          </a:p>
          <a:p>
            <a:pPr lvl="1"/>
            <a:r>
              <a:rPr lang="en-US" dirty="0" smtClean="0"/>
              <a:t>Enrollment</a:t>
            </a:r>
          </a:p>
          <a:p>
            <a:pPr lvl="1"/>
            <a:r>
              <a:rPr lang="en-US" dirty="0" smtClean="0"/>
              <a:t>Student Achievement</a:t>
            </a:r>
          </a:p>
          <a:p>
            <a:pPr lvl="1"/>
            <a:r>
              <a:rPr lang="en-US" dirty="0" smtClean="0"/>
              <a:t>Student Learning Outcomes and </a:t>
            </a:r>
            <a:r>
              <a:rPr lang="en-US" dirty="0" smtClean="0"/>
              <a:t>Assessment</a:t>
            </a:r>
          </a:p>
          <a:p>
            <a:pPr lvl="1"/>
            <a:r>
              <a:rPr lang="en-US" dirty="0" smtClean="0"/>
              <a:t>SLO Narratives</a:t>
            </a:r>
            <a:endParaRPr lang="en-US" dirty="0" smtClean="0"/>
          </a:p>
          <a:p>
            <a:pPr lvl="1"/>
            <a:r>
              <a:rPr lang="en-US" dirty="0" smtClean="0"/>
              <a:t>Substantive Change Items</a:t>
            </a:r>
          </a:p>
          <a:p>
            <a:r>
              <a:rPr lang="en-US" dirty="0" smtClean="0"/>
              <a:t>ACCJC Fiscal Report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Overview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Student Achievement Data</a:t>
            </a:r>
          </a:p>
          <a:p>
            <a:pPr lvl="1"/>
            <a:r>
              <a:rPr lang="en-US" dirty="0" smtClean="0"/>
              <a:t>Course completion rate</a:t>
            </a:r>
          </a:p>
          <a:p>
            <a:pPr lvl="1"/>
            <a:r>
              <a:rPr lang="en-US" dirty="0" smtClean="0"/>
              <a:t>Program Completion number </a:t>
            </a:r>
            <a:r>
              <a:rPr lang="en-US" sz="2400" dirty="0" smtClean="0"/>
              <a:t>(</a:t>
            </a:r>
            <a:r>
              <a:rPr lang="en-US" sz="2400" dirty="0" smtClean="0"/>
              <a:t>degrees+certificates</a:t>
            </a:r>
            <a:r>
              <a:rPr lang="en-US" sz="2400" dirty="0" smtClean="0"/>
              <a:t>)</a:t>
            </a:r>
          </a:p>
          <a:p>
            <a:pPr lvl="1"/>
            <a:r>
              <a:rPr lang="en-US" dirty="0" smtClean="0"/>
              <a:t>Degree completion number</a:t>
            </a:r>
          </a:p>
          <a:p>
            <a:pPr lvl="1"/>
            <a:r>
              <a:rPr lang="en-US" dirty="0" smtClean="0"/>
              <a:t>Certificate completion number</a:t>
            </a:r>
          </a:p>
          <a:p>
            <a:pPr lvl="1"/>
            <a:r>
              <a:rPr lang="en-US" dirty="0" smtClean="0"/>
              <a:t>Transfer to 4-yr institutions</a:t>
            </a:r>
          </a:p>
          <a:p>
            <a:pPr lvl="1"/>
            <a:r>
              <a:rPr lang="en-US" dirty="0" smtClean="0"/>
              <a:t>Licensure exam pass rates</a:t>
            </a:r>
          </a:p>
          <a:p>
            <a:pPr lvl="1"/>
            <a:r>
              <a:rPr lang="en-US" dirty="0" smtClean="0"/>
              <a:t>Job placement rates for CTE program completers</a:t>
            </a:r>
          </a:p>
          <a:p>
            <a:r>
              <a:rPr lang="en-US" dirty="0" smtClean="0"/>
              <a:t>College to set standards based on data and discussion </a:t>
            </a:r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Institution-Set Standards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ACCJC</a:t>
            </a:r>
          </a:p>
          <a:p>
            <a:pPr lvl="1"/>
            <a:r>
              <a:rPr lang="en-US" dirty="0" smtClean="0"/>
              <a:t>“…identified level of performance determined by the institution to be acceptable.”</a:t>
            </a:r>
          </a:p>
          <a:p>
            <a:pPr lvl="1"/>
            <a:r>
              <a:rPr lang="en-US" dirty="0" smtClean="0"/>
              <a:t>“measure will be assessed for reasonableness and effectiveness by peer external evaluators”</a:t>
            </a:r>
          </a:p>
          <a:p>
            <a:r>
              <a:rPr lang="en-US" dirty="0" smtClean="0"/>
              <a:t>Different from benchmark or goal</a:t>
            </a:r>
          </a:p>
          <a:p>
            <a:r>
              <a:rPr lang="en-US" dirty="0" smtClean="0"/>
              <a:t>College should annually meet and easily exceed—at minimum</a:t>
            </a:r>
          </a:p>
          <a:p>
            <a:r>
              <a:rPr lang="en-US" dirty="0" smtClean="0"/>
              <a:t>Implications of not meeting standards may require action plan to get back “up” to standard</a:t>
            </a:r>
          </a:p>
          <a:p>
            <a:pPr lvl="2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 is a standard?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252604"/>
            <a:ext cx="8489373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Most recent term/year (Fall </a:t>
            </a:r>
            <a:r>
              <a:rPr lang="en-US" dirty="0" smtClean="0"/>
              <a:t>2014 </a:t>
            </a:r>
            <a:r>
              <a:rPr lang="en-US" dirty="0" smtClean="0"/>
              <a:t>or </a:t>
            </a:r>
            <a:r>
              <a:rPr lang="en-US" dirty="0" smtClean="0"/>
              <a:t>2013-14)</a:t>
            </a:r>
            <a:endParaRPr lang="en-US" dirty="0" smtClean="0"/>
          </a:p>
          <a:p>
            <a:pPr lvl="1"/>
            <a:r>
              <a:rPr lang="en-US" dirty="0" smtClean="0"/>
              <a:t>Longitudinal (</a:t>
            </a:r>
            <a:r>
              <a:rPr lang="en-US" dirty="0" smtClean="0"/>
              <a:t>2009-10 </a:t>
            </a:r>
            <a:r>
              <a:rPr lang="en-US" dirty="0" smtClean="0"/>
              <a:t>to </a:t>
            </a:r>
            <a:r>
              <a:rPr lang="en-US" dirty="0" smtClean="0"/>
              <a:t>2012-13, 2011-12 </a:t>
            </a:r>
            <a:r>
              <a:rPr lang="en-US" dirty="0" smtClean="0"/>
              <a:t>to </a:t>
            </a:r>
            <a:r>
              <a:rPr lang="en-US" dirty="0" smtClean="0"/>
              <a:t>2013-14)</a:t>
            </a:r>
            <a:endParaRPr lang="en-US" dirty="0" smtClean="0"/>
          </a:p>
          <a:p>
            <a:pPr lvl="1"/>
            <a:r>
              <a:rPr lang="en-US" dirty="0" smtClean="0"/>
              <a:t>Disaggregation (ethnicity, program)</a:t>
            </a:r>
          </a:p>
          <a:p>
            <a:r>
              <a:rPr lang="en-US" dirty="0" smtClean="0"/>
              <a:t>Sources</a:t>
            </a:r>
          </a:p>
          <a:p>
            <a:pPr lvl="1"/>
            <a:r>
              <a:rPr lang="en-US" dirty="0" smtClean="0"/>
              <a:t>CCCCO Data Mart, FHDA IR&amp;P, FH Workforce Development &amp; Institutional Advancement, California Community College Core Indicator Report</a:t>
            </a:r>
          </a:p>
          <a:p>
            <a:r>
              <a:rPr lang="en-US" dirty="0" smtClean="0"/>
              <a:t>Discussion</a:t>
            </a:r>
          </a:p>
          <a:p>
            <a:pPr lvl="1"/>
            <a:r>
              <a:rPr lang="en-US" dirty="0" smtClean="0"/>
              <a:t>PaRC</a:t>
            </a:r>
          </a:p>
          <a:p>
            <a:pPr lvl="1"/>
            <a:r>
              <a:rPr lang="en-US" dirty="0" smtClean="0"/>
              <a:t>Documentation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Foothill Approach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241554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Standard Recommendations</a:t>
            </a:r>
            <a:endParaRPr lang="en-US" sz="4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61" y="1044079"/>
            <a:ext cx="8617086" cy="34853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Course Completion 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199" y="4529469"/>
            <a:ext cx="8229601" cy="1697034"/>
          </a:xfrm>
        </p:spPr>
        <p:txBody>
          <a:bodyPr>
            <a:normAutofit/>
          </a:bodyPr>
          <a:lstStyle/>
          <a:p>
            <a:r>
              <a:rPr lang="en-US" dirty="0" smtClean="0"/>
              <a:t>Completion based on passing course with A, B, C, or P grade; includes all credit courses offered in Fall term</a:t>
            </a:r>
          </a:p>
        </p:txBody>
      </p:sp>
      <p:sp>
        <p:nvSpPr>
          <p:cNvPr id="9" name="TextBox 8"/>
          <p:cNvSpPr txBox="1"/>
          <p:nvPr/>
        </p:nvSpPr>
        <p:spPr>
          <a:xfrm rot="20193757">
            <a:off x="1051879" y="1996452"/>
            <a:ext cx="6576260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Standard l</a:t>
            </a:r>
            <a:r>
              <a:rPr lang="en-US" sz="4800" dirty="0" smtClean="0"/>
              <a:t>ast </a:t>
            </a:r>
            <a:r>
              <a:rPr lang="en-US" sz="4800" dirty="0" smtClean="0"/>
              <a:t>yr: 55%</a:t>
            </a:r>
          </a:p>
          <a:p>
            <a:pPr algn="ctr"/>
            <a:r>
              <a:rPr lang="en-US" sz="4800" dirty="0" smtClean="0"/>
              <a:t>Change: +2%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Program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199" y="3987210"/>
            <a:ext cx="8229601" cy="21389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Number of AA, AA-T, AS and Certificates of Achievement</a:t>
            </a:r>
          </a:p>
          <a:p>
            <a:r>
              <a:rPr lang="en-US" dirty="0" smtClean="0"/>
              <a:t>Students counted once regardless of how many awards granted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63" y="1044078"/>
            <a:ext cx="8558021" cy="307625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2179483" y="2038034"/>
            <a:ext cx="5323531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Standard last yr: 714</a:t>
            </a:r>
          </a:p>
          <a:p>
            <a:pPr algn="ctr"/>
            <a:r>
              <a:rPr lang="en-US" sz="4800" dirty="0" smtClean="0"/>
              <a:t>Change: +43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Degree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199" y="3987210"/>
            <a:ext cx="5356127" cy="2138954"/>
          </a:xfrm>
        </p:spPr>
        <p:txBody>
          <a:bodyPr/>
          <a:lstStyle/>
          <a:p>
            <a:r>
              <a:rPr lang="en-US" dirty="0" smtClean="0"/>
              <a:t>Number of AA, AA-T and AS</a:t>
            </a:r>
          </a:p>
          <a:p>
            <a:r>
              <a:rPr lang="en-US" dirty="0" smtClean="0"/>
              <a:t>Students counted once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278" y="1165066"/>
            <a:ext cx="8173848" cy="295527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1783140" y="2430577"/>
            <a:ext cx="5418984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Standard last </a:t>
            </a:r>
            <a:r>
              <a:rPr lang="en-US" sz="4800" dirty="0" smtClean="0"/>
              <a:t>yr: </a:t>
            </a:r>
            <a:r>
              <a:rPr lang="en-US" sz="4800" dirty="0" smtClean="0"/>
              <a:t>415</a:t>
            </a:r>
          </a:p>
          <a:p>
            <a:pPr algn="ctr"/>
            <a:r>
              <a:rPr lang="en-US" sz="4800" dirty="0" smtClean="0"/>
              <a:t>Change: +33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2594</TotalTime>
  <Words>666</Words>
  <Application>Microsoft Macintosh PowerPoint</Application>
  <PresentationFormat>On-screen Show (4:3)</PresentationFormat>
  <Paragraphs>110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ACCJC’s Annual Report Institution-Set Standards </vt:lpstr>
      <vt:lpstr>    </vt:lpstr>
      <vt:lpstr>    </vt:lpstr>
      <vt:lpstr>    </vt:lpstr>
      <vt:lpstr>    </vt:lpstr>
      <vt:lpstr>PowerPoint Presentation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Faculty</cp:lastModifiedBy>
  <cp:revision>121</cp:revision>
  <dcterms:created xsi:type="dcterms:W3CDTF">2012-03-27T05:18:19Z</dcterms:created>
  <dcterms:modified xsi:type="dcterms:W3CDTF">2015-03-04T00:40:58Z</dcterms:modified>
</cp:coreProperties>
</file>