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62" r:id="rId2"/>
    <p:sldId id="263" r:id="rId3"/>
    <p:sldId id="256" r:id="rId4"/>
    <p:sldId id="264" r:id="rId5"/>
    <p:sldId id="261" r:id="rId6"/>
    <p:sldId id="265" r:id="rId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6666FF"/>
    <a:srgbClr val="FFCC00"/>
    <a:srgbClr val="FF8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113" d="100"/>
          <a:sy n="113" d="100"/>
        </p:scale>
        <p:origin x="-180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215871-6125-C349-B933-C4C558C5B3D1}" type="doc">
      <dgm:prSet loTypeId="urn:microsoft.com/office/officeart/2008/layout/RadialCluster" loCatId="" qsTypeId="urn:microsoft.com/office/officeart/2005/8/quickstyle/simple4" qsCatId="simple" csTypeId="urn:microsoft.com/office/officeart/2005/8/colors/colorful3" csCatId="colorful" phldr="1"/>
      <dgm:spPr/>
      <dgm:t>
        <a:bodyPr/>
        <a:lstStyle/>
        <a:p>
          <a:endParaRPr lang="en-US"/>
        </a:p>
      </dgm:t>
    </dgm:pt>
    <dgm:pt modelId="{1E1EE922-FFB3-5F45-9DA1-40332E890073}">
      <dgm:prSet phldrT="[Text]" custT="1"/>
      <dgm:spPr/>
      <dgm:t>
        <a:bodyPr/>
        <a:lstStyle/>
        <a:p>
          <a:r>
            <a:rPr lang="en-US" sz="3500" b="1" dirty="0" smtClean="0">
              <a:effectLst>
                <a:outerShdw blurRad="50800" dist="38100" dir="18900000" algn="bl" rotWithShape="0">
                  <a:prstClr val="black">
                    <a:alpha val="40000"/>
                  </a:prstClr>
                </a:outerShdw>
              </a:effectLst>
            </a:rPr>
            <a:t>Technical Assistance</a:t>
          </a:r>
        </a:p>
        <a:p>
          <a:r>
            <a:rPr lang="en-US" sz="1800" b="1" dirty="0" smtClean="0">
              <a:effectLst>
                <a:outerShdw blurRad="50800" dist="38100" dir="18900000" algn="bl" rotWithShape="0">
                  <a:prstClr val="black">
                    <a:alpha val="40000"/>
                  </a:prstClr>
                </a:outerShdw>
              </a:effectLst>
            </a:rPr>
            <a:t>(upon request)</a:t>
          </a:r>
          <a:endParaRPr lang="en-US" sz="1800" b="1" dirty="0">
            <a:effectLst>
              <a:outerShdw blurRad="50800" dist="38100" dir="18900000" algn="bl" rotWithShape="0">
                <a:prstClr val="black">
                  <a:alpha val="40000"/>
                </a:prstClr>
              </a:outerShdw>
            </a:effectLst>
          </a:endParaRPr>
        </a:p>
      </dgm:t>
    </dgm:pt>
    <dgm:pt modelId="{6CDC742B-46B4-844D-9E2F-9EBB665D6B1C}" type="parTrans" cxnId="{1A6E6172-F0F1-B049-B341-ECD5C59692CB}">
      <dgm:prSet/>
      <dgm:spPr/>
      <dgm:t>
        <a:bodyPr/>
        <a:lstStyle/>
        <a:p>
          <a:endParaRPr lang="en-US" b="1">
            <a:effectLst>
              <a:outerShdw blurRad="50800" dist="38100" dir="18900000" algn="bl" rotWithShape="0">
                <a:prstClr val="black">
                  <a:alpha val="40000"/>
                </a:prstClr>
              </a:outerShdw>
            </a:effectLst>
          </a:endParaRPr>
        </a:p>
      </dgm:t>
    </dgm:pt>
    <dgm:pt modelId="{8C19736B-7FA8-6B47-9A39-3602A45B4E28}" type="sibTrans" cxnId="{1A6E6172-F0F1-B049-B341-ECD5C59692CB}">
      <dgm:prSet/>
      <dgm:spPr/>
      <dgm:t>
        <a:bodyPr/>
        <a:lstStyle/>
        <a:p>
          <a:endParaRPr lang="en-US" b="1">
            <a:effectLst>
              <a:outerShdw blurRad="50800" dist="38100" dir="18900000" algn="bl" rotWithShape="0">
                <a:prstClr val="black">
                  <a:alpha val="40000"/>
                </a:prstClr>
              </a:outerShdw>
            </a:effectLst>
          </a:endParaRPr>
        </a:p>
      </dgm:t>
    </dgm:pt>
    <dgm:pt modelId="{83A3E917-8FFD-3748-9F94-3288F1E68B81}">
      <dgm:prSet phldrT="[Text]"/>
      <dgm:spPr/>
      <dgm:t>
        <a:bodyPr/>
        <a:lstStyle/>
        <a:p>
          <a:r>
            <a:rPr lang="en-US" b="1" dirty="0" smtClean="0">
              <a:effectLst>
                <a:outerShdw blurRad="50800" dist="38100" dir="18900000" algn="bl" rotWithShape="0">
                  <a:prstClr val="black">
                    <a:alpha val="40000"/>
                  </a:prstClr>
                </a:outerShdw>
              </a:effectLst>
            </a:rPr>
            <a:t>Professional Development Opportunities</a:t>
          </a:r>
          <a:endParaRPr lang="en-US" b="1" dirty="0">
            <a:effectLst>
              <a:outerShdw blurRad="50800" dist="38100" dir="18900000" algn="bl" rotWithShape="0">
                <a:prstClr val="black">
                  <a:alpha val="40000"/>
                </a:prstClr>
              </a:outerShdw>
            </a:effectLst>
          </a:endParaRPr>
        </a:p>
      </dgm:t>
    </dgm:pt>
    <dgm:pt modelId="{A8E6EA02-1292-E34A-A0AA-F51DAB63FCAE}" type="parTrans" cxnId="{CF07D91A-77EB-634A-8784-907D5B114A16}">
      <dgm:prSet/>
      <dgm:spPr/>
      <dgm:t>
        <a:bodyPr/>
        <a:lstStyle/>
        <a:p>
          <a:endParaRPr lang="en-US" b="1">
            <a:effectLst>
              <a:outerShdw blurRad="50800" dist="38100" dir="18900000" algn="bl" rotWithShape="0">
                <a:prstClr val="black">
                  <a:alpha val="40000"/>
                </a:prstClr>
              </a:outerShdw>
            </a:effectLst>
          </a:endParaRPr>
        </a:p>
      </dgm:t>
    </dgm:pt>
    <dgm:pt modelId="{05DB38DD-D679-004C-83D6-3D961393461B}" type="sibTrans" cxnId="{CF07D91A-77EB-634A-8784-907D5B114A16}">
      <dgm:prSet/>
      <dgm:spPr/>
      <dgm:t>
        <a:bodyPr/>
        <a:lstStyle/>
        <a:p>
          <a:endParaRPr lang="en-US" b="1">
            <a:effectLst>
              <a:outerShdw blurRad="50800" dist="38100" dir="18900000" algn="bl" rotWithShape="0">
                <a:prstClr val="black">
                  <a:alpha val="40000"/>
                </a:prstClr>
              </a:outerShdw>
            </a:effectLst>
          </a:endParaRPr>
        </a:p>
      </dgm:t>
    </dgm:pt>
    <dgm:pt modelId="{DEB6700C-4D13-FD4B-A109-92CF2B269CAB}">
      <dgm:prSet phldrT="[Text]" custT="1"/>
      <dgm:spPr>
        <a:ln>
          <a:solidFill>
            <a:srgbClr val="FFFFFF"/>
          </a:solidFill>
        </a:ln>
        <a:effectLst>
          <a:glow rad="292100">
            <a:schemeClr val="tx1">
              <a:alpha val="66000"/>
            </a:schemeClr>
          </a:glow>
        </a:effectLst>
      </dgm:spPr>
      <dgm:t>
        <a:bodyPr/>
        <a:lstStyle/>
        <a:p>
          <a:r>
            <a:rPr lang="en-US" sz="3400" b="1" dirty="0" smtClean="0">
              <a:effectLst>
                <a:outerShdw blurRad="50800" dist="38100" dir="18900000" algn="bl" rotWithShape="0">
                  <a:prstClr val="black">
                    <a:alpha val="40000"/>
                  </a:prstClr>
                </a:outerShdw>
              </a:effectLst>
            </a:rPr>
            <a:t>Indicator Framework: GOALS</a:t>
          </a:r>
        </a:p>
        <a:p>
          <a:r>
            <a:rPr lang="en-US" sz="1800" b="1" dirty="0" smtClean="0">
              <a:effectLst>
                <a:outerShdw blurRad="50800" dist="38100" dir="18900000" algn="bl" rotWithShape="0">
                  <a:prstClr val="black">
                    <a:alpha val="40000"/>
                  </a:prstClr>
                </a:outerShdw>
              </a:effectLst>
            </a:rPr>
            <a:t>(college/district)</a:t>
          </a:r>
          <a:endParaRPr lang="en-US" sz="1050" b="1" dirty="0">
            <a:effectLst>
              <a:outerShdw blurRad="50800" dist="38100" dir="18900000" algn="bl" rotWithShape="0">
                <a:prstClr val="black">
                  <a:alpha val="40000"/>
                </a:prstClr>
              </a:outerShdw>
            </a:effectLst>
          </a:endParaRPr>
        </a:p>
      </dgm:t>
    </dgm:pt>
    <dgm:pt modelId="{1811E358-E3FE-334B-B887-658D81CD7ECE}" type="parTrans" cxnId="{EF0E7445-0C8F-694C-8BF0-CA10247FB069}">
      <dgm:prSet/>
      <dgm:spPr/>
      <dgm:t>
        <a:bodyPr/>
        <a:lstStyle/>
        <a:p>
          <a:endParaRPr lang="en-US" b="1">
            <a:effectLst>
              <a:outerShdw blurRad="50800" dist="38100" dir="18900000" algn="bl" rotWithShape="0">
                <a:prstClr val="black">
                  <a:alpha val="40000"/>
                </a:prstClr>
              </a:outerShdw>
            </a:effectLst>
          </a:endParaRPr>
        </a:p>
      </dgm:t>
    </dgm:pt>
    <dgm:pt modelId="{46913301-D905-5943-989B-FD3C041E7A7A}" type="sibTrans" cxnId="{EF0E7445-0C8F-694C-8BF0-CA10247FB069}">
      <dgm:prSet/>
      <dgm:spPr/>
      <dgm:t>
        <a:bodyPr/>
        <a:lstStyle/>
        <a:p>
          <a:endParaRPr lang="en-US" b="1">
            <a:effectLst>
              <a:outerShdw blurRad="50800" dist="38100" dir="18900000" algn="bl" rotWithShape="0">
                <a:prstClr val="black">
                  <a:alpha val="40000"/>
                </a:prstClr>
              </a:outerShdw>
            </a:effectLst>
          </a:endParaRPr>
        </a:p>
      </dgm:t>
    </dgm:pt>
    <dgm:pt modelId="{18E6E182-C100-8641-866E-4D4D166FD633}">
      <dgm:prSet phldrT="[Text]"/>
      <dgm:spPr/>
      <dgm:t>
        <a:bodyPr/>
        <a:lstStyle/>
        <a:p>
          <a:r>
            <a:rPr lang="en-US" b="1" dirty="0" smtClean="0">
              <a:effectLst>
                <a:outerShdw blurRad="50800" dist="38100" dir="18900000" algn="bl" rotWithShape="0">
                  <a:prstClr val="black">
                    <a:alpha val="40000"/>
                  </a:prstClr>
                </a:outerShdw>
              </a:effectLst>
            </a:rPr>
            <a:t>IEPI</a:t>
          </a:r>
          <a:endParaRPr lang="en-US" b="1" dirty="0">
            <a:effectLst>
              <a:outerShdw blurRad="50800" dist="38100" dir="18900000" algn="bl" rotWithShape="0">
                <a:prstClr val="black">
                  <a:alpha val="40000"/>
                </a:prstClr>
              </a:outerShdw>
            </a:effectLst>
          </a:endParaRPr>
        </a:p>
      </dgm:t>
    </dgm:pt>
    <dgm:pt modelId="{1107A1DF-3D29-734F-98A2-DBAED5D29FE8}" type="sibTrans" cxnId="{1D1A1D40-BC8C-8844-B1C0-87168FBD4411}">
      <dgm:prSet/>
      <dgm:spPr/>
      <dgm:t>
        <a:bodyPr/>
        <a:lstStyle/>
        <a:p>
          <a:endParaRPr lang="en-US" b="1">
            <a:effectLst>
              <a:outerShdw blurRad="50800" dist="38100" dir="18900000" algn="bl" rotWithShape="0">
                <a:prstClr val="black">
                  <a:alpha val="40000"/>
                </a:prstClr>
              </a:outerShdw>
            </a:effectLst>
          </a:endParaRPr>
        </a:p>
      </dgm:t>
    </dgm:pt>
    <dgm:pt modelId="{F8DCDFB1-C2E3-8543-94D3-9C142117FF06}" type="parTrans" cxnId="{1D1A1D40-BC8C-8844-B1C0-87168FBD4411}">
      <dgm:prSet/>
      <dgm:spPr/>
      <dgm:t>
        <a:bodyPr/>
        <a:lstStyle/>
        <a:p>
          <a:endParaRPr lang="en-US" b="1">
            <a:effectLst>
              <a:outerShdw blurRad="50800" dist="38100" dir="18900000" algn="bl" rotWithShape="0">
                <a:prstClr val="black">
                  <a:alpha val="40000"/>
                </a:prstClr>
              </a:outerShdw>
            </a:effectLst>
          </a:endParaRPr>
        </a:p>
      </dgm:t>
    </dgm:pt>
    <dgm:pt modelId="{81DF3098-6EED-ED40-82B4-07C7F685EADC}" type="pres">
      <dgm:prSet presAssocID="{ED215871-6125-C349-B933-C4C558C5B3D1}" presName="Name0" presStyleCnt="0">
        <dgm:presLayoutVars>
          <dgm:chMax val="1"/>
          <dgm:chPref val="1"/>
          <dgm:dir/>
          <dgm:animOne val="branch"/>
          <dgm:animLvl val="lvl"/>
        </dgm:presLayoutVars>
      </dgm:prSet>
      <dgm:spPr/>
      <dgm:t>
        <a:bodyPr/>
        <a:lstStyle/>
        <a:p>
          <a:endParaRPr lang="en-US"/>
        </a:p>
      </dgm:t>
    </dgm:pt>
    <dgm:pt modelId="{74FE2CEB-B412-5845-BB9E-DF30C6CF60BD}" type="pres">
      <dgm:prSet presAssocID="{18E6E182-C100-8641-866E-4D4D166FD633}" presName="singleCycle" presStyleCnt="0"/>
      <dgm:spPr/>
    </dgm:pt>
    <dgm:pt modelId="{8A8372D6-BF2F-3B44-B02A-74B609AB840C}" type="pres">
      <dgm:prSet presAssocID="{18E6E182-C100-8641-866E-4D4D166FD633}" presName="singleCenter" presStyleLbl="node1" presStyleIdx="0" presStyleCnt="4" custScaleX="148757" custScaleY="137550" custLinFactNeighborX="-78087" custLinFactNeighborY="-45703">
        <dgm:presLayoutVars>
          <dgm:chMax val="7"/>
          <dgm:chPref val="7"/>
        </dgm:presLayoutVars>
      </dgm:prSet>
      <dgm:spPr/>
      <dgm:t>
        <a:bodyPr/>
        <a:lstStyle/>
        <a:p>
          <a:endParaRPr lang="en-US"/>
        </a:p>
      </dgm:t>
    </dgm:pt>
    <dgm:pt modelId="{FAF55F67-CB8A-C940-B3B7-6AD85DAE28B3}" type="pres">
      <dgm:prSet presAssocID="{6CDC742B-46B4-844D-9E2F-9EBB665D6B1C}" presName="Name56" presStyleLbl="parChTrans1D2" presStyleIdx="0" presStyleCnt="3"/>
      <dgm:spPr>
        <a:prstGeom prst="rightArrow">
          <a:avLst/>
        </a:prstGeom>
      </dgm:spPr>
      <dgm:t>
        <a:bodyPr/>
        <a:lstStyle/>
        <a:p>
          <a:endParaRPr lang="en-US"/>
        </a:p>
      </dgm:t>
    </dgm:pt>
    <dgm:pt modelId="{AD3214CB-E2BB-7843-BDB6-5F47CC79F1BC}" type="pres">
      <dgm:prSet presAssocID="{1E1EE922-FFB3-5F45-9DA1-40332E890073}" presName="text0" presStyleLbl="node1" presStyleIdx="1" presStyleCnt="4" custScaleX="358133" custScaleY="267936" custRadScaleRad="106977" custRadScaleInc="63806">
        <dgm:presLayoutVars>
          <dgm:bulletEnabled val="1"/>
        </dgm:presLayoutVars>
      </dgm:prSet>
      <dgm:spPr/>
      <dgm:t>
        <a:bodyPr/>
        <a:lstStyle/>
        <a:p>
          <a:endParaRPr lang="en-US"/>
        </a:p>
      </dgm:t>
    </dgm:pt>
    <dgm:pt modelId="{D6647C44-76C1-B844-9136-29BCDC1D7426}" type="pres">
      <dgm:prSet presAssocID="{A8E6EA02-1292-E34A-A0AA-F51DAB63FCAE}" presName="Name56" presStyleLbl="parChTrans1D2" presStyleIdx="1" presStyleCnt="3"/>
      <dgm:spPr>
        <a:prstGeom prst="rightArrow">
          <a:avLst/>
        </a:prstGeom>
      </dgm:spPr>
      <dgm:t>
        <a:bodyPr/>
        <a:lstStyle/>
        <a:p>
          <a:endParaRPr lang="en-US"/>
        </a:p>
      </dgm:t>
    </dgm:pt>
    <dgm:pt modelId="{34868B16-EC15-604F-86E3-BBC2D5CE46E0}" type="pres">
      <dgm:prSet presAssocID="{83A3E917-8FFD-3748-9F94-3288F1E68B81}" presName="text0" presStyleLbl="node1" presStyleIdx="2" presStyleCnt="4" custScaleX="358133" custScaleY="267936" custRadScaleRad="108013" custRadScaleInc="-4042">
        <dgm:presLayoutVars>
          <dgm:bulletEnabled val="1"/>
        </dgm:presLayoutVars>
      </dgm:prSet>
      <dgm:spPr/>
      <dgm:t>
        <a:bodyPr/>
        <a:lstStyle/>
        <a:p>
          <a:endParaRPr lang="en-US"/>
        </a:p>
      </dgm:t>
    </dgm:pt>
    <dgm:pt modelId="{D6310920-9459-1F4C-8EFD-BEA708011794}" type="pres">
      <dgm:prSet presAssocID="{1811E358-E3FE-334B-B887-658D81CD7ECE}" presName="Name56" presStyleLbl="parChTrans1D2" presStyleIdx="2" presStyleCnt="3"/>
      <dgm:spPr>
        <a:prstGeom prst="rightArrow">
          <a:avLst/>
        </a:prstGeom>
      </dgm:spPr>
      <dgm:t>
        <a:bodyPr/>
        <a:lstStyle/>
        <a:p>
          <a:endParaRPr lang="en-US"/>
        </a:p>
      </dgm:t>
    </dgm:pt>
    <dgm:pt modelId="{C54299E3-F493-4747-A052-6A3554A53740}" type="pres">
      <dgm:prSet presAssocID="{DEB6700C-4D13-FD4B-A109-92CF2B269CAB}" presName="text0" presStyleLbl="node1" presStyleIdx="3" presStyleCnt="4" custScaleX="358133" custScaleY="267936" custRadScaleRad="96720" custRadScaleInc="-1881">
        <dgm:presLayoutVars>
          <dgm:bulletEnabled val="1"/>
        </dgm:presLayoutVars>
      </dgm:prSet>
      <dgm:spPr/>
      <dgm:t>
        <a:bodyPr/>
        <a:lstStyle/>
        <a:p>
          <a:endParaRPr lang="en-US"/>
        </a:p>
      </dgm:t>
    </dgm:pt>
  </dgm:ptLst>
  <dgm:cxnLst>
    <dgm:cxn modelId="{D18609D1-CF23-7240-B14B-AACFD4F56574}" type="presOf" srcId="{DEB6700C-4D13-FD4B-A109-92CF2B269CAB}" destId="{C54299E3-F493-4747-A052-6A3554A53740}" srcOrd="0" destOrd="0" presId="urn:microsoft.com/office/officeart/2008/layout/RadialCluster"/>
    <dgm:cxn modelId="{8673F74B-056B-5944-8186-7FFF06139A65}" type="presOf" srcId="{83A3E917-8FFD-3748-9F94-3288F1E68B81}" destId="{34868B16-EC15-604F-86E3-BBC2D5CE46E0}" srcOrd="0" destOrd="0" presId="urn:microsoft.com/office/officeart/2008/layout/RadialCluster"/>
    <dgm:cxn modelId="{EF0E7445-0C8F-694C-8BF0-CA10247FB069}" srcId="{18E6E182-C100-8641-866E-4D4D166FD633}" destId="{DEB6700C-4D13-FD4B-A109-92CF2B269CAB}" srcOrd="2" destOrd="0" parTransId="{1811E358-E3FE-334B-B887-658D81CD7ECE}" sibTransId="{46913301-D905-5943-989B-FD3C041E7A7A}"/>
    <dgm:cxn modelId="{E2684D2F-2C3E-EB48-B355-595519BE912C}" type="presOf" srcId="{1E1EE922-FFB3-5F45-9DA1-40332E890073}" destId="{AD3214CB-E2BB-7843-BDB6-5F47CC79F1BC}" srcOrd="0" destOrd="0" presId="urn:microsoft.com/office/officeart/2008/layout/RadialCluster"/>
    <dgm:cxn modelId="{1D1A1D40-BC8C-8844-B1C0-87168FBD4411}" srcId="{ED215871-6125-C349-B933-C4C558C5B3D1}" destId="{18E6E182-C100-8641-866E-4D4D166FD633}" srcOrd="0" destOrd="0" parTransId="{F8DCDFB1-C2E3-8543-94D3-9C142117FF06}" sibTransId="{1107A1DF-3D29-734F-98A2-DBAED5D29FE8}"/>
    <dgm:cxn modelId="{9F4D7E6A-4673-434D-89CB-8423630A43E4}" type="presOf" srcId="{A8E6EA02-1292-E34A-A0AA-F51DAB63FCAE}" destId="{D6647C44-76C1-B844-9136-29BCDC1D7426}" srcOrd="0" destOrd="0" presId="urn:microsoft.com/office/officeart/2008/layout/RadialCluster"/>
    <dgm:cxn modelId="{85306795-2CFF-764A-83ED-ECAB8FEB7953}" type="presOf" srcId="{18E6E182-C100-8641-866E-4D4D166FD633}" destId="{8A8372D6-BF2F-3B44-B02A-74B609AB840C}" srcOrd="0" destOrd="0" presId="urn:microsoft.com/office/officeart/2008/layout/RadialCluster"/>
    <dgm:cxn modelId="{1A6E6172-F0F1-B049-B341-ECD5C59692CB}" srcId="{18E6E182-C100-8641-866E-4D4D166FD633}" destId="{1E1EE922-FFB3-5F45-9DA1-40332E890073}" srcOrd="0" destOrd="0" parTransId="{6CDC742B-46B4-844D-9E2F-9EBB665D6B1C}" sibTransId="{8C19736B-7FA8-6B47-9A39-3602A45B4E28}"/>
    <dgm:cxn modelId="{CF07D91A-77EB-634A-8784-907D5B114A16}" srcId="{18E6E182-C100-8641-866E-4D4D166FD633}" destId="{83A3E917-8FFD-3748-9F94-3288F1E68B81}" srcOrd="1" destOrd="0" parTransId="{A8E6EA02-1292-E34A-A0AA-F51DAB63FCAE}" sibTransId="{05DB38DD-D679-004C-83D6-3D961393461B}"/>
    <dgm:cxn modelId="{4498D3AF-7C84-7641-B69E-7B35D538C94C}" type="presOf" srcId="{6CDC742B-46B4-844D-9E2F-9EBB665D6B1C}" destId="{FAF55F67-CB8A-C940-B3B7-6AD85DAE28B3}" srcOrd="0" destOrd="0" presId="urn:microsoft.com/office/officeart/2008/layout/RadialCluster"/>
    <dgm:cxn modelId="{EE017697-B4FA-CA41-8577-8DD3D4EC3E20}" type="presOf" srcId="{1811E358-E3FE-334B-B887-658D81CD7ECE}" destId="{D6310920-9459-1F4C-8EFD-BEA708011794}" srcOrd="0" destOrd="0" presId="urn:microsoft.com/office/officeart/2008/layout/RadialCluster"/>
    <dgm:cxn modelId="{69D0769C-C863-6F47-A345-5B3F5B01705C}" type="presOf" srcId="{ED215871-6125-C349-B933-C4C558C5B3D1}" destId="{81DF3098-6EED-ED40-82B4-07C7F685EADC}" srcOrd="0" destOrd="0" presId="urn:microsoft.com/office/officeart/2008/layout/RadialCluster"/>
    <dgm:cxn modelId="{AE703922-18CE-6D49-87ED-C75448AEC4C7}" type="presParOf" srcId="{81DF3098-6EED-ED40-82B4-07C7F685EADC}" destId="{74FE2CEB-B412-5845-BB9E-DF30C6CF60BD}" srcOrd="0" destOrd="0" presId="urn:microsoft.com/office/officeart/2008/layout/RadialCluster"/>
    <dgm:cxn modelId="{6FC2BBEE-7063-DD4A-B1A0-820C104E38BF}" type="presParOf" srcId="{74FE2CEB-B412-5845-BB9E-DF30C6CF60BD}" destId="{8A8372D6-BF2F-3B44-B02A-74B609AB840C}" srcOrd="0" destOrd="0" presId="urn:microsoft.com/office/officeart/2008/layout/RadialCluster"/>
    <dgm:cxn modelId="{40914476-638B-3347-BF06-4B804F1E0005}" type="presParOf" srcId="{74FE2CEB-B412-5845-BB9E-DF30C6CF60BD}" destId="{FAF55F67-CB8A-C940-B3B7-6AD85DAE28B3}" srcOrd="1" destOrd="0" presId="urn:microsoft.com/office/officeart/2008/layout/RadialCluster"/>
    <dgm:cxn modelId="{CE6BE490-E468-C647-946C-F160B84E28AE}" type="presParOf" srcId="{74FE2CEB-B412-5845-BB9E-DF30C6CF60BD}" destId="{AD3214CB-E2BB-7843-BDB6-5F47CC79F1BC}" srcOrd="2" destOrd="0" presId="urn:microsoft.com/office/officeart/2008/layout/RadialCluster"/>
    <dgm:cxn modelId="{842D5346-43B6-794A-B7E5-59395FD5E3D1}" type="presParOf" srcId="{74FE2CEB-B412-5845-BB9E-DF30C6CF60BD}" destId="{D6647C44-76C1-B844-9136-29BCDC1D7426}" srcOrd="3" destOrd="0" presId="urn:microsoft.com/office/officeart/2008/layout/RadialCluster"/>
    <dgm:cxn modelId="{DCC42AF9-B960-4749-A4AA-A2BEAF8D0CDD}" type="presParOf" srcId="{74FE2CEB-B412-5845-BB9E-DF30C6CF60BD}" destId="{34868B16-EC15-604F-86E3-BBC2D5CE46E0}" srcOrd="4" destOrd="0" presId="urn:microsoft.com/office/officeart/2008/layout/RadialCluster"/>
    <dgm:cxn modelId="{48EB623B-1E25-1342-B716-7D1DA32F78D4}" type="presParOf" srcId="{74FE2CEB-B412-5845-BB9E-DF30C6CF60BD}" destId="{D6310920-9459-1F4C-8EFD-BEA708011794}" srcOrd="5" destOrd="0" presId="urn:microsoft.com/office/officeart/2008/layout/RadialCluster"/>
    <dgm:cxn modelId="{5DD25528-CD62-E84A-A8A0-1A891F0424DE}" type="presParOf" srcId="{74FE2CEB-B412-5845-BB9E-DF30C6CF60BD}" destId="{C54299E3-F493-4747-A052-6A3554A53740}" srcOrd="6" destOrd="0" presId="urn:microsoft.com/office/officeart/2008/layout/RadialCluster"/>
  </dgm:cxnLst>
  <dgm:bg>
    <a:effectLst>
      <a:outerShdw blurRad="50800" dist="38100" algn="l"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E2201F3-982E-4F4E-B8CB-4EA84CBE1010}" type="doc">
      <dgm:prSet loTypeId="urn:microsoft.com/office/officeart/2005/8/layout/matrix1" loCatId="" qsTypeId="urn:microsoft.com/office/officeart/2005/8/quickstyle/simple2" qsCatId="simple" csTypeId="urn:microsoft.com/office/officeart/2005/8/colors/accent4_3" csCatId="accent4" phldr="1"/>
      <dgm:spPr/>
      <dgm:t>
        <a:bodyPr/>
        <a:lstStyle/>
        <a:p>
          <a:endParaRPr lang="en-US"/>
        </a:p>
      </dgm:t>
    </dgm:pt>
    <dgm:pt modelId="{A706EF07-7BE5-0949-B439-4C1FF578E199}">
      <dgm:prSet phldrT="[Text]" custT="1"/>
      <dgm:spPr/>
      <dgm:t>
        <a:bodyPr/>
        <a:lstStyle/>
        <a:p>
          <a:r>
            <a:rPr lang="en-US" sz="2400" b="1" dirty="0" smtClean="0">
              <a:solidFill>
                <a:schemeClr val="accent4">
                  <a:lumMod val="50000"/>
                </a:schemeClr>
              </a:solidFill>
              <a:effectLst>
                <a:outerShdw blurRad="50800" dist="38100" dir="2700000" algn="tl" rotWithShape="0">
                  <a:prstClr val="black">
                    <a:alpha val="40000"/>
                  </a:prstClr>
                </a:outerShdw>
              </a:effectLst>
            </a:rPr>
            <a:t>Indicators / Goals Framework</a:t>
          </a:r>
          <a:endParaRPr lang="en-US" sz="2400" b="1" dirty="0">
            <a:solidFill>
              <a:schemeClr val="accent4">
                <a:lumMod val="50000"/>
              </a:schemeClr>
            </a:solidFill>
            <a:effectLst>
              <a:outerShdw blurRad="50800" dist="38100" dir="2700000" algn="tl" rotWithShape="0">
                <a:prstClr val="black">
                  <a:alpha val="40000"/>
                </a:prstClr>
              </a:outerShdw>
            </a:effectLst>
          </a:endParaRPr>
        </a:p>
      </dgm:t>
    </dgm:pt>
    <dgm:pt modelId="{0E31952A-7F1C-7044-8369-5285D4B2CE64}" type="parTrans" cxnId="{86DBF4DC-0D01-044D-92CB-8FAF11B8D5B8}">
      <dgm:prSet/>
      <dgm:spPr/>
      <dgm:t>
        <a:bodyPr/>
        <a:lstStyle/>
        <a:p>
          <a:endParaRPr lang="en-US"/>
        </a:p>
      </dgm:t>
    </dgm:pt>
    <dgm:pt modelId="{C475BCC8-6633-F148-9906-6EBFE09BC22F}" type="sibTrans" cxnId="{86DBF4DC-0D01-044D-92CB-8FAF11B8D5B8}">
      <dgm:prSet/>
      <dgm:spPr/>
      <dgm:t>
        <a:bodyPr/>
        <a:lstStyle/>
        <a:p>
          <a:endParaRPr lang="en-US"/>
        </a:p>
      </dgm:t>
    </dgm:pt>
    <dgm:pt modelId="{5C2D0815-E7CC-BD49-A130-60AFCAA9F896}">
      <dgm:prSet phldrT="[Text]" custT="1"/>
      <dgm:spPr/>
      <dgm:t>
        <a:bodyPr anchor="t" anchorCtr="0"/>
        <a:lstStyle/>
        <a:p>
          <a:r>
            <a:rPr lang="en-US" sz="4000" dirty="0" smtClean="0"/>
            <a:t>Student Performance and Outcomes</a:t>
          </a:r>
          <a:endParaRPr lang="en-US" sz="4000" dirty="0"/>
        </a:p>
      </dgm:t>
    </dgm:pt>
    <dgm:pt modelId="{F77E0653-9755-C540-B9A4-91B90D231E8B}" type="parTrans" cxnId="{2356E43C-B27F-7B4F-A722-2D0CC3187BBF}">
      <dgm:prSet/>
      <dgm:spPr/>
      <dgm:t>
        <a:bodyPr/>
        <a:lstStyle/>
        <a:p>
          <a:endParaRPr lang="en-US"/>
        </a:p>
      </dgm:t>
    </dgm:pt>
    <dgm:pt modelId="{597EC482-1DCB-E240-BEB9-8182CE5D313F}" type="sibTrans" cxnId="{2356E43C-B27F-7B4F-A722-2D0CC3187BBF}">
      <dgm:prSet/>
      <dgm:spPr/>
      <dgm:t>
        <a:bodyPr/>
        <a:lstStyle/>
        <a:p>
          <a:endParaRPr lang="en-US"/>
        </a:p>
      </dgm:t>
    </dgm:pt>
    <dgm:pt modelId="{EB99312F-2750-3A4C-98E3-C4C75B966927}">
      <dgm:prSet phldrT="[Text]" custT="1"/>
      <dgm:spPr/>
      <dgm:t>
        <a:bodyPr anchor="t" anchorCtr="0"/>
        <a:lstStyle/>
        <a:p>
          <a:r>
            <a:rPr lang="en-US" sz="3600" dirty="0" smtClean="0"/>
            <a:t>Accreditation Status:</a:t>
          </a:r>
        </a:p>
        <a:p>
          <a:r>
            <a:rPr lang="en-US" sz="3600" dirty="0" smtClean="0"/>
            <a:t>Fully Accredited, no action</a:t>
          </a:r>
          <a:endParaRPr lang="en-US" sz="3600" dirty="0"/>
        </a:p>
      </dgm:t>
    </dgm:pt>
    <dgm:pt modelId="{D5D0A168-5144-B14B-A5ED-0146E7326A79}" type="parTrans" cxnId="{4843097F-ED06-A047-99DF-46BB52F02B88}">
      <dgm:prSet/>
      <dgm:spPr/>
      <dgm:t>
        <a:bodyPr/>
        <a:lstStyle/>
        <a:p>
          <a:endParaRPr lang="en-US"/>
        </a:p>
      </dgm:t>
    </dgm:pt>
    <dgm:pt modelId="{53684057-A5CE-9347-8238-17E72594874D}" type="sibTrans" cxnId="{4843097F-ED06-A047-99DF-46BB52F02B88}">
      <dgm:prSet/>
      <dgm:spPr/>
      <dgm:t>
        <a:bodyPr/>
        <a:lstStyle/>
        <a:p>
          <a:endParaRPr lang="en-US"/>
        </a:p>
      </dgm:t>
    </dgm:pt>
    <dgm:pt modelId="{04122D53-F266-F04F-B158-BBA17B0566DD}">
      <dgm:prSet phldrT="[Text]" custT="1"/>
      <dgm:spPr/>
      <dgm:t>
        <a:bodyPr anchor="t" anchorCtr="1"/>
        <a:lstStyle/>
        <a:p>
          <a:r>
            <a:rPr lang="en-US" sz="3600" dirty="0" smtClean="0"/>
            <a:t>Fiscal Viability:</a:t>
          </a:r>
        </a:p>
        <a:p>
          <a:r>
            <a:rPr lang="en-US" sz="3200" dirty="0" smtClean="0"/>
            <a:t>District $ number</a:t>
          </a:r>
          <a:endParaRPr lang="en-US" sz="3200" dirty="0"/>
        </a:p>
      </dgm:t>
    </dgm:pt>
    <dgm:pt modelId="{B6F52827-0A4B-F14F-A4A0-627D2A90C9CB}" type="parTrans" cxnId="{508CC13C-760C-E34A-80D9-6F4A61B8055A}">
      <dgm:prSet/>
      <dgm:spPr/>
      <dgm:t>
        <a:bodyPr/>
        <a:lstStyle/>
        <a:p>
          <a:endParaRPr lang="en-US"/>
        </a:p>
      </dgm:t>
    </dgm:pt>
    <dgm:pt modelId="{603B91FA-0A97-BD49-A961-F8B2B2E4ABCF}" type="sibTrans" cxnId="{508CC13C-760C-E34A-80D9-6F4A61B8055A}">
      <dgm:prSet/>
      <dgm:spPr/>
      <dgm:t>
        <a:bodyPr/>
        <a:lstStyle/>
        <a:p>
          <a:endParaRPr lang="en-US"/>
        </a:p>
      </dgm:t>
    </dgm:pt>
    <dgm:pt modelId="{D7096E79-C17D-574C-92CD-A62CD4B1F5CC}">
      <dgm:prSet phldrT="[Text]" custT="1"/>
      <dgm:spPr/>
      <dgm:t>
        <a:bodyPr anchor="b" anchorCtr="1"/>
        <a:lstStyle/>
        <a:p>
          <a:r>
            <a:rPr lang="en-US" sz="3600" dirty="0" smtClean="0"/>
            <a:t>Programmatic Compliance with State and Federal Guidelines: “Unmodified”</a:t>
          </a:r>
          <a:endParaRPr lang="en-US" sz="3600" dirty="0"/>
        </a:p>
      </dgm:t>
    </dgm:pt>
    <dgm:pt modelId="{70EB95A2-F376-2549-B9C7-AF482AA92BD7}" type="parTrans" cxnId="{3C29A8AC-1EB6-6B40-A554-DFD352265DD3}">
      <dgm:prSet/>
      <dgm:spPr/>
      <dgm:t>
        <a:bodyPr/>
        <a:lstStyle/>
        <a:p>
          <a:endParaRPr lang="en-US"/>
        </a:p>
      </dgm:t>
    </dgm:pt>
    <dgm:pt modelId="{1073F4E6-D6C9-0646-B0B0-A72742D397DE}" type="sibTrans" cxnId="{3C29A8AC-1EB6-6B40-A554-DFD352265DD3}">
      <dgm:prSet/>
      <dgm:spPr/>
      <dgm:t>
        <a:bodyPr/>
        <a:lstStyle/>
        <a:p>
          <a:endParaRPr lang="en-US"/>
        </a:p>
      </dgm:t>
    </dgm:pt>
    <dgm:pt modelId="{4134027C-AB9F-A84B-9DE3-7B196C5FF480}" type="pres">
      <dgm:prSet presAssocID="{EE2201F3-982E-4F4E-B8CB-4EA84CBE1010}" presName="diagram" presStyleCnt="0">
        <dgm:presLayoutVars>
          <dgm:chMax val="1"/>
          <dgm:dir/>
          <dgm:animLvl val="ctr"/>
          <dgm:resizeHandles val="exact"/>
        </dgm:presLayoutVars>
      </dgm:prSet>
      <dgm:spPr/>
      <dgm:t>
        <a:bodyPr/>
        <a:lstStyle/>
        <a:p>
          <a:endParaRPr lang="en-US"/>
        </a:p>
      </dgm:t>
    </dgm:pt>
    <dgm:pt modelId="{1B85F870-7E27-0A4C-83D0-392644B4774A}" type="pres">
      <dgm:prSet presAssocID="{EE2201F3-982E-4F4E-B8CB-4EA84CBE1010}" presName="matrix" presStyleCnt="0"/>
      <dgm:spPr/>
    </dgm:pt>
    <dgm:pt modelId="{194DFE44-A94C-FD42-B3B6-002D593257BE}" type="pres">
      <dgm:prSet presAssocID="{EE2201F3-982E-4F4E-B8CB-4EA84CBE1010}" presName="tile1" presStyleLbl="node1" presStyleIdx="0" presStyleCnt="4"/>
      <dgm:spPr/>
      <dgm:t>
        <a:bodyPr/>
        <a:lstStyle/>
        <a:p>
          <a:endParaRPr lang="en-US"/>
        </a:p>
      </dgm:t>
    </dgm:pt>
    <dgm:pt modelId="{7E31E8BB-5C9B-3A42-BBFF-E1931371545D}" type="pres">
      <dgm:prSet presAssocID="{EE2201F3-982E-4F4E-B8CB-4EA84CBE1010}" presName="tile1text" presStyleLbl="node1" presStyleIdx="0" presStyleCnt="4">
        <dgm:presLayoutVars>
          <dgm:chMax val="0"/>
          <dgm:chPref val="0"/>
          <dgm:bulletEnabled val="1"/>
        </dgm:presLayoutVars>
      </dgm:prSet>
      <dgm:spPr/>
      <dgm:t>
        <a:bodyPr/>
        <a:lstStyle/>
        <a:p>
          <a:endParaRPr lang="en-US"/>
        </a:p>
      </dgm:t>
    </dgm:pt>
    <dgm:pt modelId="{A4C93CB6-2C69-CA40-B2CE-D80E86491292}" type="pres">
      <dgm:prSet presAssocID="{EE2201F3-982E-4F4E-B8CB-4EA84CBE1010}" presName="tile2" presStyleLbl="node1" presStyleIdx="1" presStyleCnt="4"/>
      <dgm:spPr/>
      <dgm:t>
        <a:bodyPr/>
        <a:lstStyle/>
        <a:p>
          <a:endParaRPr lang="en-US"/>
        </a:p>
      </dgm:t>
    </dgm:pt>
    <dgm:pt modelId="{DA12556A-529B-554E-B7F3-A3992706536B}" type="pres">
      <dgm:prSet presAssocID="{EE2201F3-982E-4F4E-B8CB-4EA84CBE1010}" presName="tile2text" presStyleLbl="node1" presStyleIdx="1" presStyleCnt="4">
        <dgm:presLayoutVars>
          <dgm:chMax val="0"/>
          <dgm:chPref val="0"/>
          <dgm:bulletEnabled val="1"/>
        </dgm:presLayoutVars>
      </dgm:prSet>
      <dgm:spPr/>
      <dgm:t>
        <a:bodyPr/>
        <a:lstStyle/>
        <a:p>
          <a:endParaRPr lang="en-US"/>
        </a:p>
      </dgm:t>
    </dgm:pt>
    <dgm:pt modelId="{EF40ED78-B779-8B4F-BCB2-993561A140C2}" type="pres">
      <dgm:prSet presAssocID="{EE2201F3-982E-4F4E-B8CB-4EA84CBE1010}" presName="tile3" presStyleLbl="node1" presStyleIdx="2" presStyleCnt="4"/>
      <dgm:spPr/>
      <dgm:t>
        <a:bodyPr/>
        <a:lstStyle/>
        <a:p>
          <a:endParaRPr lang="en-US"/>
        </a:p>
      </dgm:t>
    </dgm:pt>
    <dgm:pt modelId="{CD0EAF86-026C-BC4C-A658-14F1D1E2CE89}" type="pres">
      <dgm:prSet presAssocID="{EE2201F3-982E-4F4E-B8CB-4EA84CBE1010}" presName="tile3text" presStyleLbl="node1" presStyleIdx="2" presStyleCnt="4">
        <dgm:presLayoutVars>
          <dgm:chMax val="0"/>
          <dgm:chPref val="0"/>
          <dgm:bulletEnabled val="1"/>
        </dgm:presLayoutVars>
      </dgm:prSet>
      <dgm:spPr/>
      <dgm:t>
        <a:bodyPr/>
        <a:lstStyle/>
        <a:p>
          <a:endParaRPr lang="en-US"/>
        </a:p>
      </dgm:t>
    </dgm:pt>
    <dgm:pt modelId="{D6F6DD4D-DD42-8243-8884-DCF864440C6A}" type="pres">
      <dgm:prSet presAssocID="{EE2201F3-982E-4F4E-B8CB-4EA84CBE1010}" presName="tile4" presStyleLbl="node1" presStyleIdx="3" presStyleCnt="4"/>
      <dgm:spPr/>
      <dgm:t>
        <a:bodyPr/>
        <a:lstStyle/>
        <a:p>
          <a:endParaRPr lang="en-US"/>
        </a:p>
      </dgm:t>
    </dgm:pt>
    <dgm:pt modelId="{65595C9E-B8E3-5441-87D5-C90B17DFCEF4}" type="pres">
      <dgm:prSet presAssocID="{EE2201F3-982E-4F4E-B8CB-4EA84CBE1010}" presName="tile4text" presStyleLbl="node1" presStyleIdx="3" presStyleCnt="4">
        <dgm:presLayoutVars>
          <dgm:chMax val="0"/>
          <dgm:chPref val="0"/>
          <dgm:bulletEnabled val="1"/>
        </dgm:presLayoutVars>
      </dgm:prSet>
      <dgm:spPr/>
      <dgm:t>
        <a:bodyPr/>
        <a:lstStyle/>
        <a:p>
          <a:endParaRPr lang="en-US"/>
        </a:p>
      </dgm:t>
    </dgm:pt>
    <dgm:pt modelId="{CED3B854-5AAB-9941-91FD-F140B73EDFC7}" type="pres">
      <dgm:prSet presAssocID="{EE2201F3-982E-4F4E-B8CB-4EA84CBE1010}" presName="centerTile" presStyleLbl="fgShp" presStyleIdx="0" presStyleCnt="1" custScaleX="88254" custScaleY="97686">
        <dgm:presLayoutVars>
          <dgm:chMax val="0"/>
          <dgm:chPref val="0"/>
        </dgm:presLayoutVars>
      </dgm:prSet>
      <dgm:spPr/>
      <dgm:t>
        <a:bodyPr/>
        <a:lstStyle/>
        <a:p>
          <a:endParaRPr lang="en-US"/>
        </a:p>
      </dgm:t>
    </dgm:pt>
  </dgm:ptLst>
  <dgm:cxnLst>
    <dgm:cxn modelId="{90466283-5BE0-6946-A749-7DF266B674E7}" type="presOf" srcId="{D7096E79-C17D-574C-92CD-A62CD4B1F5CC}" destId="{D6F6DD4D-DD42-8243-8884-DCF864440C6A}" srcOrd="0" destOrd="0" presId="urn:microsoft.com/office/officeart/2005/8/layout/matrix1"/>
    <dgm:cxn modelId="{86DBF4DC-0D01-044D-92CB-8FAF11B8D5B8}" srcId="{EE2201F3-982E-4F4E-B8CB-4EA84CBE1010}" destId="{A706EF07-7BE5-0949-B439-4C1FF578E199}" srcOrd="0" destOrd="0" parTransId="{0E31952A-7F1C-7044-8369-5285D4B2CE64}" sibTransId="{C475BCC8-6633-F148-9906-6EBFE09BC22F}"/>
    <dgm:cxn modelId="{2356E43C-B27F-7B4F-A722-2D0CC3187BBF}" srcId="{A706EF07-7BE5-0949-B439-4C1FF578E199}" destId="{5C2D0815-E7CC-BD49-A130-60AFCAA9F896}" srcOrd="0" destOrd="0" parTransId="{F77E0653-9755-C540-B9A4-91B90D231E8B}" sibTransId="{597EC482-1DCB-E240-BEB9-8182CE5D313F}"/>
    <dgm:cxn modelId="{33AE4B31-4763-AC44-92D4-EAA9B8B2AF19}" type="presOf" srcId="{EE2201F3-982E-4F4E-B8CB-4EA84CBE1010}" destId="{4134027C-AB9F-A84B-9DE3-7B196C5FF480}" srcOrd="0" destOrd="0" presId="urn:microsoft.com/office/officeart/2005/8/layout/matrix1"/>
    <dgm:cxn modelId="{4843097F-ED06-A047-99DF-46BB52F02B88}" srcId="{A706EF07-7BE5-0949-B439-4C1FF578E199}" destId="{EB99312F-2750-3A4C-98E3-C4C75B966927}" srcOrd="1" destOrd="0" parTransId="{D5D0A168-5144-B14B-A5ED-0146E7326A79}" sibTransId="{53684057-A5CE-9347-8238-17E72594874D}"/>
    <dgm:cxn modelId="{3B3B1600-53CA-EC4D-A59F-29117B2AE07E}" type="presOf" srcId="{D7096E79-C17D-574C-92CD-A62CD4B1F5CC}" destId="{65595C9E-B8E3-5441-87D5-C90B17DFCEF4}" srcOrd="1" destOrd="0" presId="urn:microsoft.com/office/officeart/2005/8/layout/matrix1"/>
    <dgm:cxn modelId="{C73442A3-0E52-BC4A-BD40-CD4F1FDA9789}" type="presOf" srcId="{5C2D0815-E7CC-BD49-A130-60AFCAA9F896}" destId="{194DFE44-A94C-FD42-B3B6-002D593257BE}" srcOrd="0" destOrd="0" presId="urn:microsoft.com/office/officeart/2005/8/layout/matrix1"/>
    <dgm:cxn modelId="{DDC54BA4-9012-F64B-ACDF-3B80DF1FA8B0}" type="presOf" srcId="{04122D53-F266-F04F-B158-BBA17B0566DD}" destId="{EF40ED78-B779-8B4F-BCB2-993561A140C2}" srcOrd="0" destOrd="0" presId="urn:microsoft.com/office/officeart/2005/8/layout/matrix1"/>
    <dgm:cxn modelId="{508CC13C-760C-E34A-80D9-6F4A61B8055A}" srcId="{A706EF07-7BE5-0949-B439-4C1FF578E199}" destId="{04122D53-F266-F04F-B158-BBA17B0566DD}" srcOrd="2" destOrd="0" parTransId="{B6F52827-0A4B-F14F-A4A0-627D2A90C9CB}" sibTransId="{603B91FA-0A97-BD49-A961-F8B2B2E4ABCF}"/>
    <dgm:cxn modelId="{BB7D66C2-A21D-254E-807C-D48025A28BF8}" type="presOf" srcId="{A706EF07-7BE5-0949-B439-4C1FF578E199}" destId="{CED3B854-5AAB-9941-91FD-F140B73EDFC7}" srcOrd="0" destOrd="0" presId="urn:microsoft.com/office/officeart/2005/8/layout/matrix1"/>
    <dgm:cxn modelId="{A82F0BD7-6F9D-BA42-BD49-6BF0BC2D0670}" type="presOf" srcId="{04122D53-F266-F04F-B158-BBA17B0566DD}" destId="{CD0EAF86-026C-BC4C-A658-14F1D1E2CE89}" srcOrd="1" destOrd="0" presId="urn:microsoft.com/office/officeart/2005/8/layout/matrix1"/>
    <dgm:cxn modelId="{FD87784E-D354-2642-AE69-62DC6575B7F7}" type="presOf" srcId="{EB99312F-2750-3A4C-98E3-C4C75B966927}" destId="{DA12556A-529B-554E-B7F3-A3992706536B}" srcOrd="1" destOrd="0" presId="urn:microsoft.com/office/officeart/2005/8/layout/matrix1"/>
    <dgm:cxn modelId="{6FD47DED-B5C4-AA46-8B89-DB14A2EB9AB8}" type="presOf" srcId="{EB99312F-2750-3A4C-98E3-C4C75B966927}" destId="{A4C93CB6-2C69-CA40-B2CE-D80E86491292}" srcOrd="0" destOrd="0" presId="urn:microsoft.com/office/officeart/2005/8/layout/matrix1"/>
    <dgm:cxn modelId="{3C29A8AC-1EB6-6B40-A554-DFD352265DD3}" srcId="{A706EF07-7BE5-0949-B439-4C1FF578E199}" destId="{D7096E79-C17D-574C-92CD-A62CD4B1F5CC}" srcOrd="3" destOrd="0" parTransId="{70EB95A2-F376-2549-B9C7-AF482AA92BD7}" sibTransId="{1073F4E6-D6C9-0646-B0B0-A72742D397DE}"/>
    <dgm:cxn modelId="{160AE878-BA37-384A-A0EF-744A81994679}" type="presOf" srcId="{5C2D0815-E7CC-BD49-A130-60AFCAA9F896}" destId="{7E31E8BB-5C9B-3A42-BBFF-E1931371545D}" srcOrd="1" destOrd="0" presId="urn:microsoft.com/office/officeart/2005/8/layout/matrix1"/>
    <dgm:cxn modelId="{A05BE99A-4C97-DC46-9A2D-258DE9822DCE}" type="presParOf" srcId="{4134027C-AB9F-A84B-9DE3-7B196C5FF480}" destId="{1B85F870-7E27-0A4C-83D0-392644B4774A}" srcOrd="0" destOrd="0" presId="urn:microsoft.com/office/officeart/2005/8/layout/matrix1"/>
    <dgm:cxn modelId="{0D13B513-632B-E846-9D8F-FE4034356781}" type="presParOf" srcId="{1B85F870-7E27-0A4C-83D0-392644B4774A}" destId="{194DFE44-A94C-FD42-B3B6-002D593257BE}" srcOrd="0" destOrd="0" presId="urn:microsoft.com/office/officeart/2005/8/layout/matrix1"/>
    <dgm:cxn modelId="{71C4047A-5452-0B40-903F-72FA20AF11D4}" type="presParOf" srcId="{1B85F870-7E27-0A4C-83D0-392644B4774A}" destId="{7E31E8BB-5C9B-3A42-BBFF-E1931371545D}" srcOrd="1" destOrd="0" presId="urn:microsoft.com/office/officeart/2005/8/layout/matrix1"/>
    <dgm:cxn modelId="{0C12E6DF-2577-A04C-ADBF-AE67ACC6F92C}" type="presParOf" srcId="{1B85F870-7E27-0A4C-83D0-392644B4774A}" destId="{A4C93CB6-2C69-CA40-B2CE-D80E86491292}" srcOrd="2" destOrd="0" presId="urn:microsoft.com/office/officeart/2005/8/layout/matrix1"/>
    <dgm:cxn modelId="{3FCECA40-71D4-F343-B198-B2BB738C7B91}" type="presParOf" srcId="{1B85F870-7E27-0A4C-83D0-392644B4774A}" destId="{DA12556A-529B-554E-B7F3-A3992706536B}" srcOrd="3" destOrd="0" presId="urn:microsoft.com/office/officeart/2005/8/layout/matrix1"/>
    <dgm:cxn modelId="{B9E18EC6-D3E5-1840-BB15-E238FA0EF3DD}" type="presParOf" srcId="{1B85F870-7E27-0A4C-83D0-392644B4774A}" destId="{EF40ED78-B779-8B4F-BCB2-993561A140C2}" srcOrd="4" destOrd="0" presId="urn:microsoft.com/office/officeart/2005/8/layout/matrix1"/>
    <dgm:cxn modelId="{C611BE14-A6E5-814C-B4F9-3FAA7F322FAB}" type="presParOf" srcId="{1B85F870-7E27-0A4C-83D0-392644B4774A}" destId="{CD0EAF86-026C-BC4C-A658-14F1D1E2CE89}" srcOrd="5" destOrd="0" presId="urn:microsoft.com/office/officeart/2005/8/layout/matrix1"/>
    <dgm:cxn modelId="{58E564C3-F0EA-D54E-9C15-03C29AE260B0}" type="presParOf" srcId="{1B85F870-7E27-0A4C-83D0-392644B4774A}" destId="{D6F6DD4D-DD42-8243-8884-DCF864440C6A}" srcOrd="6" destOrd="0" presId="urn:microsoft.com/office/officeart/2005/8/layout/matrix1"/>
    <dgm:cxn modelId="{453D1B96-EC0E-464D-8768-0FBCFC4BB1C5}" type="presParOf" srcId="{1B85F870-7E27-0A4C-83D0-392644B4774A}" destId="{65595C9E-B8E3-5441-87D5-C90B17DFCEF4}" srcOrd="7" destOrd="0" presId="urn:microsoft.com/office/officeart/2005/8/layout/matrix1"/>
    <dgm:cxn modelId="{1C72CB1B-F8F1-1944-B966-974F35B0B388}" type="presParOf" srcId="{4134027C-AB9F-A84B-9DE3-7B196C5FF480}" destId="{CED3B854-5AAB-9941-91FD-F140B73EDFC7}"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981839-4B92-0F4E-9DDC-E3963E6D73BE}" type="doc">
      <dgm:prSet loTypeId="urn:microsoft.com/office/officeart/2005/8/layout/hierarchy3" loCatId="" qsTypeId="urn:microsoft.com/office/officeart/2005/8/quickstyle/simple4" qsCatId="simple" csTypeId="urn:microsoft.com/office/officeart/2005/8/colors/colorful2" csCatId="colorful" phldr="1"/>
      <dgm:spPr/>
      <dgm:t>
        <a:bodyPr/>
        <a:lstStyle/>
        <a:p>
          <a:endParaRPr lang="en-US"/>
        </a:p>
      </dgm:t>
    </dgm:pt>
    <dgm:pt modelId="{F9759A73-4815-3743-B2D7-9BC12FD518A0}">
      <dgm:prSet phldrT="[Text]" custT="1">
        <dgm:style>
          <a:lnRef idx="1">
            <a:schemeClr val="accent1"/>
          </a:lnRef>
          <a:fillRef idx="3">
            <a:schemeClr val="accent1"/>
          </a:fillRef>
          <a:effectRef idx="2">
            <a:schemeClr val="accent1"/>
          </a:effectRef>
          <a:fontRef idx="minor">
            <a:schemeClr val="lt1"/>
          </a:fontRef>
        </dgm:style>
      </dgm:prSet>
      <dgm:spPr/>
      <dgm:t>
        <a:bodyPr/>
        <a:lstStyle/>
        <a:p>
          <a:r>
            <a:rPr lang="en-US" sz="4400" dirty="0" smtClean="0"/>
            <a:t>Fiscal Viability:</a:t>
          </a:r>
        </a:p>
      </dgm:t>
    </dgm:pt>
    <dgm:pt modelId="{99BA22E2-E5D6-7F48-9B80-0D0E1BAE3B0B}" type="parTrans" cxnId="{CDDE9322-98DC-0244-9CF3-869F2207CE03}">
      <dgm:prSet/>
      <dgm:spPr/>
      <dgm:t>
        <a:bodyPr/>
        <a:lstStyle/>
        <a:p>
          <a:endParaRPr lang="en-US"/>
        </a:p>
      </dgm:t>
    </dgm:pt>
    <dgm:pt modelId="{317465BE-5FC5-B44B-BC56-6913CDCFA712}" type="sibTrans" cxnId="{CDDE9322-98DC-0244-9CF3-869F2207CE03}">
      <dgm:prSet/>
      <dgm:spPr/>
      <dgm:t>
        <a:bodyPr/>
        <a:lstStyle/>
        <a:p>
          <a:endParaRPr lang="en-US"/>
        </a:p>
      </dgm:t>
    </dgm:pt>
    <dgm:pt modelId="{25D6F1E9-E89D-8048-85F6-694309D72495}">
      <dgm:prSet phldrT="[Text]" custT="1">
        <dgm:style>
          <a:lnRef idx="1">
            <a:schemeClr val="accent1"/>
          </a:lnRef>
          <a:fillRef idx="3">
            <a:schemeClr val="accent1"/>
          </a:fillRef>
          <a:effectRef idx="2">
            <a:schemeClr val="accent1"/>
          </a:effectRef>
          <a:fontRef idx="minor">
            <a:schemeClr val="lt1"/>
          </a:fontRef>
        </dgm:style>
      </dgm:prSet>
      <dgm:spPr>
        <a:effectLst>
          <a:glow rad="228600">
            <a:schemeClr val="accent1">
              <a:satMod val="175000"/>
              <a:alpha val="40000"/>
            </a:schemeClr>
          </a:glow>
        </a:effectLst>
        <a:scene3d>
          <a:camera prst="orthographicFront"/>
          <a:lightRig rig="threePt" dir="t"/>
        </a:scene3d>
        <a:sp3d>
          <a:bevelT/>
        </a:sp3d>
      </dgm:spPr>
      <dgm:t>
        <a:bodyPr/>
        <a:lstStyle/>
        <a:p>
          <a:r>
            <a:rPr lang="en-US" sz="2800" b="1" dirty="0" smtClean="0">
              <a:solidFill>
                <a:srgbClr val="FFFFFF"/>
              </a:solidFill>
              <a:effectLst>
                <a:outerShdw blurRad="50800" dist="38100" dir="2700000" algn="tl" rotWithShape="0">
                  <a:prstClr val="black">
                    <a:alpha val="40000"/>
                  </a:prstClr>
                </a:outerShdw>
              </a:effectLst>
            </a:rPr>
            <a:t>Fund balance as percentage of total expenditures</a:t>
          </a:r>
          <a:endParaRPr lang="en-US" sz="2800" b="1" dirty="0">
            <a:solidFill>
              <a:srgbClr val="FFFFFF"/>
            </a:solidFill>
            <a:effectLst>
              <a:outerShdw blurRad="50800" dist="38100" dir="2700000" algn="tl" rotWithShape="0">
                <a:prstClr val="black">
                  <a:alpha val="40000"/>
                </a:prstClr>
              </a:outerShdw>
            </a:effectLst>
          </a:endParaRPr>
        </a:p>
      </dgm:t>
    </dgm:pt>
    <dgm:pt modelId="{E783173F-018F-F54A-86A7-B58A45810F64}" type="parTrans" cxnId="{345E52CB-7D26-E748-99DE-53CE85476562}">
      <dgm:prSet/>
      <dgm:spPr/>
      <dgm:t>
        <a:bodyPr/>
        <a:lstStyle/>
        <a:p>
          <a:endParaRPr lang="en-US"/>
        </a:p>
      </dgm:t>
    </dgm:pt>
    <dgm:pt modelId="{62D86DD8-4E40-7242-B591-F1C4646B5F91}" type="sibTrans" cxnId="{345E52CB-7D26-E748-99DE-53CE85476562}">
      <dgm:prSet/>
      <dgm:spPr/>
      <dgm:t>
        <a:bodyPr/>
        <a:lstStyle/>
        <a:p>
          <a:endParaRPr lang="en-US"/>
        </a:p>
      </dgm:t>
    </dgm:pt>
    <dgm:pt modelId="{7FE99CEE-F9EA-9144-B834-0CE8052EED71}">
      <dgm:prSet phldrT="[Text]" custT="1">
        <dgm:style>
          <a:lnRef idx="1">
            <a:schemeClr val="accent1"/>
          </a:lnRef>
          <a:fillRef idx="3">
            <a:schemeClr val="accent1"/>
          </a:fillRef>
          <a:effectRef idx="2">
            <a:schemeClr val="accent1"/>
          </a:effectRef>
          <a:fontRef idx="minor">
            <a:schemeClr val="lt1"/>
          </a:fontRef>
        </dgm:style>
      </dgm:prSet>
      <dgm:spPr/>
      <dgm:t>
        <a:bodyPr/>
        <a:lstStyle/>
        <a:p>
          <a:r>
            <a:rPr lang="en-US" sz="1600" dirty="0" smtClean="0"/>
            <a:t>Salary and benefits</a:t>
          </a:r>
          <a:endParaRPr lang="en-US" sz="1600" dirty="0"/>
        </a:p>
      </dgm:t>
    </dgm:pt>
    <dgm:pt modelId="{0FEB5A3D-124C-644C-9288-3137A9461F0B}" type="parTrans" cxnId="{AEC47DA9-5988-6647-936A-2039B19B8F58}">
      <dgm:prSet/>
      <dgm:spPr/>
      <dgm:t>
        <a:bodyPr/>
        <a:lstStyle/>
        <a:p>
          <a:endParaRPr lang="en-US"/>
        </a:p>
      </dgm:t>
    </dgm:pt>
    <dgm:pt modelId="{68EA1AE5-C12D-FE46-935A-22F73473565F}" type="sibTrans" cxnId="{AEC47DA9-5988-6647-936A-2039B19B8F58}">
      <dgm:prSet/>
      <dgm:spPr/>
      <dgm:t>
        <a:bodyPr/>
        <a:lstStyle/>
        <a:p>
          <a:endParaRPr lang="en-US"/>
        </a:p>
      </dgm:t>
    </dgm:pt>
    <dgm:pt modelId="{46060441-AB66-D34E-AABD-CA47FAE26A07}">
      <dgm:prSet phldrT="[Text]" custT="1">
        <dgm:style>
          <a:lnRef idx="1">
            <a:schemeClr val="accent1"/>
          </a:lnRef>
          <a:fillRef idx="3">
            <a:schemeClr val="accent1"/>
          </a:fillRef>
          <a:effectRef idx="2">
            <a:schemeClr val="accent1"/>
          </a:effectRef>
          <a:fontRef idx="minor">
            <a:schemeClr val="lt1"/>
          </a:fontRef>
        </dgm:style>
      </dgm:prSet>
      <dgm:spPr/>
      <dgm:t>
        <a:bodyPr/>
        <a:lstStyle/>
        <a:p>
          <a:r>
            <a:rPr lang="en-US" sz="1600" dirty="0" smtClean="0"/>
            <a:t>Annual Operating Excess/(Deficiency): net </a:t>
          </a:r>
          <a:r>
            <a:rPr lang="en-US" sz="1600" dirty="0" err="1" smtClean="0"/>
            <a:t>inc.</a:t>
          </a:r>
          <a:r>
            <a:rPr lang="en-US" sz="1600" dirty="0" smtClean="0"/>
            <a:t> or </a:t>
          </a:r>
          <a:r>
            <a:rPr lang="en-US" sz="1600" dirty="0" err="1" smtClean="0"/>
            <a:t>dec.</a:t>
          </a:r>
          <a:r>
            <a:rPr lang="en-US" sz="1600" dirty="0" smtClean="0"/>
            <a:t> in general fund balance</a:t>
          </a:r>
        </a:p>
      </dgm:t>
    </dgm:pt>
    <dgm:pt modelId="{151C2D65-1661-6547-988C-96648EF0C95B}" type="parTrans" cxnId="{8FCF8E1F-3609-8244-9BC1-E941EFDEAA55}">
      <dgm:prSet/>
      <dgm:spPr/>
      <dgm:t>
        <a:bodyPr/>
        <a:lstStyle/>
        <a:p>
          <a:endParaRPr lang="en-US"/>
        </a:p>
      </dgm:t>
    </dgm:pt>
    <dgm:pt modelId="{E6B47C82-B87C-CE40-894E-732A50709BAA}" type="sibTrans" cxnId="{8FCF8E1F-3609-8244-9BC1-E941EFDEAA55}">
      <dgm:prSet/>
      <dgm:spPr/>
      <dgm:t>
        <a:bodyPr/>
        <a:lstStyle/>
        <a:p>
          <a:endParaRPr lang="en-US"/>
        </a:p>
      </dgm:t>
    </dgm:pt>
    <dgm:pt modelId="{292D924C-EE33-DE40-83AC-FB7817D8247F}">
      <dgm:prSet phldrT="[Text]" custT="1">
        <dgm:style>
          <a:lnRef idx="1">
            <a:schemeClr val="accent1"/>
          </a:lnRef>
          <a:fillRef idx="3">
            <a:schemeClr val="accent1"/>
          </a:fillRef>
          <a:effectRef idx="2">
            <a:schemeClr val="accent1"/>
          </a:effectRef>
          <a:fontRef idx="minor">
            <a:schemeClr val="lt1"/>
          </a:fontRef>
        </dgm:style>
      </dgm:prSet>
      <dgm:spPr/>
      <dgm:t>
        <a:bodyPr/>
        <a:lstStyle/>
        <a:p>
          <a:r>
            <a:rPr lang="en-US" sz="1600" dirty="0" smtClean="0"/>
            <a:t>Cash Balance</a:t>
          </a:r>
        </a:p>
      </dgm:t>
    </dgm:pt>
    <dgm:pt modelId="{A55B18CD-816E-414B-AB07-52891F982A08}" type="parTrans" cxnId="{A11CD171-ADA0-424D-9394-523DC5CF6905}">
      <dgm:prSet/>
      <dgm:spPr/>
      <dgm:t>
        <a:bodyPr/>
        <a:lstStyle/>
        <a:p>
          <a:endParaRPr lang="en-US"/>
        </a:p>
      </dgm:t>
    </dgm:pt>
    <dgm:pt modelId="{512E2239-7B31-4A4A-891B-3FE605D719E7}" type="sibTrans" cxnId="{A11CD171-ADA0-424D-9394-523DC5CF6905}">
      <dgm:prSet/>
      <dgm:spPr/>
      <dgm:t>
        <a:bodyPr/>
        <a:lstStyle/>
        <a:p>
          <a:endParaRPr lang="en-US"/>
        </a:p>
      </dgm:t>
    </dgm:pt>
    <dgm:pt modelId="{6DAFE8A5-8690-9441-8A49-1FCABD35243C}" type="pres">
      <dgm:prSet presAssocID="{E1981839-4B92-0F4E-9DDC-E3963E6D73BE}" presName="diagram" presStyleCnt="0">
        <dgm:presLayoutVars>
          <dgm:chPref val="1"/>
          <dgm:dir/>
          <dgm:animOne val="branch"/>
          <dgm:animLvl val="lvl"/>
          <dgm:resizeHandles/>
        </dgm:presLayoutVars>
      </dgm:prSet>
      <dgm:spPr/>
      <dgm:t>
        <a:bodyPr/>
        <a:lstStyle/>
        <a:p>
          <a:endParaRPr lang="en-US"/>
        </a:p>
      </dgm:t>
    </dgm:pt>
    <dgm:pt modelId="{25C362B9-954D-A441-B625-95E0ED2F9DEF}" type="pres">
      <dgm:prSet presAssocID="{F9759A73-4815-3743-B2D7-9BC12FD518A0}" presName="root" presStyleCnt="0"/>
      <dgm:spPr/>
    </dgm:pt>
    <dgm:pt modelId="{D71A01B7-8596-6E40-8B51-8380E8983B63}" type="pres">
      <dgm:prSet presAssocID="{F9759A73-4815-3743-B2D7-9BC12FD518A0}" presName="rootComposite" presStyleCnt="0"/>
      <dgm:spPr/>
    </dgm:pt>
    <dgm:pt modelId="{61149818-CC65-B747-9FC3-C3A8A381CA75}" type="pres">
      <dgm:prSet presAssocID="{F9759A73-4815-3743-B2D7-9BC12FD518A0}" presName="rootText" presStyleLbl="node1" presStyleIdx="0" presStyleCnt="1" custScaleX="577737" custScaleY="637542" custLinFactX="-108159" custLinFactNeighborX="-200000" custLinFactNeighborY="-29"/>
      <dgm:spPr/>
      <dgm:t>
        <a:bodyPr/>
        <a:lstStyle/>
        <a:p>
          <a:endParaRPr lang="en-US"/>
        </a:p>
      </dgm:t>
    </dgm:pt>
    <dgm:pt modelId="{FA7DED6B-4601-3742-BC29-6043C0F0C261}" type="pres">
      <dgm:prSet presAssocID="{F9759A73-4815-3743-B2D7-9BC12FD518A0}" presName="rootConnector" presStyleLbl="node1" presStyleIdx="0" presStyleCnt="1"/>
      <dgm:spPr/>
      <dgm:t>
        <a:bodyPr/>
        <a:lstStyle/>
        <a:p>
          <a:endParaRPr lang="en-US"/>
        </a:p>
      </dgm:t>
    </dgm:pt>
    <dgm:pt modelId="{DF7B6DD5-9379-C14E-A716-8C3CF58739B6}" type="pres">
      <dgm:prSet presAssocID="{F9759A73-4815-3743-B2D7-9BC12FD518A0}" presName="childShape" presStyleCnt="0"/>
      <dgm:spPr/>
    </dgm:pt>
    <dgm:pt modelId="{FC03476A-CE0A-084B-BDAD-C20FD3C05A34}" type="pres">
      <dgm:prSet presAssocID="{E783173F-018F-F54A-86A7-B58A45810F64}" presName="Name13" presStyleLbl="parChTrans1D2" presStyleIdx="0" presStyleCnt="4"/>
      <dgm:spPr/>
      <dgm:t>
        <a:bodyPr/>
        <a:lstStyle/>
        <a:p>
          <a:endParaRPr lang="en-US"/>
        </a:p>
      </dgm:t>
    </dgm:pt>
    <dgm:pt modelId="{EF29E086-3321-4943-940B-63DE41721828}" type="pres">
      <dgm:prSet presAssocID="{25D6F1E9-E89D-8048-85F6-694309D72495}" presName="childText" presStyleLbl="bgAcc1" presStyleIdx="0" presStyleCnt="4" custScaleX="906210" custScaleY="666631" custLinFactX="200000" custLinFactY="-180313" custLinFactNeighborX="247778" custLinFactNeighborY="-200000">
        <dgm:presLayoutVars>
          <dgm:bulletEnabled val="1"/>
        </dgm:presLayoutVars>
      </dgm:prSet>
      <dgm:spPr/>
      <dgm:t>
        <a:bodyPr/>
        <a:lstStyle/>
        <a:p>
          <a:endParaRPr lang="en-US"/>
        </a:p>
      </dgm:t>
    </dgm:pt>
    <dgm:pt modelId="{0DED0E63-03BA-094E-A5EA-FAE140C6F6E9}" type="pres">
      <dgm:prSet presAssocID="{0FEB5A3D-124C-644C-9288-3137A9461F0B}" presName="Name13" presStyleLbl="parChTrans1D2" presStyleIdx="1" presStyleCnt="4"/>
      <dgm:spPr/>
      <dgm:t>
        <a:bodyPr/>
        <a:lstStyle/>
        <a:p>
          <a:endParaRPr lang="en-US"/>
        </a:p>
      </dgm:t>
    </dgm:pt>
    <dgm:pt modelId="{95213BB3-9652-8445-B45D-30B3533588A0}" type="pres">
      <dgm:prSet presAssocID="{7FE99CEE-F9EA-9144-B834-0CE8052EED71}" presName="childText" presStyleLbl="bgAcc1" presStyleIdx="1" presStyleCnt="4" custScaleX="322921" custScaleY="360126" custLinFactX="300000" custLinFactY="-100000" custLinFactNeighborX="378657" custLinFactNeighborY="-124602">
        <dgm:presLayoutVars>
          <dgm:bulletEnabled val="1"/>
        </dgm:presLayoutVars>
      </dgm:prSet>
      <dgm:spPr/>
      <dgm:t>
        <a:bodyPr/>
        <a:lstStyle/>
        <a:p>
          <a:endParaRPr lang="en-US"/>
        </a:p>
      </dgm:t>
    </dgm:pt>
    <dgm:pt modelId="{9CF385E3-81C5-8A40-9885-7CFDC1BC7475}" type="pres">
      <dgm:prSet presAssocID="{151C2D65-1661-6547-988C-96648EF0C95B}" presName="Name13" presStyleLbl="parChTrans1D2" presStyleIdx="2" presStyleCnt="4"/>
      <dgm:spPr/>
      <dgm:t>
        <a:bodyPr/>
        <a:lstStyle/>
        <a:p>
          <a:endParaRPr lang="en-US"/>
        </a:p>
      </dgm:t>
    </dgm:pt>
    <dgm:pt modelId="{083BD25B-BA0B-F046-94A0-5B1D72729A4C}" type="pres">
      <dgm:prSet presAssocID="{46060441-AB66-D34E-AABD-CA47FAE26A07}" presName="childText" presStyleLbl="bgAcc1" presStyleIdx="2" presStyleCnt="4" custScaleX="599243" custScaleY="412338" custLinFactY="-100000" custLinFactNeighborX="-65571" custLinFactNeighborY="-140741">
        <dgm:presLayoutVars>
          <dgm:bulletEnabled val="1"/>
        </dgm:presLayoutVars>
      </dgm:prSet>
      <dgm:spPr/>
      <dgm:t>
        <a:bodyPr/>
        <a:lstStyle/>
        <a:p>
          <a:endParaRPr lang="en-US"/>
        </a:p>
      </dgm:t>
    </dgm:pt>
    <dgm:pt modelId="{FE4078BE-AB1A-7D48-8669-9FA49D3A3C2F}" type="pres">
      <dgm:prSet presAssocID="{A55B18CD-816E-414B-AB07-52891F982A08}" presName="Name13" presStyleLbl="parChTrans1D2" presStyleIdx="3" presStyleCnt="4"/>
      <dgm:spPr/>
      <dgm:t>
        <a:bodyPr/>
        <a:lstStyle/>
        <a:p>
          <a:endParaRPr lang="en-US"/>
        </a:p>
      </dgm:t>
    </dgm:pt>
    <dgm:pt modelId="{1EFC0D8F-B368-CA49-A707-E6D0A57CC2D7}" type="pres">
      <dgm:prSet presAssocID="{292D924C-EE33-DE40-83AC-FB7817D8247F}" presName="childText" presStyleLbl="bgAcc1" presStyleIdx="3" presStyleCnt="4" custScaleX="317927" custScaleY="299970" custLinFactX="300000" custLinFactY="-51786" custLinFactNeighborX="339288" custLinFactNeighborY="-100000">
        <dgm:presLayoutVars>
          <dgm:bulletEnabled val="1"/>
        </dgm:presLayoutVars>
      </dgm:prSet>
      <dgm:spPr/>
      <dgm:t>
        <a:bodyPr/>
        <a:lstStyle/>
        <a:p>
          <a:endParaRPr lang="en-US"/>
        </a:p>
      </dgm:t>
    </dgm:pt>
  </dgm:ptLst>
  <dgm:cxnLst>
    <dgm:cxn modelId="{FED79E70-D54F-8D4A-AF6E-A970D8E61119}" type="presOf" srcId="{292D924C-EE33-DE40-83AC-FB7817D8247F}" destId="{1EFC0D8F-B368-CA49-A707-E6D0A57CC2D7}" srcOrd="0" destOrd="0" presId="urn:microsoft.com/office/officeart/2005/8/layout/hierarchy3"/>
    <dgm:cxn modelId="{E9CD8FAA-D578-BE4D-A63C-FD492C0E266C}" type="presOf" srcId="{A55B18CD-816E-414B-AB07-52891F982A08}" destId="{FE4078BE-AB1A-7D48-8669-9FA49D3A3C2F}" srcOrd="0" destOrd="0" presId="urn:microsoft.com/office/officeart/2005/8/layout/hierarchy3"/>
    <dgm:cxn modelId="{0C8ABCE0-6BD4-F945-B723-731C0F78A320}" type="presOf" srcId="{25D6F1E9-E89D-8048-85F6-694309D72495}" destId="{EF29E086-3321-4943-940B-63DE41721828}" srcOrd="0" destOrd="0" presId="urn:microsoft.com/office/officeart/2005/8/layout/hierarchy3"/>
    <dgm:cxn modelId="{F7DA4E16-5608-A74C-8E7C-EDFDEFAF14EB}" type="presOf" srcId="{E1981839-4B92-0F4E-9DDC-E3963E6D73BE}" destId="{6DAFE8A5-8690-9441-8A49-1FCABD35243C}" srcOrd="0" destOrd="0" presId="urn:microsoft.com/office/officeart/2005/8/layout/hierarchy3"/>
    <dgm:cxn modelId="{5AB9D6FB-439F-3541-92E7-DF0BEFD43D3B}" type="presOf" srcId="{46060441-AB66-D34E-AABD-CA47FAE26A07}" destId="{083BD25B-BA0B-F046-94A0-5B1D72729A4C}" srcOrd="0" destOrd="0" presId="urn:microsoft.com/office/officeart/2005/8/layout/hierarchy3"/>
    <dgm:cxn modelId="{59EA8F50-EFDB-B94E-98DE-66061FC8DEFE}" type="presOf" srcId="{151C2D65-1661-6547-988C-96648EF0C95B}" destId="{9CF385E3-81C5-8A40-9885-7CFDC1BC7475}" srcOrd="0" destOrd="0" presId="urn:microsoft.com/office/officeart/2005/8/layout/hierarchy3"/>
    <dgm:cxn modelId="{BF35DB34-3A2A-A446-B14F-10F1E663B4CD}" type="presOf" srcId="{F9759A73-4815-3743-B2D7-9BC12FD518A0}" destId="{61149818-CC65-B747-9FC3-C3A8A381CA75}" srcOrd="0" destOrd="0" presId="urn:microsoft.com/office/officeart/2005/8/layout/hierarchy3"/>
    <dgm:cxn modelId="{DF0DD7F5-E468-924A-B195-43404466BFEB}" type="presOf" srcId="{F9759A73-4815-3743-B2D7-9BC12FD518A0}" destId="{FA7DED6B-4601-3742-BC29-6043C0F0C261}" srcOrd="1" destOrd="0" presId="urn:microsoft.com/office/officeart/2005/8/layout/hierarchy3"/>
    <dgm:cxn modelId="{CDDE9322-98DC-0244-9CF3-869F2207CE03}" srcId="{E1981839-4B92-0F4E-9DDC-E3963E6D73BE}" destId="{F9759A73-4815-3743-B2D7-9BC12FD518A0}" srcOrd="0" destOrd="0" parTransId="{99BA22E2-E5D6-7F48-9B80-0D0E1BAE3B0B}" sibTransId="{317465BE-5FC5-B44B-BC56-6913CDCFA712}"/>
    <dgm:cxn modelId="{A11CD171-ADA0-424D-9394-523DC5CF6905}" srcId="{F9759A73-4815-3743-B2D7-9BC12FD518A0}" destId="{292D924C-EE33-DE40-83AC-FB7817D8247F}" srcOrd="3" destOrd="0" parTransId="{A55B18CD-816E-414B-AB07-52891F982A08}" sibTransId="{512E2239-7B31-4A4A-891B-3FE605D719E7}"/>
    <dgm:cxn modelId="{8FCF8E1F-3609-8244-9BC1-E941EFDEAA55}" srcId="{F9759A73-4815-3743-B2D7-9BC12FD518A0}" destId="{46060441-AB66-D34E-AABD-CA47FAE26A07}" srcOrd="2" destOrd="0" parTransId="{151C2D65-1661-6547-988C-96648EF0C95B}" sibTransId="{E6B47C82-B87C-CE40-894E-732A50709BAA}"/>
    <dgm:cxn modelId="{2E8C9E1E-B81E-044A-8626-EC7AC8FB7400}" type="presOf" srcId="{0FEB5A3D-124C-644C-9288-3137A9461F0B}" destId="{0DED0E63-03BA-094E-A5EA-FAE140C6F6E9}" srcOrd="0" destOrd="0" presId="urn:microsoft.com/office/officeart/2005/8/layout/hierarchy3"/>
    <dgm:cxn modelId="{FC13718A-BE1C-C748-92AA-694666C48025}" type="presOf" srcId="{E783173F-018F-F54A-86A7-B58A45810F64}" destId="{FC03476A-CE0A-084B-BDAD-C20FD3C05A34}" srcOrd="0" destOrd="0" presId="urn:microsoft.com/office/officeart/2005/8/layout/hierarchy3"/>
    <dgm:cxn modelId="{AEC47DA9-5988-6647-936A-2039B19B8F58}" srcId="{F9759A73-4815-3743-B2D7-9BC12FD518A0}" destId="{7FE99CEE-F9EA-9144-B834-0CE8052EED71}" srcOrd="1" destOrd="0" parTransId="{0FEB5A3D-124C-644C-9288-3137A9461F0B}" sibTransId="{68EA1AE5-C12D-FE46-935A-22F73473565F}"/>
    <dgm:cxn modelId="{345E52CB-7D26-E748-99DE-53CE85476562}" srcId="{F9759A73-4815-3743-B2D7-9BC12FD518A0}" destId="{25D6F1E9-E89D-8048-85F6-694309D72495}" srcOrd="0" destOrd="0" parTransId="{E783173F-018F-F54A-86A7-B58A45810F64}" sibTransId="{62D86DD8-4E40-7242-B591-F1C4646B5F91}"/>
    <dgm:cxn modelId="{50FCA9B8-2229-4349-9258-A6BFB4EFE309}" type="presOf" srcId="{7FE99CEE-F9EA-9144-B834-0CE8052EED71}" destId="{95213BB3-9652-8445-B45D-30B3533588A0}" srcOrd="0" destOrd="0" presId="urn:microsoft.com/office/officeart/2005/8/layout/hierarchy3"/>
    <dgm:cxn modelId="{535075FB-6FE0-7842-B613-96201FC2F385}" type="presParOf" srcId="{6DAFE8A5-8690-9441-8A49-1FCABD35243C}" destId="{25C362B9-954D-A441-B625-95E0ED2F9DEF}" srcOrd="0" destOrd="0" presId="urn:microsoft.com/office/officeart/2005/8/layout/hierarchy3"/>
    <dgm:cxn modelId="{69837936-23B4-2147-A2B8-EC36D8C871DE}" type="presParOf" srcId="{25C362B9-954D-A441-B625-95E0ED2F9DEF}" destId="{D71A01B7-8596-6E40-8B51-8380E8983B63}" srcOrd="0" destOrd="0" presId="urn:microsoft.com/office/officeart/2005/8/layout/hierarchy3"/>
    <dgm:cxn modelId="{CE62BF82-F082-3444-98B6-B03AC089E8EE}" type="presParOf" srcId="{D71A01B7-8596-6E40-8B51-8380E8983B63}" destId="{61149818-CC65-B747-9FC3-C3A8A381CA75}" srcOrd="0" destOrd="0" presId="urn:microsoft.com/office/officeart/2005/8/layout/hierarchy3"/>
    <dgm:cxn modelId="{83A5D6F8-B6F1-7F43-8776-DB1C2A6330A9}" type="presParOf" srcId="{D71A01B7-8596-6E40-8B51-8380E8983B63}" destId="{FA7DED6B-4601-3742-BC29-6043C0F0C261}" srcOrd="1" destOrd="0" presId="urn:microsoft.com/office/officeart/2005/8/layout/hierarchy3"/>
    <dgm:cxn modelId="{413AA870-9514-A949-89E3-AFF39AE8C480}" type="presParOf" srcId="{25C362B9-954D-A441-B625-95E0ED2F9DEF}" destId="{DF7B6DD5-9379-C14E-A716-8C3CF58739B6}" srcOrd="1" destOrd="0" presId="urn:microsoft.com/office/officeart/2005/8/layout/hierarchy3"/>
    <dgm:cxn modelId="{CF2A653C-8FE8-9A4E-9380-F5B5E5D4586A}" type="presParOf" srcId="{DF7B6DD5-9379-C14E-A716-8C3CF58739B6}" destId="{FC03476A-CE0A-084B-BDAD-C20FD3C05A34}" srcOrd="0" destOrd="0" presId="urn:microsoft.com/office/officeart/2005/8/layout/hierarchy3"/>
    <dgm:cxn modelId="{8E95A652-7927-744D-BB8D-93AD3F408625}" type="presParOf" srcId="{DF7B6DD5-9379-C14E-A716-8C3CF58739B6}" destId="{EF29E086-3321-4943-940B-63DE41721828}" srcOrd="1" destOrd="0" presId="urn:microsoft.com/office/officeart/2005/8/layout/hierarchy3"/>
    <dgm:cxn modelId="{3C75508D-DC00-A143-8D23-DD1B567DFC9B}" type="presParOf" srcId="{DF7B6DD5-9379-C14E-A716-8C3CF58739B6}" destId="{0DED0E63-03BA-094E-A5EA-FAE140C6F6E9}" srcOrd="2" destOrd="0" presId="urn:microsoft.com/office/officeart/2005/8/layout/hierarchy3"/>
    <dgm:cxn modelId="{A565D89D-8962-524D-8EE9-1180ADAA24C3}" type="presParOf" srcId="{DF7B6DD5-9379-C14E-A716-8C3CF58739B6}" destId="{95213BB3-9652-8445-B45D-30B3533588A0}" srcOrd="3" destOrd="0" presId="urn:microsoft.com/office/officeart/2005/8/layout/hierarchy3"/>
    <dgm:cxn modelId="{D7D33D32-68F3-FB4D-B90C-CAF7F3E17601}" type="presParOf" srcId="{DF7B6DD5-9379-C14E-A716-8C3CF58739B6}" destId="{9CF385E3-81C5-8A40-9885-7CFDC1BC7475}" srcOrd="4" destOrd="0" presId="urn:microsoft.com/office/officeart/2005/8/layout/hierarchy3"/>
    <dgm:cxn modelId="{ACC5E219-BB95-444B-9175-D3F300A9534C}" type="presParOf" srcId="{DF7B6DD5-9379-C14E-A716-8C3CF58739B6}" destId="{083BD25B-BA0B-F046-94A0-5B1D72729A4C}" srcOrd="5" destOrd="0" presId="urn:microsoft.com/office/officeart/2005/8/layout/hierarchy3"/>
    <dgm:cxn modelId="{F5C89C7F-E674-C845-834B-E2E2DE90C1F6}" type="presParOf" srcId="{DF7B6DD5-9379-C14E-A716-8C3CF58739B6}" destId="{FE4078BE-AB1A-7D48-8669-9FA49D3A3C2F}" srcOrd="6" destOrd="0" presId="urn:microsoft.com/office/officeart/2005/8/layout/hierarchy3"/>
    <dgm:cxn modelId="{9B828E6B-C892-C249-96FE-482D061F3359}" type="presParOf" srcId="{DF7B6DD5-9379-C14E-A716-8C3CF58739B6}" destId="{1EFC0D8F-B368-CA49-A707-E6D0A57CC2D7}" srcOrd="7"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8372D6-BF2F-3B44-B02A-74B609AB840C}">
      <dsp:nvSpPr>
        <dsp:cNvPr id="0" name=""/>
        <dsp:cNvSpPr/>
      </dsp:nvSpPr>
      <dsp:spPr>
        <a:xfrm>
          <a:off x="0" y="0"/>
          <a:ext cx="2341568" cy="216516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600200">
            <a:lnSpc>
              <a:spcPct val="90000"/>
            </a:lnSpc>
            <a:spcBef>
              <a:spcPct val="0"/>
            </a:spcBef>
            <a:spcAft>
              <a:spcPct val="35000"/>
            </a:spcAft>
          </a:pPr>
          <a:r>
            <a:rPr lang="en-US" sz="3600" b="1" kern="1200" dirty="0" smtClean="0">
              <a:effectLst>
                <a:outerShdw blurRad="50800" dist="38100" dir="18900000" algn="bl" rotWithShape="0">
                  <a:prstClr val="black">
                    <a:alpha val="40000"/>
                  </a:prstClr>
                </a:outerShdw>
              </a:effectLst>
            </a:rPr>
            <a:t>IEPI</a:t>
          </a:r>
          <a:endParaRPr lang="en-US" sz="3600" b="1" kern="1200" dirty="0">
            <a:effectLst>
              <a:outerShdw blurRad="50800" dist="38100" dir="18900000" algn="bl" rotWithShape="0">
                <a:prstClr val="black">
                  <a:alpha val="40000"/>
                </a:prstClr>
              </a:outerShdw>
            </a:effectLst>
          </a:endParaRPr>
        </a:p>
      </dsp:txBody>
      <dsp:txXfrm>
        <a:off x="105694" y="105694"/>
        <a:ext cx="2130180" cy="1953772"/>
      </dsp:txXfrm>
    </dsp:sp>
    <dsp:sp modelId="{FAF55F67-CB8A-C940-B3B7-6AD85DAE28B3}">
      <dsp:nvSpPr>
        <dsp:cNvPr id="0" name=""/>
        <dsp:cNvSpPr/>
      </dsp:nvSpPr>
      <dsp:spPr>
        <a:xfrm rot="92577">
          <a:off x="2341351" y="1130239"/>
          <a:ext cx="1197579" cy="0"/>
        </a:xfrm>
        <a:prstGeom prst="rightArrow">
          <a:avLst/>
        </a:pr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D3214CB-E2BB-7843-BDB6-5F47CC79F1BC}">
      <dsp:nvSpPr>
        <dsp:cNvPr id="0" name=""/>
        <dsp:cNvSpPr/>
      </dsp:nvSpPr>
      <dsp:spPr>
        <a:xfrm>
          <a:off x="3538714" y="-215648"/>
          <a:ext cx="3777014" cy="2825760"/>
        </a:xfrm>
        <a:prstGeom prst="roundRect">
          <a:avLst/>
        </a:prstGeom>
        <a:gradFill rotWithShape="0">
          <a:gsLst>
            <a:gs pos="0">
              <a:schemeClr val="accent3">
                <a:hueOff val="3750089"/>
                <a:satOff val="-5627"/>
                <a:lumOff val="-915"/>
                <a:alphaOff val="0"/>
                <a:shade val="51000"/>
                <a:satMod val="130000"/>
              </a:schemeClr>
            </a:gs>
            <a:gs pos="80000">
              <a:schemeClr val="accent3">
                <a:hueOff val="3750089"/>
                <a:satOff val="-5627"/>
                <a:lumOff val="-915"/>
                <a:alphaOff val="0"/>
                <a:shade val="93000"/>
                <a:satMod val="130000"/>
              </a:schemeClr>
            </a:gs>
            <a:gs pos="100000">
              <a:schemeClr val="accent3">
                <a:hueOff val="3750089"/>
                <a:satOff val="-5627"/>
                <a:lumOff val="-91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0" tIns="88900" rIns="88900" bIns="88900" numCol="1" spcCol="1270" anchor="ctr" anchorCtr="0">
          <a:noAutofit/>
        </a:bodyPr>
        <a:lstStyle/>
        <a:p>
          <a:pPr lvl="0" algn="ctr" defTabSz="1555750">
            <a:lnSpc>
              <a:spcPct val="90000"/>
            </a:lnSpc>
            <a:spcBef>
              <a:spcPct val="0"/>
            </a:spcBef>
            <a:spcAft>
              <a:spcPct val="35000"/>
            </a:spcAft>
          </a:pPr>
          <a:r>
            <a:rPr lang="en-US" sz="3500" b="1" kern="1200" dirty="0" smtClean="0">
              <a:effectLst>
                <a:outerShdw blurRad="50800" dist="38100" dir="18900000" algn="bl" rotWithShape="0">
                  <a:prstClr val="black">
                    <a:alpha val="40000"/>
                  </a:prstClr>
                </a:outerShdw>
              </a:effectLst>
            </a:rPr>
            <a:t>Technical Assistance</a:t>
          </a:r>
        </a:p>
        <a:p>
          <a:pPr lvl="0" algn="ctr" defTabSz="1555750">
            <a:lnSpc>
              <a:spcPct val="90000"/>
            </a:lnSpc>
            <a:spcBef>
              <a:spcPct val="0"/>
            </a:spcBef>
            <a:spcAft>
              <a:spcPct val="35000"/>
            </a:spcAft>
          </a:pPr>
          <a:r>
            <a:rPr lang="en-US" sz="1800" b="1" kern="1200" dirty="0" smtClean="0">
              <a:effectLst>
                <a:outerShdw blurRad="50800" dist="38100" dir="18900000" algn="bl" rotWithShape="0">
                  <a:prstClr val="black">
                    <a:alpha val="40000"/>
                  </a:prstClr>
                </a:outerShdw>
              </a:effectLst>
            </a:rPr>
            <a:t>(upon request)</a:t>
          </a:r>
          <a:endParaRPr lang="en-US" sz="1800" b="1" kern="1200" dirty="0">
            <a:effectLst>
              <a:outerShdw blurRad="50800" dist="38100" dir="18900000" algn="bl" rotWithShape="0">
                <a:prstClr val="black">
                  <a:alpha val="40000"/>
                </a:prstClr>
              </a:outerShdw>
            </a:effectLst>
          </a:endParaRPr>
        </a:p>
      </dsp:txBody>
      <dsp:txXfrm>
        <a:off x="3676656" y="-77706"/>
        <a:ext cx="3501130" cy="2549876"/>
      </dsp:txXfrm>
    </dsp:sp>
    <dsp:sp modelId="{D6647C44-76C1-B844-9136-29BCDC1D7426}">
      <dsp:nvSpPr>
        <dsp:cNvPr id="0" name=""/>
        <dsp:cNvSpPr/>
      </dsp:nvSpPr>
      <dsp:spPr>
        <a:xfrm rot="2114636">
          <a:off x="2152066" y="2506415"/>
          <a:ext cx="2067701" cy="0"/>
        </a:xfrm>
        <a:prstGeom prst="rightArrow">
          <a:avLst/>
        </a:pr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4868B16-EC15-604F-86E3-BBC2D5CE46E0}">
      <dsp:nvSpPr>
        <dsp:cNvPr id="0" name=""/>
        <dsp:cNvSpPr/>
      </dsp:nvSpPr>
      <dsp:spPr>
        <a:xfrm>
          <a:off x="4030266" y="3024492"/>
          <a:ext cx="3777014" cy="2825760"/>
        </a:xfrm>
        <a:prstGeom prst="roundRect">
          <a:avLst/>
        </a:prstGeom>
        <a:gradFill rotWithShape="0">
          <a:gsLst>
            <a:gs pos="0">
              <a:schemeClr val="accent3">
                <a:hueOff val="7500177"/>
                <a:satOff val="-11253"/>
                <a:lumOff val="-1830"/>
                <a:alphaOff val="0"/>
                <a:shade val="51000"/>
                <a:satMod val="130000"/>
              </a:schemeClr>
            </a:gs>
            <a:gs pos="80000">
              <a:schemeClr val="accent3">
                <a:hueOff val="7500177"/>
                <a:satOff val="-11253"/>
                <a:lumOff val="-1830"/>
                <a:alphaOff val="0"/>
                <a:shade val="93000"/>
                <a:satMod val="130000"/>
              </a:schemeClr>
            </a:gs>
            <a:gs pos="100000">
              <a:schemeClr val="accent3">
                <a:hueOff val="7500177"/>
                <a:satOff val="-11253"/>
                <a:lumOff val="-183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6360" tIns="86360" rIns="86360" bIns="86360" numCol="1" spcCol="1270" anchor="ctr" anchorCtr="0">
          <a:noAutofit/>
        </a:bodyPr>
        <a:lstStyle/>
        <a:p>
          <a:pPr lvl="0" algn="ctr" defTabSz="1511300">
            <a:lnSpc>
              <a:spcPct val="90000"/>
            </a:lnSpc>
            <a:spcBef>
              <a:spcPct val="0"/>
            </a:spcBef>
            <a:spcAft>
              <a:spcPct val="35000"/>
            </a:spcAft>
          </a:pPr>
          <a:r>
            <a:rPr lang="en-US" sz="3400" b="1" kern="1200" dirty="0" smtClean="0">
              <a:effectLst>
                <a:outerShdw blurRad="50800" dist="38100" dir="18900000" algn="bl" rotWithShape="0">
                  <a:prstClr val="black">
                    <a:alpha val="40000"/>
                  </a:prstClr>
                </a:outerShdw>
              </a:effectLst>
            </a:rPr>
            <a:t>Professional Development Opportunities</a:t>
          </a:r>
          <a:endParaRPr lang="en-US" sz="3400" b="1" kern="1200" dirty="0">
            <a:effectLst>
              <a:outerShdw blurRad="50800" dist="38100" dir="18900000" algn="bl" rotWithShape="0">
                <a:prstClr val="black">
                  <a:alpha val="40000"/>
                </a:prstClr>
              </a:outerShdw>
            </a:effectLst>
          </a:endParaRPr>
        </a:p>
      </dsp:txBody>
      <dsp:txXfrm>
        <a:off x="4168208" y="3162434"/>
        <a:ext cx="3501130" cy="2549876"/>
      </dsp:txXfrm>
    </dsp:sp>
    <dsp:sp modelId="{D6310920-9459-1F4C-8EFD-BEA708011794}">
      <dsp:nvSpPr>
        <dsp:cNvPr id="0" name=""/>
        <dsp:cNvSpPr/>
      </dsp:nvSpPr>
      <dsp:spPr>
        <a:xfrm rot="4740980">
          <a:off x="1026603" y="2594827"/>
          <a:ext cx="875370" cy="0"/>
        </a:xfrm>
        <a:prstGeom prst="rightArrow">
          <a:avLst/>
        </a:pr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54299E3-F493-4747-A052-6A3554A53740}">
      <dsp:nvSpPr>
        <dsp:cNvPr id="0" name=""/>
        <dsp:cNvSpPr/>
      </dsp:nvSpPr>
      <dsp:spPr>
        <a:xfrm>
          <a:off x="-66609" y="3024495"/>
          <a:ext cx="3777014" cy="2825760"/>
        </a:xfrm>
        <a:prstGeom prst="roundRect">
          <a:avLst/>
        </a:prstGeom>
        <a:gradFill rotWithShape="0">
          <a:gsLst>
            <a:gs pos="0">
              <a:schemeClr val="accent3">
                <a:hueOff val="11250266"/>
                <a:satOff val="-16880"/>
                <a:lumOff val="-2745"/>
                <a:alphaOff val="0"/>
                <a:shade val="51000"/>
                <a:satMod val="130000"/>
              </a:schemeClr>
            </a:gs>
            <a:gs pos="80000">
              <a:schemeClr val="accent3">
                <a:hueOff val="11250266"/>
                <a:satOff val="-16880"/>
                <a:lumOff val="-2745"/>
                <a:alphaOff val="0"/>
                <a:shade val="93000"/>
                <a:satMod val="130000"/>
              </a:schemeClr>
            </a:gs>
            <a:gs pos="100000">
              <a:schemeClr val="accent3">
                <a:hueOff val="11250266"/>
                <a:satOff val="-16880"/>
                <a:lumOff val="-2745"/>
                <a:alphaOff val="0"/>
                <a:shade val="94000"/>
                <a:satMod val="135000"/>
              </a:schemeClr>
            </a:gs>
          </a:gsLst>
          <a:lin ang="16200000" scaled="0"/>
        </a:gradFill>
        <a:ln>
          <a:solidFill>
            <a:srgbClr val="FFFFFF"/>
          </a:solidFill>
        </a:ln>
        <a:effectLst>
          <a:glow rad="292100">
            <a:schemeClr val="tx1">
              <a:alpha val="66000"/>
            </a:schemeClr>
          </a:glow>
        </a:effectLst>
      </dsp:spPr>
      <dsp:style>
        <a:lnRef idx="0">
          <a:scrgbClr r="0" g="0" b="0"/>
        </a:lnRef>
        <a:fillRef idx="3">
          <a:scrgbClr r="0" g="0" b="0"/>
        </a:fillRef>
        <a:effectRef idx="2">
          <a:scrgbClr r="0" g="0" b="0"/>
        </a:effectRef>
        <a:fontRef idx="minor">
          <a:schemeClr val="lt1"/>
        </a:fontRef>
      </dsp:style>
      <dsp:txBody>
        <a:bodyPr spcFirstLastPara="0" vert="horz" wrap="square" lIns="86360" tIns="86360" rIns="86360" bIns="86360" numCol="1" spcCol="1270" anchor="ctr" anchorCtr="0">
          <a:noAutofit/>
        </a:bodyPr>
        <a:lstStyle/>
        <a:p>
          <a:pPr lvl="0" algn="ctr" defTabSz="1511300">
            <a:lnSpc>
              <a:spcPct val="90000"/>
            </a:lnSpc>
            <a:spcBef>
              <a:spcPct val="0"/>
            </a:spcBef>
            <a:spcAft>
              <a:spcPct val="35000"/>
            </a:spcAft>
          </a:pPr>
          <a:r>
            <a:rPr lang="en-US" sz="3400" b="1" kern="1200" dirty="0" smtClean="0">
              <a:effectLst>
                <a:outerShdw blurRad="50800" dist="38100" dir="18900000" algn="bl" rotWithShape="0">
                  <a:prstClr val="black">
                    <a:alpha val="40000"/>
                  </a:prstClr>
                </a:outerShdw>
              </a:effectLst>
            </a:rPr>
            <a:t>Indicator Framework: GOALS</a:t>
          </a:r>
        </a:p>
        <a:p>
          <a:pPr lvl="0" algn="ctr" defTabSz="1511300">
            <a:lnSpc>
              <a:spcPct val="90000"/>
            </a:lnSpc>
            <a:spcBef>
              <a:spcPct val="0"/>
            </a:spcBef>
            <a:spcAft>
              <a:spcPct val="35000"/>
            </a:spcAft>
          </a:pPr>
          <a:r>
            <a:rPr lang="en-US" sz="1800" b="1" kern="1200" dirty="0" smtClean="0">
              <a:effectLst>
                <a:outerShdw blurRad="50800" dist="38100" dir="18900000" algn="bl" rotWithShape="0">
                  <a:prstClr val="black">
                    <a:alpha val="40000"/>
                  </a:prstClr>
                </a:outerShdw>
              </a:effectLst>
            </a:rPr>
            <a:t>(college/district)</a:t>
          </a:r>
          <a:endParaRPr lang="en-US" sz="1050" b="1" kern="1200" dirty="0">
            <a:effectLst>
              <a:outerShdw blurRad="50800" dist="38100" dir="18900000" algn="bl" rotWithShape="0">
                <a:prstClr val="black">
                  <a:alpha val="40000"/>
                </a:prstClr>
              </a:outerShdw>
            </a:effectLst>
          </a:endParaRPr>
        </a:p>
      </dsp:txBody>
      <dsp:txXfrm>
        <a:off x="71333" y="3162437"/>
        <a:ext cx="3501130" cy="25498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4DFE44-A94C-FD42-B3B6-002D593257BE}">
      <dsp:nvSpPr>
        <dsp:cNvPr id="0" name=""/>
        <dsp:cNvSpPr/>
      </dsp:nvSpPr>
      <dsp:spPr>
        <a:xfrm rot="16200000">
          <a:off x="490754" y="-490754"/>
          <a:ext cx="2806693" cy="3788203"/>
        </a:xfrm>
        <a:prstGeom prst="round1Rect">
          <a:avLst/>
        </a:prstGeom>
        <a:solidFill>
          <a:schemeClr val="accent4">
            <a:shade val="8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84480" tIns="284480" rIns="284480" bIns="284480" numCol="1" spcCol="1270" anchor="t" anchorCtr="0">
          <a:noAutofit/>
        </a:bodyPr>
        <a:lstStyle/>
        <a:p>
          <a:pPr lvl="0" algn="ctr" defTabSz="1778000">
            <a:lnSpc>
              <a:spcPct val="90000"/>
            </a:lnSpc>
            <a:spcBef>
              <a:spcPct val="0"/>
            </a:spcBef>
            <a:spcAft>
              <a:spcPct val="35000"/>
            </a:spcAft>
          </a:pPr>
          <a:r>
            <a:rPr lang="en-US" sz="4000" kern="1200" dirty="0" smtClean="0"/>
            <a:t>Student Performance and Outcomes</a:t>
          </a:r>
          <a:endParaRPr lang="en-US" sz="4000" kern="1200" dirty="0"/>
        </a:p>
      </dsp:txBody>
      <dsp:txXfrm rot="5400000">
        <a:off x="0" y="0"/>
        <a:ext cx="3788203" cy="2105020"/>
      </dsp:txXfrm>
    </dsp:sp>
    <dsp:sp modelId="{A4C93CB6-2C69-CA40-B2CE-D80E86491292}">
      <dsp:nvSpPr>
        <dsp:cNvPr id="0" name=""/>
        <dsp:cNvSpPr/>
      </dsp:nvSpPr>
      <dsp:spPr>
        <a:xfrm>
          <a:off x="3788203" y="0"/>
          <a:ext cx="3788203" cy="2806693"/>
        </a:xfrm>
        <a:prstGeom prst="round1Rect">
          <a:avLst/>
        </a:prstGeom>
        <a:solidFill>
          <a:schemeClr val="accent4">
            <a:shade val="80000"/>
            <a:hueOff val="-58853"/>
            <a:satOff val="-1455"/>
            <a:lumOff val="8329"/>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6032" tIns="256032" rIns="256032" bIns="256032" numCol="1" spcCol="1270" anchor="t" anchorCtr="0">
          <a:noAutofit/>
        </a:bodyPr>
        <a:lstStyle/>
        <a:p>
          <a:pPr lvl="0" algn="ctr" defTabSz="1600200">
            <a:lnSpc>
              <a:spcPct val="90000"/>
            </a:lnSpc>
            <a:spcBef>
              <a:spcPct val="0"/>
            </a:spcBef>
            <a:spcAft>
              <a:spcPct val="35000"/>
            </a:spcAft>
          </a:pPr>
          <a:r>
            <a:rPr lang="en-US" sz="3600" kern="1200" dirty="0" smtClean="0"/>
            <a:t>Accreditation Status:</a:t>
          </a:r>
        </a:p>
        <a:p>
          <a:pPr lvl="0" algn="ctr" defTabSz="1600200">
            <a:lnSpc>
              <a:spcPct val="90000"/>
            </a:lnSpc>
            <a:spcBef>
              <a:spcPct val="0"/>
            </a:spcBef>
            <a:spcAft>
              <a:spcPct val="35000"/>
            </a:spcAft>
          </a:pPr>
          <a:r>
            <a:rPr lang="en-US" sz="3600" kern="1200" dirty="0" smtClean="0"/>
            <a:t>Fully Accredited, no action</a:t>
          </a:r>
          <a:endParaRPr lang="en-US" sz="3600" kern="1200" dirty="0"/>
        </a:p>
      </dsp:txBody>
      <dsp:txXfrm>
        <a:off x="3788203" y="0"/>
        <a:ext cx="3788203" cy="2105020"/>
      </dsp:txXfrm>
    </dsp:sp>
    <dsp:sp modelId="{EF40ED78-B779-8B4F-BCB2-993561A140C2}">
      <dsp:nvSpPr>
        <dsp:cNvPr id="0" name=""/>
        <dsp:cNvSpPr/>
      </dsp:nvSpPr>
      <dsp:spPr>
        <a:xfrm rot="10800000">
          <a:off x="0" y="2806693"/>
          <a:ext cx="3788203" cy="2806693"/>
        </a:xfrm>
        <a:prstGeom prst="round1Rect">
          <a:avLst/>
        </a:prstGeom>
        <a:solidFill>
          <a:schemeClr val="accent4">
            <a:shade val="80000"/>
            <a:hueOff val="-117705"/>
            <a:satOff val="-2910"/>
            <a:lumOff val="16659"/>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6032" tIns="256032" rIns="256032" bIns="256032" numCol="1" spcCol="1270" anchor="t" anchorCtr="1">
          <a:noAutofit/>
        </a:bodyPr>
        <a:lstStyle/>
        <a:p>
          <a:pPr lvl="0" algn="ctr" defTabSz="1600200">
            <a:lnSpc>
              <a:spcPct val="90000"/>
            </a:lnSpc>
            <a:spcBef>
              <a:spcPct val="0"/>
            </a:spcBef>
            <a:spcAft>
              <a:spcPct val="35000"/>
            </a:spcAft>
          </a:pPr>
          <a:r>
            <a:rPr lang="en-US" sz="3600" kern="1200" dirty="0" smtClean="0"/>
            <a:t>Fiscal Viability:</a:t>
          </a:r>
        </a:p>
        <a:p>
          <a:pPr lvl="0" algn="ctr" defTabSz="1600200">
            <a:lnSpc>
              <a:spcPct val="90000"/>
            </a:lnSpc>
            <a:spcBef>
              <a:spcPct val="0"/>
            </a:spcBef>
            <a:spcAft>
              <a:spcPct val="35000"/>
            </a:spcAft>
          </a:pPr>
          <a:r>
            <a:rPr lang="en-US" sz="3200" kern="1200" dirty="0" smtClean="0"/>
            <a:t>District $ number</a:t>
          </a:r>
          <a:endParaRPr lang="en-US" sz="3200" kern="1200" dirty="0"/>
        </a:p>
      </dsp:txBody>
      <dsp:txXfrm rot="10800000">
        <a:off x="0" y="3508366"/>
        <a:ext cx="3788203" cy="2105020"/>
      </dsp:txXfrm>
    </dsp:sp>
    <dsp:sp modelId="{D6F6DD4D-DD42-8243-8884-DCF864440C6A}">
      <dsp:nvSpPr>
        <dsp:cNvPr id="0" name=""/>
        <dsp:cNvSpPr/>
      </dsp:nvSpPr>
      <dsp:spPr>
        <a:xfrm rot="5400000">
          <a:off x="4278957" y="2315938"/>
          <a:ext cx="2806693" cy="3788203"/>
        </a:xfrm>
        <a:prstGeom prst="round1Rect">
          <a:avLst/>
        </a:prstGeom>
        <a:solidFill>
          <a:schemeClr val="accent4">
            <a:shade val="80000"/>
            <a:hueOff val="-176558"/>
            <a:satOff val="-4365"/>
            <a:lumOff val="2498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6032" tIns="256032" rIns="256032" bIns="256032" numCol="1" spcCol="1270" anchor="b" anchorCtr="1">
          <a:noAutofit/>
        </a:bodyPr>
        <a:lstStyle/>
        <a:p>
          <a:pPr lvl="0" algn="ctr" defTabSz="1600200">
            <a:lnSpc>
              <a:spcPct val="90000"/>
            </a:lnSpc>
            <a:spcBef>
              <a:spcPct val="0"/>
            </a:spcBef>
            <a:spcAft>
              <a:spcPct val="35000"/>
            </a:spcAft>
          </a:pPr>
          <a:r>
            <a:rPr lang="en-US" sz="3600" kern="1200" dirty="0" smtClean="0"/>
            <a:t>Programmatic Compliance with State and Federal Guidelines: “Unmodified”</a:t>
          </a:r>
          <a:endParaRPr lang="en-US" sz="3600" kern="1200" dirty="0"/>
        </a:p>
      </dsp:txBody>
      <dsp:txXfrm rot="-5400000">
        <a:off x="3788203" y="3508366"/>
        <a:ext cx="3788203" cy="2105020"/>
      </dsp:txXfrm>
    </dsp:sp>
    <dsp:sp modelId="{CED3B854-5AAB-9941-91FD-F140B73EDFC7}">
      <dsp:nvSpPr>
        <dsp:cNvPr id="0" name=""/>
        <dsp:cNvSpPr/>
      </dsp:nvSpPr>
      <dsp:spPr>
        <a:xfrm>
          <a:off x="2785230" y="2121256"/>
          <a:ext cx="2005944" cy="1370873"/>
        </a:xfrm>
        <a:prstGeom prst="roundRect">
          <a:avLst/>
        </a:prstGeom>
        <a:solidFill>
          <a:schemeClr val="accent4">
            <a:tint val="40000"/>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accent4">
                  <a:lumMod val="50000"/>
                </a:schemeClr>
              </a:solidFill>
              <a:effectLst>
                <a:outerShdw blurRad="50800" dist="38100" dir="2700000" algn="tl" rotWithShape="0">
                  <a:prstClr val="black">
                    <a:alpha val="40000"/>
                  </a:prstClr>
                </a:outerShdw>
              </a:effectLst>
            </a:rPr>
            <a:t>Indicators / Goals Framework</a:t>
          </a:r>
          <a:endParaRPr lang="en-US" sz="2400" b="1" kern="1200" dirty="0">
            <a:solidFill>
              <a:schemeClr val="accent4">
                <a:lumMod val="50000"/>
              </a:schemeClr>
            </a:solidFill>
            <a:effectLst>
              <a:outerShdw blurRad="50800" dist="38100" dir="2700000" algn="tl" rotWithShape="0">
                <a:prstClr val="black">
                  <a:alpha val="40000"/>
                </a:prstClr>
              </a:outerShdw>
            </a:effectLst>
          </a:endParaRPr>
        </a:p>
      </dsp:txBody>
      <dsp:txXfrm>
        <a:off x="2852151" y="2188177"/>
        <a:ext cx="1872102" cy="12370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149818-CC65-B747-9FC3-C3A8A381CA75}">
      <dsp:nvSpPr>
        <dsp:cNvPr id="0" name=""/>
        <dsp:cNvSpPr/>
      </dsp:nvSpPr>
      <dsp:spPr>
        <a:xfrm>
          <a:off x="807127" y="2881"/>
          <a:ext cx="2652828" cy="1463719"/>
        </a:xfrm>
        <a:prstGeom prst="roundRect">
          <a:avLst>
            <a:gd name="adj" fmla="val 10000"/>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83820" tIns="55880" rIns="83820" bIns="55880" numCol="1" spcCol="1270" anchor="ctr" anchorCtr="0">
          <a:noAutofit/>
        </a:bodyPr>
        <a:lstStyle/>
        <a:p>
          <a:pPr lvl="0" algn="ctr" defTabSz="1955800">
            <a:lnSpc>
              <a:spcPct val="90000"/>
            </a:lnSpc>
            <a:spcBef>
              <a:spcPct val="0"/>
            </a:spcBef>
            <a:spcAft>
              <a:spcPct val="35000"/>
            </a:spcAft>
          </a:pPr>
          <a:r>
            <a:rPr lang="en-US" sz="4400" kern="1200" dirty="0" smtClean="0"/>
            <a:t>Fiscal Viability:</a:t>
          </a:r>
        </a:p>
      </dsp:txBody>
      <dsp:txXfrm>
        <a:off x="849998" y="45752"/>
        <a:ext cx="2567086" cy="1377977"/>
      </dsp:txXfrm>
    </dsp:sp>
    <dsp:sp modelId="{FC03476A-CE0A-084B-BDAD-C20FD3C05A34}">
      <dsp:nvSpPr>
        <dsp:cNvPr id="0" name=""/>
        <dsp:cNvSpPr/>
      </dsp:nvSpPr>
      <dsp:spPr>
        <a:xfrm>
          <a:off x="1072410" y="1370443"/>
          <a:ext cx="3325144" cy="91440"/>
        </a:xfrm>
        <a:custGeom>
          <a:avLst/>
          <a:gdLst/>
          <a:ahLst/>
          <a:cxnLst/>
          <a:rect l="0" t="0" r="0" b="0"/>
          <a:pathLst>
            <a:path>
              <a:moveTo>
                <a:pt x="0" y="96157"/>
              </a:moveTo>
              <a:lnTo>
                <a:pt x="3325144" y="45720"/>
              </a:lnTo>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F29E086-3321-4943-940B-63DE41721828}">
      <dsp:nvSpPr>
        <dsp:cNvPr id="0" name=""/>
        <dsp:cNvSpPr/>
      </dsp:nvSpPr>
      <dsp:spPr>
        <a:xfrm>
          <a:off x="4397555" y="650911"/>
          <a:ext cx="3328877" cy="1530504"/>
        </a:xfrm>
        <a:prstGeom prst="roundRect">
          <a:avLst>
            <a:gd name="adj" fmla="val 10000"/>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glow rad="228600">
            <a:schemeClr val="accent1">
              <a:satMod val="175000"/>
              <a:alpha val="40000"/>
            </a:schemeClr>
          </a:glow>
        </a:effectLst>
        <a:scene3d>
          <a:camera prst="orthographicFront"/>
          <a:lightRig rig="threePt" dir="t"/>
        </a:scene3d>
        <a:sp3d>
          <a:bevelT/>
        </a:sp3d>
      </dsp:spPr>
      <dsp:style>
        <a:lnRef idx="1">
          <a:schemeClr val="accent1"/>
        </a:lnRef>
        <a:fillRef idx="3">
          <a:schemeClr val="accent1"/>
        </a:fillRef>
        <a:effectRef idx="2">
          <a:schemeClr val="accent1"/>
        </a:effectRef>
        <a:fontRef idx="minor">
          <a:schemeClr val="lt1"/>
        </a:fontRef>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b="1" kern="1200" dirty="0" smtClean="0">
              <a:solidFill>
                <a:srgbClr val="FFFFFF"/>
              </a:solidFill>
              <a:effectLst>
                <a:outerShdw blurRad="50800" dist="38100" dir="2700000" algn="tl" rotWithShape="0">
                  <a:prstClr val="black">
                    <a:alpha val="40000"/>
                  </a:prstClr>
                </a:outerShdw>
              </a:effectLst>
            </a:rPr>
            <a:t>Fund balance as percentage of total expenditures</a:t>
          </a:r>
          <a:endParaRPr lang="en-US" sz="2800" b="1" kern="1200" dirty="0">
            <a:solidFill>
              <a:srgbClr val="FFFFFF"/>
            </a:solidFill>
            <a:effectLst>
              <a:outerShdw blurRad="50800" dist="38100" dir="2700000" algn="tl" rotWithShape="0">
                <a:prstClr val="black">
                  <a:alpha val="40000"/>
                </a:prstClr>
              </a:outerShdw>
            </a:effectLst>
          </a:endParaRPr>
        </a:p>
      </dsp:txBody>
      <dsp:txXfrm>
        <a:off x="4442382" y="695738"/>
        <a:ext cx="3239223" cy="1440850"/>
      </dsp:txXfrm>
    </dsp:sp>
    <dsp:sp modelId="{0DED0E63-03BA-094E-A5EA-FAE140C6F6E9}">
      <dsp:nvSpPr>
        <dsp:cNvPr id="0" name=""/>
        <dsp:cNvSpPr/>
      </dsp:nvSpPr>
      <dsp:spPr>
        <a:xfrm>
          <a:off x="1072410" y="1466600"/>
          <a:ext cx="4173257" cy="1543108"/>
        </a:xfrm>
        <a:custGeom>
          <a:avLst/>
          <a:gdLst/>
          <a:ahLst/>
          <a:cxnLst/>
          <a:rect l="0" t="0" r="0" b="0"/>
          <a:pathLst>
            <a:path>
              <a:moveTo>
                <a:pt x="0" y="0"/>
              </a:moveTo>
              <a:lnTo>
                <a:pt x="0" y="1543108"/>
              </a:lnTo>
              <a:lnTo>
                <a:pt x="4173257" y="1543108"/>
              </a:lnTo>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5213BB3-9652-8445-B45D-30B3533588A0}">
      <dsp:nvSpPr>
        <dsp:cNvPr id="0" name=""/>
        <dsp:cNvSpPr/>
      </dsp:nvSpPr>
      <dsp:spPr>
        <a:xfrm>
          <a:off x="5245667" y="2596306"/>
          <a:ext cx="1186220" cy="826805"/>
        </a:xfrm>
        <a:prstGeom prst="roundRect">
          <a:avLst>
            <a:gd name="adj" fmla="val 10000"/>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t>Salary and benefits</a:t>
          </a:r>
          <a:endParaRPr lang="en-US" sz="1600" kern="1200" dirty="0"/>
        </a:p>
      </dsp:txBody>
      <dsp:txXfrm>
        <a:off x="5269883" y="2620522"/>
        <a:ext cx="1137788" cy="778373"/>
      </dsp:txXfrm>
    </dsp:sp>
    <dsp:sp modelId="{9CF385E3-81C5-8A40-9885-7CFDC1BC7475}">
      <dsp:nvSpPr>
        <dsp:cNvPr id="0" name=""/>
        <dsp:cNvSpPr/>
      </dsp:nvSpPr>
      <dsp:spPr>
        <a:xfrm>
          <a:off x="1072410" y="1466600"/>
          <a:ext cx="1439405" cy="2450194"/>
        </a:xfrm>
        <a:custGeom>
          <a:avLst/>
          <a:gdLst/>
          <a:ahLst/>
          <a:cxnLst/>
          <a:rect l="0" t="0" r="0" b="0"/>
          <a:pathLst>
            <a:path>
              <a:moveTo>
                <a:pt x="0" y="0"/>
              </a:moveTo>
              <a:lnTo>
                <a:pt x="0" y="2450194"/>
              </a:lnTo>
              <a:lnTo>
                <a:pt x="1439405" y="2450194"/>
              </a:lnTo>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83BD25B-BA0B-F046-94A0-5B1D72729A4C}">
      <dsp:nvSpPr>
        <dsp:cNvPr id="0" name=""/>
        <dsp:cNvSpPr/>
      </dsp:nvSpPr>
      <dsp:spPr>
        <a:xfrm>
          <a:off x="2511816" y="3443455"/>
          <a:ext cx="2201262" cy="946678"/>
        </a:xfrm>
        <a:prstGeom prst="roundRect">
          <a:avLst>
            <a:gd name="adj" fmla="val 10000"/>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t>Annual Operating Excess/(Deficiency): net </a:t>
          </a:r>
          <a:r>
            <a:rPr lang="en-US" sz="1600" kern="1200" dirty="0" err="1" smtClean="0"/>
            <a:t>inc.</a:t>
          </a:r>
          <a:r>
            <a:rPr lang="en-US" sz="1600" kern="1200" dirty="0" smtClean="0"/>
            <a:t> or </a:t>
          </a:r>
          <a:r>
            <a:rPr lang="en-US" sz="1600" kern="1200" dirty="0" err="1" smtClean="0"/>
            <a:t>dec.</a:t>
          </a:r>
          <a:r>
            <a:rPr lang="en-US" sz="1600" kern="1200" dirty="0" smtClean="0"/>
            <a:t> in general fund balance</a:t>
          </a:r>
        </a:p>
      </dsp:txBody>
      <dsp:txXfrm>
        <a:off x="2539543" y="3471182"/>
        <a:ext cx="2145808" cy="891224"/>
      </dsp:txXfrm>
    </dsp:sp>
    <dsp:sp modelId="{FE4078BE-AB1A-7D48-8669-9FA49D3A3C2F}">
      <dsp:nvSpPr>
        <dsp:cNvPr id="0" name=""/>
        <dsp:cNvSpPr/>
      </dsp:nvSpPr>
      <dsp:spPr>
        <a:xfrm>
          <a:off x="1072410" y="1466600"/>
          <a:ext cx="4028638" cy="3529507"/>
        </a:xfrm>
        <a:custGeom>
          <a:avLst/>
          <a:gdLst/>
          <a:ahLst/>
          <a:cxnLst/>
          <a:rect l="0" t="0" r="0" b="0"/>
          <a:pathLst>
            <a:path>
              <a:moveTo>
                <a:pt x="0" y="0"/>
              </a:moveTo>
              <a:lnTo>
                <a:pt x="0" y="3529507"/>
              </a:lnTo>
              <a:lnTo>
                <a:pt x="4028638" y="3529507"/>
              </a:lnTo>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EFC0D8F-B368-CA49-A707-E6D0A57CC2D7}">
      <dsp:nvSpPr>
        <dsp:cNvPr id="0" name=""/>
        <dsp:cNvSpPr/>
      </dsp:nvSpPr>
      <dsp:spPr>
        <a:xfrm>
          <a:off x="5101049" y="4651760"/>
          <a:ext cx="1167875" cy="688694"/>
        </a:xfrm>
        <a:prstGeom prst="roundRect">
          <a:avLst>
            <a:gd name="adj" fmla="val 10000"/>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n-US" sz="1600" kern="1200" dirty="0" smtClean="0"/>
            <a:t>Cash Balance</a:t>
          </a:r>
        </a:p>
      </dsp:txBody>
      <dsp:txXfrm>
        <a:off x="5121220" y="4671931"/>
        <a:ext cx="1127533" cy="648352"/>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DA5C7C37-DDF0-F84A-A942-D5E63F8A9AE6}" type="datetimeFigureOut">
              <a:rPr lang="en-US"/>
              <a:pPr>
                <a:defRPr/>
              </a:pPr>
              <a:t>5/22/15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334AE122-15FC-444E-9F0C-DCE2E3B92B85}" type="slidenum">
              <a:rPr lang="en-US"/>
              <a:pPr>
                <a:defRPr/>
              </a:pPr>
              <a:t>‹#›</a:t>
            </a:fld>
            <a:endParaRPr lang="en-US"/>
          </a:p>
        </p:txBody>
      </p:sp>
    </p:spTree>
    <p:extLst>
      <p:ext uri="{BB962C8B-B14F-4D97-AF65-F5344CB8AC3E}">
        <p14:creationId xmlns:p14="http://schemas.microsoft.com/office/powerpoint/2010/main" val="3152378671"/>
      </p:ext>
    </p:extLst>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fontAlgn="base">
      <a:spcBef>
        <a:spcPct val="30000"/>
      </a:spcBef>
      <a:spcAft>
        <a:spcPct val="0"/>
      </a:spcAft>
      <a:defRPr sz="1200" kern="1200">
        <a:solidFill>
          <a:schemeClr val="tx1"/>
        </a:solidFill>
        <a:latin typeface="+mn-lt"/>
        <a:ea typeface="ＭＳ Ｐゴシック" charset="0"/>
        <a:cs typeface="+mn-cs"/>
      </a:defRPr>
    </a:lvl2pPr>
    <a:lvl3pPr marL="914400" algn="l" defTabSz="457200" rtl="0" fontAlgn="base">
      <a:spcBef>
        <a:spcPct val="30000"/>
      </a:spcBef>
      <a:spcAft>
        <a:spcPct val="0"/>
      </a:spcAft>
      <a:defRPr sz="1200" kern="1200">
        <a:solidFill>
          <a:schemeClr val="tx1"/>
        </a:solidFill>
        <a:latin typeface="+mn-lt"/>
        <a:ea typeface="ＭＳ Ｐゴシック" charset="0"/>
        <a:cs typeface="+mn-cs"/>
      </a:defRPr>
    </a:lvl3pPr>
    <a:lvl4pPr marL="1371600" algn="l" defTabSz="457200" rtl="0" fontAlgn="base">
      <a:spcBef>
        <a:spcPct val="30000"/>
      </a:spcBef>
      <a:spcAft>
        <a:spcPct val="0"/>
      </a:spcAft>
      <a:defRPr sz="1200" kern="1200">
        <a:solidFill>
          <a:schemeClr val="tx1"/>
        </a:solidFill>
        <a:latin typeface="+mn-lt"/>
        <a:ea typeface="ＭＳ Ｐゴシック" charset="0"/>
        <a:cs typeface="+mn-cs"/>
      </a:defRPr>
    </a:lvl4pPr>
    <a:lvl5pPr marL="1828800" algn="l" defTabSz="457200" rtl="0" fontAlgn="base">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92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92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0A632409-02B6-3347-AA91-2758B88C8BE1}" type="slidenum">
              <a:rPr lang="en-US"/>
              <a:pPr fontAlgn="base">
                <a:spcBef>
                  <a:spcPct val="0"/>
                </a:spcBef>
                <a:spcAft>
                  <a:spcPct val="0"/>
                </a:spcAft>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02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atin typeface="Calibri" charset="0"/>
              </a:rPr>
              <a:t>Three pieces of the IEPI</a:t>
            </a:r>
          </a:p>
        </p:txBody>
      </p:sp>
      <p:sp>
        <p:nvSpPr>
          <p:cNvPr id="102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F6953920-2BA9-7B4E-AFFA-6AE8E86FAC47}"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12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112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41AD35CD-22CA-E641-B597-379E336D0330}"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22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1229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71D23FC1-521F-7E44-9D2E-A47D2687283D}"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33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atin typeface="Calibri" charset="0"/>
              </a:rPr>
              <a:t>Back to our five year high?</a:t>
            </a:r>
          </a:p>
          <a:p>
            <a:pPr>
              <a:spcBef>
                <a:spcPct val="0"/>
              </a:spcBef>
            </a:pPr>
            <a:r>
              <a:rPr lang="en-US">
                <a:latin typeface="Calibri" charset="0"/>
              </a:rPr>
              <a:t>I think we can work with the overall course success number and then consider the success numbers at the online and department levels next year (as we are expected to have both short and long term goals moving forward). We need to frame this course success goal discussion so that it does not appear to be just a rubber stamping of more passing grades. Additionally, should we get this on the agenda at Academic Senate?</a:t>
            </a:r>
          </a:p>
        </p:txBody>
      </p:sp>
      <p:sp>
        <p:nvSpPr>
          <p:cNvPr id="1331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4DD031C5-E7D7-834A-BAFA-8C65968A32AC}" type="slidenum">
              <a:rPr lang="en-US"/>
              <a:pPr fontAlgn="base">
                <a:spcBef>
                  <a:spcPct val="0"/>
                </a:spcBef>
                <a:spcAft>
                  <a:spcPct val="0"/>
                </a:spcAft>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4D7199A-C803-0747-9849-1802267FB167}" type="datetimeFigureOut">
              <a:rPr lang="en-US"/>
              <a:pPr>
                <a:defRPr/>
              </a:pPr>
              <a:t>5/22/15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CB63307-9B62-A642-8949-B49BAC70D3F2}" type="slidenum">
              <a:rPr lang="en-US"/>
              <a:pPr>
                <a:defRPr/>
              </a:pPr>
              <a:t>‹#›</a:t>
            </a:fld>
            <a:endParaRPr lang="en-US"/>
          </a:p>
        </p:txBody>
      </p:sp>
    </p:spTree>
    <p:extLst>
      <p:ext uri="{BB962C8B-B14F-4D97-AF65-F5344CB8AC3E}">
        <p14:creationId xmlns:p14="http://schemas.microsoft.com/office/powerpoint/2010/main" val="2316173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D019141-59E7-3447-A88F-C72927F8F8E0}" type="datetimeFigureOut">
              <a:rPr lang="en-US"/>
              <a:pPr>
                <a:defRPr/>
              </a:pPr>
              <a:t>5/22/15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BCF5CD0-5CCA-784B-B45E-2CF9E7FC00D0}" type="slidenum">
              <a:rPr lang="en-US"/>
              <a:pPr>
                <a:defRPr/>
              </a:pPr>
              <a:t>‹#›</a:t>
            </a:fld>
            <a:endParaRPr lang="en-US"/>
          </a:p>
        </p:txBody>
      </p:sp>
    </p:spTree>
    <p:extLst>
      <p:ext uri="{BB962C8B-B14F-4D97-AF65-F5344CB8AC3E}">
        <p14:creationId xmlns:p14="http://schemas.microsoft.com/office/powerpoint/2010/main" val="415023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F6B8939-FE35-E64E-9A73-9F428449382D}" type="datetimeFigureOut">
              <a:rPr lang="en-US"/>
              <a:pPr>
                <a:defRPr/>
              </a:pPr>
              <a:t>5/22/15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5CA0FF-D65E-4544-8B54-34EA9C1D45EA}" type="slidenum">
              <a:rPr lang="en-US"/>
              <a:pPr>
                <a:defRPr/>
              </a:pPr>
              <a:t>‹#›</a:t>
            </a:fld>
            <a:endParaRPr lang="en-US"/>
          </a:p>
        </p:txBody>
      </p:sp>
    </p:spTree>
    <p:extLst>
      <p:ext uri="{BB962C8B-B14F-4D97-AF65-F5344CB8AC3E}">
        <p14:creationId xmlns:p14="http://schemas.microsoft.com/office/powerpoint/2010/main" val="2730812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CEA4A72-EC06-F443-80AA-CDBEC629BEC7}" type="datetimeFigureOut">
              <a:rPr lang="en-US"/>
              <a:pPr>
                <a:defRPr/>
              </a:pPr>
              <a:t>5/22/15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CC36E23-0B48-8A44-996E-77E4B7C65277}" type="slidenum">
              <a:rPr lang="en-US"/>
              <a:pPr>
                <a:defRPr/>
              </a:pPr>
              <a:t>‹#›</a:t>
            </a:fld>
            <a:endParaRPr lang="en-US"/>
          </a:p>
        </p:txBody>
      </p:sp>
    </p:spTree>
    <p:extLst>
      <p:ext uri="{BB962C8B-B14F-4D97-AF65-F5344CB8AC3E}">
        <p14:creationId xmlns:p14="http://schemas.microsoft.com/office/powerpoint/2010/main" val="2702310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6AE4B09-F3BB-3C44-8C9F-B1E7463FB9F4}" type="datetimeFigureOut">
              <a:rPr lang="en-US"/>
              <a:pPr>
                <a:defRPr/>
              </a:pPr>
              <a:t>5/22/15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223DF1-08D1-5841-8D84-A9B61DCE0C5D}" type="slidenum">
              <a:rPr lang="en-US"/>
              <a:pPr>
                <a:defRPr/>
              </a:pPr>
              <a:t>‹#›</a:t>
            </a:fld>
            <a:endParaRPr lang="en-US"/>
          </a:p>
        </p:txBody>
      </p:sp>
    </p:spTree>
    <p:extLst>
      <p:ext uri="{BB962C8B-B14F-4D97-AF65-F5344CB8AC3E}">
        <p14:creationId xmlns:p14="http://schemas.microsoft.com/office/powerpoint/2010/main" val="2598651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8DA7AA3-6EF8-8D4C-8968-AD56BC536BBF}" type="datetimeFigureOut">
              <a:rPr lang="en-US"/>
              <a:pPr>
                <a:defRPr/>
              </a:pPr>
              <a:t>5/22/15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803207F-2FB8-684F-A904-843904F2202B}" type="slidenum">
              <a:rPr lang="en-US"/>
              <a:pPr>
                <a:defRPr/>
              </a:pPr>
              <a:t>‹#›</a:t>
            </a:fld>
            <a:endParaRPr lang="en-US"/>
          </a:p>
        </p:txBody>
      </p:sp>
    </p:spTree>
    <p:extLst>
      <p:ext uri="{BB962C8B-B14F-4D97-AF65-F5344CB8AC3E}">
        <p14:creationId xmlns:p14="http://schemas.microsoft.com/office/powerpoint/2010/main" val="3758754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5E3E8B7-3DCA-A14F-A687-DA8987DCE6BB}" type="datetimeFigureOut">
              <a:rPr lang="en-US"/>
              <a:pPr>
                <a:defRPr/>
              </a:pPr>
              <a:t>5/22/15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92AEA4F-8E66-B340-ABB8-E8953BAB2EBC}" type="slidenum">
              <a:rPr lang="en-US"/>
              <a:pPr>
                <a:defRPr/>
              </a:pPr>
              <a:t>‹#›</a:t>
            </a:fld>
            <a:endParaRPr lang="en-US"/>
          </a:p>
        </p:txBody>
      </p:sp>
    </p:spTree>
    <p:extLst>
      <p:ext uri="{BB962C8B-B14F-4D97-AF65-F5344CB8AC3E}">
        <p14:creationId xmlns:p14="http://schemas.microsoft.com/office/powerpoint/2010/main" val="1995491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B9E6FF1-178B-0344-A9C7-5A8BEE2FF1A5}" type="datetimeFigureOut">
              <a:rPr lang="en-US"/>
              <a:pPr>
                <a:defRPr/>
              </a:pPr>
              <a:t>5/22/15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47DE811-C5BF-DD4E-B4F8-939315E0C8D7}" type="slidenum">
              <a:rPr lang="en-US"/>
              <a:pPr>
                <a:defRPr/>
              </a:pPr>
              <a:t>‹#›</a:t>
            </a:fld>
            <a:endParaRPr lang="en-US"/>
          </a:p>
        </p:txBody>
      </p:sp>
    </p:spTree>
    <p:extLst>
      <p:ext uri="{BB962C8B-B14F-4D97-AF65-F5344CB8AC3E}">
        <p14:creationId xmlns:p14="http://schemas.microsoft.com/office/powerpoint/2010/main" val="234969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3550794-060F-6747-9BB4-358FE8335C23}" type="datetimeFigureOut">
              <a:rPr lang="en-US"/>
              <a:pPr>
                <a:defRPr/>
              </a:pPr>
              <a:t>5/22/15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AC68ECF-D7AB-B445-BA98-5A827116BB93}" type="slidenum">
              <a:rPr lang="en-US"/>
              <a:pPr>
                <a:defRPr/>
              </a:pPr>
              <a:t>‹#›</a:t>
            </a:fld>
            <a:endParaRPr lang="en-US"/>
          </a:p>
        </p:txBody>
      </p:sp>
    </p:spTree>
    <p:extLst>
      <p:ext uri="{BB962C8B-B14F-4D97-AF65-F5344CB8AC3E}">
        <p14:creationId xmlns:p14="http://schemas.microsoft.com/office/powerpoint/2010/main" val="3801997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F91F9B0-4A21-0A4B-BD94-EE28E987F486}" type="datetimeFigureOut">
              <a:rPr lang="en-US"/>
              <a:pPr>
                <a:defRPr/>
              </a:pPr>
              <a:t>5/22/15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E192C40-329D-064F-B32D-B55E2A6F4C4A}" type="slidenum">
              <a:rPr lang="en-US"/>
              <a:pPr>
                <a:defRPr/>
              </a:pPr>
              <a:t>‹#›</a:t>
            </a:fld>
            <a:endParaRPr lang="en-US"/>
          </a:p>
        </p:txBody>
      </p:sp>
    </p:spTree>
    <p:extLst>
      <p:ext uri="{BB962C8B-B14F-4D97-AF65-F5344CB8AC3E}">
        <p14:creationId xmlns:p14="http://schemas.microsoft.com/office/powerpoint/2010/main" val="4270579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03BBF74-17FD-3846-82D5-155029BD1D11}" type="datetimeFigureOut">
              <a:rPr lang="en-US"/>
              <a:pPr>
                <a:defRPr/>
              </a:pPr>
              <a:t>5/22/15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DF4E7E1-D124-D246-8B3D-DF9A61288FC1}" type="slidenum">
              <a:rPr lang="en-US"/>
              <a:pPr>
                <a:defRPr/>
              </a:pPr>
              <a:t>‹#›</a:t>
            </a:fld>
            <a:endParaRPr lang="en-US"/>
          </a:p>
        </p:txBody>
      </p:sp>
    </p:spTree>
    <p:extLst>
      <p:ext uri="{BB962C8B-B14F-4D97-AF65-F5344CB8AC3E}">
        <p14:creationId xmlns:p14="http://schemas.microsoft.com/office/powerpoint/2010/main" val="69696267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cs typeface="+mn-cs"/>
              </a:defRPr>
            </a:lvl1pPr>
          </a:lstStyle>
          <a:p>
            <a:pPr>
              <a:defRPr/>
            </a:pPr>
            <a:fld id="{1A4BA989-4E64-FF46-8060-E605471C8531}" type="datetimeFigureOut">
              <a:rPr lang="en-US"/>
              <a:pPr>
                <a:defRPr/>
              </a:pPr>
              <a:t>5/22/15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cs typeface="+mn-cs"/>
              </a:defRPr>
            </a:lvl1pPr>
          </a:lstStyle>
          <a:p>
            <a:pPr>
              <a:defRPr/>
            </a:pPr>
            <a:fld id="{1EA5A22F-F7E8-304E-80CD-96A9A4F7891A}"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kern="1200">
          <a:solidFill>
            <a:srgbClr val="B7DEE8"/>
          </a:solidFill>
          <a:latin typeface="+mj-lt"/>
          <a:ea typeface="ＭＳ Ｐゴシック" charset="0"/>
          <a:cs typeface="ＭＳ Ｐゴシック" charset="0"/>
        </a:defRPr>
      </a:lvl1pPr>
      <a:lvl2pPr algn="ctr" rtl="0" fontAlgn="base">
        <a:spcBef>
          <a:spcPct val="0"/>
        </a:spcBef>
        <a:spcAft>
          <a:spcPct val="0"/>
        </a:spcAft>
        <a:defRPr sz="4400">
          <a:solidFill>
            <a:srgbClr val="B7DEE8"/>
          </a:solidFill>
          <a:latin typeface="Calibri" charset="0"/>
          <a:ea typeface="ＭＳ Ｐゴシック" charset="0"/>
          <a:cs typeface="ＭＳ Ｐゴシック" charset="0"/>
        </a:defRPr>
      </a:lvl2pPr>
      <a:lvl3pPr algn="ctr" rtl="0" fontAlgn="base">
        <a:spcBef>
          <a:spcPct val="0"/>
        </a:spcBef>
        <a:spcAft>
          <a:spcPct val="0"/>
        </a:spcAft>
        <a:defRPr sz="4400">
          <a:solidFill>
            <a:srgbClr val="B7DEE8"/>
          </a:solidFill>
          <a:latin typeface="Calibri" charset="0"/>
          <a:ea typeface="ＭＳ Ｐゴシック" charset="0"/>
          <a:cs typeface="ＭＳ Ｐゴシック" charset="0"/>
        </a:defRPr>
      </a:lvl3pPr>
      <a:lvl4pPr algn="ctr" rtl="0" fontAlgn="base">
        <a:spcBef>
          <a:spcPct val="0"/>
        </a:spcBef>
        <a:spcAft>
          <a:spcPct val="0"/>
        </a:spcAft>
        <a:defRPr sz="4400">
          <a:solidFill>
            <a:srgbClr val="B7DEE8"/>
          </a:solidFill>
          <a:latin typeface="Calibri" charset="0"/>
          <a:ea typeface="ＭＳ Ｐゴシック" charset="0"/>
          <a:cs typeface="ＭＳ Ｐゴシック" charset="0"/>
        </a:defRPr>
      </a:lvl4pPr>
      <a:lvl5pPr algn="ctr" rtl="0" fontAlgn="base">
        <a:spcBef>
          <a:spcPct val="0"/>
        </a:spcBef>
        <a:spcAft>
          <a:spcPct val="0"/>
        </a:spcAft>
        <a:defRPr sz="4400">
          <a:solidFill>
            <a:srgbClr val="B7DEE8"/>
          </a:solidFill>
          <a:latin typeface="Calibri" charset="0"/>
          <a:ea typeface="ＭＳ Ｐゴシック" charset="0"/>
          <a:cs typeface="ＭＳ Ｐゴシック" charset="0"/>
        </a:defRPr>
      </a:lvl5pPr>
      <a:lvl6pPr marL="457200" algn="ctr" rtl="0" fontAlgn="base">
        <a:spcBef>
          <a:spcPct val="0"/>
        </a:spcBef>
        <a:spcAft>
          <a:spcPct val="0"/>
        </a:spcAft>
        <a:defRPr sz="4400">
          <a:solidFill>
            <a:srgbClr val="B7DEE8"/>
          </a:solidFill>
          <a:latin typeface="Calibri" charset="0"/>
          <a:ea typeface="ＭＳ Ｐゴシック" charset="0"/>
          <a:cs typeface="ＭＳ Ｐゴシック" charset="0"/>
        </a:defRPr>
      </a:lvl6pPr>
      <a:lvl7pPr marL="914400" algn="ctr" rtl="0" fontAlgn="base">
        <a:spcBef>
          <a:spcPct val="0"/>
        </a:spcBef>
        <a:spcAft>
          <a:spcPct val="0"/>
        </a:spcAft>
        <a:defRPr sz="4400">
          <a:solidFill>
            <a:srgbClr val="B7DEE8"/>
          </a:solidFill>
          <a:latin typeface="Calibri" charset="0"/>
          <a:ea typeface="ＭＳ Ｐゴシック" charset="0"/>
          <a:cs typeface="ＭＳ Ｐゴシック" charset="0"/>
        </a:defRPr>
      </a:lvl7pPr>
      <a:lvl8pPr marL="1371600" algn="ctr" rtl="0" fontAlgn="base">
        <a:spcBef>
          <a:spcPct val="0"/>
        </a:spcBef>
        <a:spcAft>
          <a:spcPct val="0"/>
        </a:spcAft>
        <a:defRPr sz="4400">
          <a:solidFill>
            <a:srgbClr val="B7DEE8"/>
          </a:solidFill>
          <a:latin typeface="Calibri" charset="0"/>
          <a:ea typeface="ＭＳ Ｐゴシック" charset="0"/>
          <a:cs typeface="ＭＳ Ｐゴシック" charset="0"/>
        </a:defRPr>
      </a:lvl8pPr>
      <a:lvl9pPr marL="1828800" algn="ctr" rtl="0" fontAlgn="base">
        <a:spcBef>
          <a:spcPct val="0"/>
        </a:spcBef>
        <a:spcAft>
          <a:spcPct val="0"/>
        </a:spcAft>
        <a:defRPr sz="4400">
          <a:solidFill>
            <a:srgbClr val="B7DEE8"/>
          </a:solidFill>
          <a:latin typeface="Calibri" charset="0"/>
          <a:ea typeface="ＭＳ Ｐゴシック" charset="0"/>
          <a:cs typeface="ＭＳ Ｐゴシック"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le 1"/>
          <p:cNvSpPr>
            <a:spLocks noGrp="1"/>
          </p:cNvSpPr>
          <p:nvPr>
            <p:ph type="title"/>
          </p:nvPr>
        </p:nvSpPr>
        <p:spPr/>
        <p:txBody>
          <a:bodyPr/>
          <a:lstStyle/>
          <a:p>
            <a:r>
              <a:rPr lang="en-US">
                <a:latin typeface="Calibri" charset="0"/>
              </a:rPr>
              <a:t>Institutional Effectiveness Partnership Initiative (IEPI)</a:t>
            </a:r>
          </a:p>
        </p:txBody>
      </p:sp>
      <p:sp>
        <p:nvSpPr>
          <p:cNvPr id="3" name="Content Placeholder 2"/>
          <p:cNvSpPr>
            <a:spLocks noGrp="1"/>
          </p:cNvSpPr>
          <p:nvPr>
            <p:ph idx="1"/>
          </p:nvPr>
        </p:nvSpPr>
        <p:spPr>
          <a:xfrm>
            <a:off x="252825" y="1689868"/>
            <a:ext cx="5323719" cy="2181007"/>
          </a:xfrm>
        </p:spPr>
        <p:txBody>
          <a:bodyPr rtlCol="0">
            <a:normAutofit/>
            <a:scene3d>
              <a:camera prst="orthographicFront"/>
              <a:lightRig rig="threePt" dir="t"/>
            </a:scene3d>
            <a:sp3d extrusionH="57150">
              <a:bevelT w="38100" h="38100"/>
            </a:sp3d>
          </a:bodyPr>
          <a:lstStyle/>
          <a:p>
            <a:pPr fontAlgn="auto">
              <a:spcAft>
                <a:spcPts val="0"/>
              </a:spcAft>
              <a:buFont typeface="Arial" pitchFamily="34" charset="0"/>
              <a:buChar char="•"/>
              <a:defRPr/>
            </a:pPr>
            <a:r>
              <a:rPr lang="en-US" sz="4000" b="1" dirty="0" smtClean="0">
                <a:effectLst>
                  <a:outerShdw blurRad="50800" dist="38100" dir="2700000" algn="tl" rotWithShape="0">
                    <a:prstClr val="black">
                      <a:alpha val="40000"/>
                    </a:prstClr>
                  </a:outerShdw>
                </a:effectLst>
                <a:ea typeface="+mn-ea"/>
                <a:cs typeface="+mn-cs"/>
              </a:rPr>
              <a:t>GOAL:</a:t>
            </a:r>
            <a:r>
              <a:rPr lang="en-US" sz="4000" b="1" dirty="0">
                <a:effectLst>
                  <a:outerShdw blurRad="50800" dist="38100" dir="2700000" algn="tl" rotWithShape="0">
                    <a:prstClr val="black">
                      <a:alpha val="40000"/>
                    </a:prstClr>
                  </a:outerShdw>
                </a:effectLst>
                <a:ea typeface="+mn-ea"/>
                <a:cs typeface="+mn-cs"/>
              </a:rPr>
              <a:t> </a:t>
            </a:r>
            <a:r>
              <a:rPr lang="en-US" sz="4000" b="1" dirty="0" smtClean="0">
                <a:effectLst>
                  <a:outerShdw blurRad="50800" dist="38100" dir="2700000" algn="tl" rotWithShape="0">
                    <a:prstClr val="black">
                      <a:alpha val="40000"/>
                    </a:prstClr>
                  </a:outerShdw>
                </a:effectLst>
                <a:ea typeface="+mn-ea"/>
                <a:cs typeface="+mn-cs"/>
              </a:rPr>
              <a:t>advance colleges’ institutional effectiveness</a:t>
            </a:r>
          </a:p>
          <a:p>
            <a:pPr marL="0" indent="0" fontAlgn="auto">
              <a:spcAft>
                <a:spcPts val="0"/>
              </a:spcAft>
              <a:buFont typeface="Arial" pitchFamily="34" charset="0"/>
              <a:buNone/>
              <a:defRPr/>
            </a:pPr>
            <a:endParaRPr lang="en-US" sz="4000" b="1" dirty="0">
              <a:effectLst>
                <a:outerShdw blurRad="50800" dist="38100" dir="2700000" algn="tl" rotWithShape="0">
                  <a:prstClr val="black">
                    <a:alpha val="40000"/>
                  </a:prstClr>
                </a:outerShdw>
              </a:effectLst>
              <a:ea typeface="+mn-ea"/>
              <a:cs typeface="+mn-cs"/>
            </a:endParaRPr>
          </a:p>
        </p:txBody>
      </p:sp>
      <p:sp>
        <p:nvSpPr>
          <p:cNvPr id="8" name="Octagon 7"/>
          <p:cNvSpPr/>
          <p:nvPr/>
        </p:nvSpPr>
        <p:spPr>
          <a:xfrm>
            <a:off x="1841468" y="4046066"/>
            <a:ext cx="2362838" cy="2348408"/>
          </a:xfrm>
          <a:prstGeom prst="octagon">
            <a:avLst/>
          </a:prstGeom>
          <a:solidFill>
            <a:srgbClr val="FF0000"/>
          </a:solidFill>
          <a:ln>
            <a:noFill/>
          </a:ln>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2000" dirty="0"/>
              <a:t>reduce accreditation sanctions and audit issues</a:t>
            </a:r>
          </a:p>
        </p:txBody>
      </p:sp>
      <p:sp>
        <p:nvSpPr>
          <p:cNvPr id="9" name="24-Point Star 8"/>
          <p:cNvSpPr/>
          <p:nvPr/>
        </p:nvSpPr>
        <p:spPr>
          <a:xfrm>
            <a:off x="4657673" y="1826979"/>
            <a:ext cx="4262699" cy="4438173"/>
          </a:xfrm>
          <a:prstGeom prst="star24">
            <a:avLst/>
          </a:prstGeom>
          <a:solidFill>
            <a:srgbClr val="FFCC00"/>
          </a:solidFill>
          <a:effectLst>
            <a:outerShdw blurRad="40000" dist="23000" dir="5400000" rotWithShape="0">
              <a:srgbClr val="000000">
                <a:alpha val="35000"/>
              </a:srgbClr>
            </a:outerShdw>
          </a:effectLst>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anchor="ctr">
            <a:scene3d>
              <a:camera prst="orthographicFront"/>
              <a:lightRig rig="balanced" dir="t">
                <a:rot lat="0" lon="0" rev="2100000"/>
              </a:lightRig>
            </a:scene3d>
            <a:sp3d extrusionH="57150" prstMaterial="metal">
              <a:bevelT w="38100" h="25400"/>
              <a:contourClr>
                <a:schemeClr val="bg2"/>
              </a:contourClr>
            </a:sp3d>
          </a:bodyPr>
          <a:lstStyle/>
          <a:p>
            <a:pPr algn="ctr" fontAlgn="auto">
              <a:spcBef>
                <a:spcPts val="0"/>
              </a:spcBef>
              <a:spcAft>
                <a:spcPts val="0"/>
              </a:spcAft>
              <a:defRPr/>
            </a:pPr>
            <a:r>
              <a:rPr lang="en-US" sz="3200" b="1" dirty="0">
                <a:ln w="50800"/>
                <a:solidFill>
                  <a:schemeClr val="bg1">
                    <a:shade val="50000"/>
                  </a:schemeClr>
                </a:solidFill>
              </a:rPr>
              <a:t>enhance system’s ability to serve students effectively</a:t>
            </a:r>
          </a:p>
        </p:txBody>
      </p:sp>
      <p:cxnSp>
        <p:nvCxnSpPr>
          <p:cNvPr id="11" name="Straight Arrow Connector 10"/>
          <p:cNvCxnSpPr/>
          <p:nvPr/>
        </p:nvCxnSpPr>
        <p:spPr>
          <a:xfrm>
            <a:off x="2671763" y="3708400"/>
            <a:ext cx="115887" cy="5984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a:off x="4087813" y="3095625"/>
            <a:ext cx="1489075" cy="61277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057" name="TextBox 13"/>
          <p:cNvSpPr txBox="1">
            <a:spLocks noChangeArrowheads="1"/>
          </p:cNvSpPr>
          <p:nvPr/>
        </p:nvSpPr>
        <p:spPr bwMode="auto">
          <a:xfrm>
            <a:off x="114300" y="6265863"/>
            <a:ext cx="10302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sz="2400"/>
              <a:t>SB 852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570831" y="428068"/>
          <a:ext cx="7648542" cy="52469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74" name="TextBox 6"/>
          <p:cNvSpPr txBox="1">
            <a:spLocks noChangeArrowheads="1"/>
          </p:cNvSpPr>
          <p:nvPr/>
        </p:nvSpPr>
        <p:spPr bwMode="auto">
          <a:xfrm>
            <a:off x="2990850" y="6462713"/>
            <a:ext cx="61531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a:t>Must complete and post to Chancellor’s Office by June 30, 2015</a:t>
            </a: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837012" y="418481"/>
          <a:ext cx="7576406" cy="56133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672555" y="490630"/>
          <a:ext cx="8303682" cy="56918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solidFill>
                  <a:schemeClr val="accent5">
                    <a:lumMod val="40000"/>
                    <a:lumOff val="60000"/>
                  </a:schemeClr>
                </a:solidFill>
                <a:ea typeface="+mj-ea"/>
                <a:cs typeface="+mj-cs"/>
              </a:rPr>
              <a:t>Most colleges will set a goal for course completion rate</a:t>
            </a:r>
            <a:endParaRPr lang="en-US" dirty="0">
              <a:solidFill>
                <a:schemeClr val="accent5">
                  <a:lumMod val="40000"/>
                  <a:lumOff val="60000"/>
                </a:schemeClr>
              </a:solidFill>
              <a:ea typeface="+mj-ea"/>
              <a:cs typeface="+mj-cs"/>
            </a:endParaRPr>
          </a:p>
        </p:txBody>
      </p:sp>
      <p:sp>
        <p:nvSpPr>
          <p:cNvPr id="3" name="Content Placeholder 2"/>
          <p:cNvSpPr>
            <a:spLocks noGrp="1"/>
          </p:cNvSpPr>
          <p:nvPr>
            <p:ph idx="1"/>
          </p:nvPr>
        </p:nvSpPr>
        <p:spPr>
          <a:xfrm>
            <a:off x="457200" y="3857625"/>
            <a:ext cx="8229600" cy="1831975"/>
          </a:xfrm>
        </p:spPr>
        <p:txBody>
          <a:bodyPr rtlCol="0">
            <a:normAutofit fontScale="92500" lnSpcReduction="10000"/>
          </a:bodyPr>
          <a:lstStyle/>
          <a:p>
            <a:pPr fontAlgn="auto">
              <a:spcAft>
                <a:spcPts val="0"/>
              </a:spcAft>
              <a:buFont typeface="Arial" pitchFamily="34" charset="0"/>
              <a:buChar char="•"/>
              <a:defRPr/>
            </a:pPr>
            <a:r>
              <a:rPr lang="en-US" dirty="0" smtClean="0">
                <a:solidFill>
                  <a:schemeClr val="accent6">
                    <a:lumMod val="75000"/>
                  </a:schemeClr>
                </a:solidFill>
                <a:ea typeface="+mn-ea"/>
                <a:cs typeface="+mn-cs"/>
              </a:rPr>
              <a:t>What should our goal be? (short term)</a:t>
            </a:r>
          </a:p>
          <a:p>
            <a:pPr fontAlgn="auto">
              <a:spcAft>
                <a:spcPts val="0"/>
              </a:spcAft>
              <a:buFont typeface="Arial" pitchFamily="34" charset="0"/>
              <a:buChar char="•"/>
              <a:defRPr/>
            </a:pPr>
            <a:r>
              <a:rPr lang="en-US" dirty="0" smtClean="0">
                <a:ea typeface="+mn-ea"/>
                <a:cs typeface="+mn-cs"/>
              </a:rPr>
              <a:t>Next year (medium/long term): Goals for course completion (success) at online and department level?</a:t>
            </a:r>
            <a:endParaRPr lang="en-US" dirty="0" smtClean="0">
              <a:solidFill>
                <a:schemeClr val="accent6">
                  <a:lumMod val="75000"/>
                </a:schemeClr>
              </a:solidFill>
              <a:ea typeface="+mn-ea"/>
              <a:cs typeface="+mn-cs"/>
            </a:endParaRPr>
          </a:p>
        </p:txBody>
      </p:sp>
      <p:pic>
        <p:nvPicPr>
          <p:cNvPr id="6147" name="Picture 3" descr="Screen Shot 2015-05-14 at 2.21.42 PM.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000" y="1790700"/>
            <a:ext cx="7708900" cy="178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extBox 4"/>
          <p:cNvSpPr txBox="1">
            <a:spLocks noChangeArrowheads="1"/>
          </p:cNvSpPr>
          <p:nvPr/>
        </p:nvSpPr>
        <p:spPr bwMode="auto">
          <a:xfrm rot="-5400000">
            <a:off x="6541294" y="3174206"/>
            <a:ext cx="4660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a:t>https://misweb.cccco.edu/ie/CollegeRates.aspx</a:t>
            </a:r>
          </a:p>
        </p:txBody>
      </p:sp>
      <p:sp>
        <p:nvSpPr>
          <p:cNvPr id="6" name="TextBox 5"/>
          <p:cNvSpPr txBox="1"/>
          <p:nvPr/>
        </p:nvSpPr>
        <p:spPr>
          <a:xfrm>
            <a:off x="386452" y="5556250"/>
            <a:ext cx="8669680" cy="1077218"/>
          </a:xfrm>
          <a:prstGeom prst="rect">
            <a:avLst/>
          </a:prstGeom>
          <a:noFill/>
        </p:spPr>
        <p:txBody>
          <a:bodyPr>
            <a:spAutoFit/>
          </a:bodyPr>
          <a:lstStyle/>
          <a:p>
            <a:pPr algn="ctr" fontAlgn="auto">
              <a:spcBef>
                <a:spcPts val="0"/>
              </a:spcBef>
              <a:spcAft>
                <a:spcPts val="0"/>
              </a:spcAft>
              <a:defRPr/>
            </a:pPr>
            <a:r>
              <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ea typeface="+mn-ea"/>
                <a:cs typeface="+mn-cs"/>
              </a:rPr>
              <a:t>How many more students need to be successful to meet our goal?</a:t>
            </a:r>
            <a:endPar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n-lt"/>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Content Placeholder 2"/>
          <p:cNvSpPr>
            <a:spLocks noGrp="1"/>
          </p:cNvSpPr>
          <p:nvPr>
            <p:ph idx="1"/>
          </p:nvPr>
        </p:nvSpPr>
        <p:spPr>
          <a:xfrm>
            <a:off x="457200" y="5524500"/>
            <a:ext cx="8229600" cy="1619250"/>
          </a:xfrm>
        </p:spPr>
        <p:txBody>
          <a:bodyPr/>
          <a:lstStyle/>
          <a:p>
            <a:r>
              <a:rPr lang="en-US">
                <a:latin typeface="Calibri" charset="0"/>
              </a:rPr>
              <a:t>https://misweb.cccco.edu/ie/CollegeRates.aspx</a:t>
            </a:r>
          </a:p>
        </p:txBody>
      </p:sp>
      <p:pic>
        <p:nvPicPr>
          <p:cNvPr id="7170" name="Picture 3" descr="Screen Shot 2015-05-20 at 1.22.00 PM.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7813" y="87313"/>
            <a:ext cx="8713787" cy="660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107</TotalTime>
  <Words>297</Words>
  <Application>Microsoft Macintosh PowerPoint</Application>
  <PresentationFormat>On-screen Show (4:3)</PresentationFormat>
  <Paragraphs>38</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Calibri</vt:lpstr>
      <vt:lpstr>ＭＳ Ｐゴシック</vt:lpstr>
      <vt:lpstr>Arial</vt:lpstr>
      <vt:lpstr>Black</vt:lpstr>
      <vt:lpstr>Institutional Effectiveness Partnership Initiative (IEPI)</vt:lpstr>
      <vt:lpstr>PowerPoint Presentation</vt:lpstr>
      <vt:lpstr>PowerPoint Presentation</vt:lpstr>
      <vt:lpstr>PowerPoint Presentation</vt:lpstr>
      <vt:lpstr>Most colleges will set a goal for course completion rate</vt:lpstr>
      <vt:lpstr>PowerPoint Presentation</vt:lpstr>
    </vt:vector>
  </TitlesOfParts>
  <Company>Foothill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“Goals Framework” Discussion</dc:title>
  <dc:creator>Carolyn Holcroft</dc:creator>
  <cp:lastModifiedBy>FHDA</cp:lastModifiedBy>
  <cp:revision>81</cp:revision>
  <dcterms:created xsi:type="dcterms:W3CDTF">2015-04-15T21:20:08Z</dcterms:created>
  <dcterms:modified xsi:type="dcterms:W3CDTF">2015-05-22T23:14:17Z</dcterms:modified>
</cp:coreProperties>
</file>