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76" r:id="rId2"/>
    <p:sldId id="297" r:id="rId3"/>
    <p:sldId id="281" r:id="rId4"/>
    <p:sldId id="285" r:id="rId5"/>
    <p:sldId id="282" r:id="rId6"/>
    <p:sldId id="302" r:id="rId7"/>
    <p:sldId id="298" r:id="rId8"/>
    <p:sldId id="295" r:id="rId9"/>
    <p:sldId id="301" r:id="rId10"/>
    <p:sldId id="286" r:id="rId11"/>
    <p:sldId id="291" r:id="rId12"/>
    <p:sldId id="290" r:id="rId13"/>
    <p:sldId id="30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6D5"/>
    <a:srgbClr val="000000"/>
    <a:srgbClr val="99CCB6"/>
    <a:srgbClr val="EAEAEA"/>
    <a:srgbClr val="F8F7EC"/>
    <a:srgbClr val="742B2A"/>
    <a:srgbClr val="DE524F"/>
    <a:srgbClr val="FF0D17"/>
    <a:srgbClr val="A2565C"/>
    <a:srgbClr val="9D9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2808" y="-920"/>
      </p:cViewPr>
      <p:guideLst>
        <p:guide orient="horz" pos="2107"/>
        <p:guide pos="28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644326-E8A6-6F4A-8A00-E8FE07AD2828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</dgm:pt>
    <dgm:pt modelId="{B1B0236A-5C17-F84F-903F-EFBCC723B4D4}">
      <dgm:prSet phldrT="[Text]"/>
      <dgm:spPr/>
      <dgm:t>
        <a:bodyPr/>
        <a:lstStyle/>
        <a:p>
          <a:r>
            <a:rPr lang="en-US" dirty="0" smtClean="0"/>
            <a:t>3SP Advisory Tri-Chairs</a:t>
          </a:r>
          <a:endParaRPr lang="en-US" dirty="0"/>
        </a:p>
      </dgm:t>
    </dgm:pt>
    <dgm:pt modelId="{2DE1B167-0307-A149-8C82-57CC5E97E8EA}" type="parTrans" cxnId="{66329AD7-B3EA-9945-97D9-0EA2B6D9E21B}">
      <dgm:prSet/>
      <dgm:spPr/>
      <dgm:t>
        <a:bodyPr/>
        <a:lstStyle/>
        <a:p>
          <a:endParaRPr lang="en-US"/>
        </a:p>
      </dgm:t>
    </dgm:pt>
    <dgm:pt modelId="{8C752335-FE6B-5C4B-9AF6-AFF956CB11FC}" type="sibTrans" cxnId="{66329AD7-B3EA-9945-97D9-0EA2B6D9E21B}">
      <dgm:prSet/>
      <dgm:spPr/>
      <dgm:t>
        <a:bodyPr/>
        <a:lstStyle/>
        <a:p>
          <a:endParaRPr lang="en-US"/>
        </a:p>
      </dgm:t>
    </dgm:pt>
    <dgm:pt modelId="{2A0BA063-8FC9-5941-BB0A-29824468C1FC}">
      <dgm:prSet phldrT="[Text]"/>
      <dgm:spPr/>
      <dgm:t>
        <a:bodyPr/>
        <a:lstStyle/>
        <a:p>
          <a:r>
            <a:rPr lang="en-US" dirty="0" smtClean="0"/>
            <a:t>Student Equity Workgroup Tri-Chairs</a:t>
          </a:r>
          <a:endParaRPr lang="en-US" dirty="0"/>
        </a:p>
      </dgm:t>
    </dgm:pt>
    <dgm:pt modelId="{A3345C2E-2958-F640-93E5-73EBF086039B}" type="parTrans" cxnId="{5DBC948F-9F9D-4043-8D1C-CF612C9A4895}">
      <dgm:prSet/>
      <dgm:spPr/>
      <dgm:t>
        <a:bodyPr/>
        <a:lstStyle/>
        <a:p>
          <a:endParaRPr lang="en-US"/>
        </a:p>
      </dgm:t>
    </dgm:pt>
    <dgm:pt modelId="{8C1D3178-E9E8-D242-9E8A-0287CD66CA63}" type="sibTrans" cxnId="{5DBC948F-9F9D-4043-8D1C-CF612C9A4895}">
      <dgm:prSet/>
      <dgm:spPr/>
      <dgm:t>
        <a:bodyPr/>
        <a:lstStyle/>
        <a:p>
          <a:endParaRPr lang="en-US"/>
        </a:p>
      </dgm:t>
    </dgm:pt>
    <dgm:pt modelId="{9A2B03F7-A07E-C148-B636-E6311C913238}">
      <dgm:prSet phldrT="[Text]"/>
      <dgm:spPr/>
      <dgm:t>
        <a:bodyPr/>
        <a:lstStyle/>
        <a:p>
          <a:r>
            <a:rPr lang="en-US" dirty="0" smtClean="0"/>
            <a:t>Basic Skills Workgroup Tri-Chairs</a:t>
          </a:r>
          <a:endParaRPr lang="en-US" dirty="0"/>
        </a:p>
      </dgm:t>
    </dgm:pt>
    <dgm:pt modelId="{E7619D63-151D-E746-9782-A87200041D5E}" type="parTrans" cxnId="{ABAB9598-7DAC-814F-BB9F-5C3B3DBDC21D}">
      <dgm:prSet/>
      <dgm:spPr/>
      <dgm:t>
        <a:bodyPr/>
        <a:lstStyle/>
        <a:p>
          <a:endParaRPr lang="en-US"/>
        </a:p>
      </dgm:t>
    </dgm:pt>
    <dgm:pt modelId="{1CE6BF87-313A-0B4A-841A-1AE1C08E3052}" type="sibTrans" cxnId="{ABAB9598-7DAC-814F-BB9F-5C3B3DBDC21D}">
      <dgm:prSet/>
      <dgm:spPr/>
      <dgm:t>
        <a:bodyPr/>
        <a:lstStyle/>
        <a:p>
          <a:endParaRPr lang="en-US"/>
        </a:p>
      </dgm:t>
    </dgm:pt>
    <dgm:pt modelId="{5CAE6D08-BE96-2F44-AC78-E1675F3E7713}" type="pres">
      <dgm:prSet presAssocID="{0A644326-E8A6-6F4A-8A00-E8FE07AD2828}" presName="compositeShape" presStyleCnt="0">
        <dgm:presLayoutVars>
          <dgm:chMax val="7"/>
          <dgm:dir/>
          <dgm:resizeHandles val="exact"/>
        </dgm:presLayoutVars>
      </dgm:prSet>
      <dgm:spPr/>
    </dgm:pt>
    <dgm:pt modelId="{0199E685-8EA2-4F43-9A71-287C59179F8F}" type="pres">
      <dgm:prSet presAssocID="{B1B0236A-5C17-F84F-903F-EFBCC723B4D4}" presName="circ1" presStyleLbl="vennNode1" presStyleIdx="0" presStyleCnt="3"/>
      <dgm:spPr/>
      <dgm:t>
        <a:bodyPr/>
        <a:lstStyle/>
        <a:p>
          <a:endParaRPr lang="en-US"/>
        </a:p>
      </dgm:t>
    </dgm:pt>
    <dgm:pt modelId="{92262B10-5AFF-CD40-8E2A-57119184D672}" type="pres">
      <dgm:prSet presAssocID="{B1B0236A-5C17-F84F-903F-EFBCC723B4D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58D696-E8F5-6F46-A2E4-7831BE761E46}" type="pres">
      <dgm:prSet presAssocID="{2A0BA063-8FC9-5941-BB0A-29824468C1FC}" presName="circ2" presStyleLbl="vennNode1" presStyleIdx="1" presStyleCnt="3"/>
      <dgm:spPr/>
      <dgm:t>
        <a:bodyPr/>
        <a:lstStyle/>
        <a:p>
          <a:endParaRPr lang="en-US"/>
        </a:p>
      </dgm:t>
    </dgm:pt>
    <dgm:pt modelId="{6B8A1C88-811E-E848-8D91-3B8AA886448B}" type="pres">
      <dgm:prSet presAssocID="{2A0BA063-8FC9-5941-BB0A-29824468C1F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6AA20-9356-1D4C-ADCE-78489791EDBD}" type="pres">
      <dgm:prSet presAssocID="{9A2B03F7-A07E-C148-B636-E6311C913238}" presName="circ3" presStyleLbl="vennNode1" presStyleIdx="2" presStyleCnt="3" custLinFactNeighborX="935" custLinFactNeighborY="12627"/>
      <dgm:spPr/>
      <dgm:t>
        <a:bodyPr/>
        <a:lstStyle/>
        <a:p>
          <a:endParaRPr lang="en-US"/>
        </a:p>
      </dgm:t>
    </dgm:pt>
    <dgm:pt modelId="{86DBC36D-DC29-5A49-B891-C4499F007633}" type="pres">
      <dgm:prSet presAssocID="{9A2B03F7-A07E-C148-B636-E6311C91323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4B2B2F-4EDD-B54C-9403-0247DC4F1664}" type="presOf" srcId="{0A644326-E8A6-6F4A-8A00-E8FE07AD2828}" destId="{5CAE6D08-BE96-2F44-AC78-E1675F3E7713}" srcOrd="0" destOrd="0" presId="urn:microsoft.com/office/officeart/2005/8/layout/venn1"/>
    <dgm:cxn modelId="{B648C0BC-FDE3-394D-97E6-466598E168B5}" type="presOf" srcId="{B1B0236A-5C17-F84F-903F-EFBCC723B4D4}" destId="{92262B10-5AFF-CD40-8E2A-57119184D672}" srcOrd="1" destOrd="0" presId="urn:microsoft.com/office/officeart/2005/8/layout/venn1"/>
    <dgm:cxn modelId="{44234C0A-C5C0-8C4F-9503-CE98738EC576}" type="presOf" srcId="{B1B0236A-5C17-F84F-903F-EFBCC723B4D4}" destId="{0199E685-8EA2-4F43-9A71-287C59179F8F}" srcOrd="0" destOrd="0" presId="urn:microsoft.com/office/officeart/2005/8/layout/venn1"/>
    <dgm:cxn modelId="{BF491B10-DB89-B04C-889A-E66032520E25}" type="presOf" srcId="{9A2B03F7-A07E-C148-B636-E6311C913238}" destId="{86DBC36D-DC29-5A49-B891-C4499F007633}" srcOrd="1" destOrd="0" presId="urn:microsoft.com/office/officeart/2005/8/layout/venn1"/>
    <dgm:cxn modelId="{66329AD7-B3EA-9945-97D9-0EA2B6D9E21B}" srcId="{0A644326-E8A6-6F4A-8A00-E8FE07AD2828}" destId="{B1B0236A-5C17-F84F-903F-EFBCC723B4D4}" srcOrd="0" destOrd="0" parTransId="{2DE1B167-0307-A149-8C82-57CC5E97E8EA}" sibTransId="{8C752335-FE6B-5C4B-9AF6-AFF956CB11FC}"/>
    <dgm:cxn modelId="{C3A8F8F7-2866-2E48-8BBB-2985D4D983FC}" type="presOf" srcId="{2A0BA063-8FC9-5941-BB0A-29824468C1FC}" destId="{5B58D696-E8F5-6F46-A2E4-7831BE761E46}" srcOrd="0" destOrd="0" presId="urn:microsoft.com/office/officeart/2005/8/layout/venn1"/>
    <dgm:cxn modelId="{5DBC948F-9F9D-4043-8D1C-CF612C9A4895}" srcId="{0A644326-E8A6-6F4A-8A00-E8FE07AD2828}" destId="{2A0BA063-8FC9-5941-BB0A-29824468C1FC}" srcOrd="1" destOrd="0" parTransId="{A3345C2E-2958-F640-93E5-73EBF086039B}" sibTransId="{8C1D3178-E9E8-D242-9E8A-0287CD66CA63}"/>
    <dgm:cxn modelId="{3D33B13F-439D-0742-B793-C1ACFDC0C5AB}" type="presOf" srcId="{2A0BA063-8FC9-5941-BB0A-29824468C1FC}" destId="{6B8A1C88-811E-E848-8D91-3B8AA886448B}" srcOrd="1" destOrd="0" presId="urn:microsoft.com/office/officeart/2005/8/layout/venn1"/>
    <dgm:cxn modelId="{ABAB9598-7DAC-814F-BB9F-5C3B3DBDC21D}" srcId="{0A644326-E8A6-6F4A-8A00-E8FE07AD2828}" destId="{9A2B03F7-A07E-C148-B636-E6311C913238}" srcOrd="2" destOrd="0" parTransId="{E7619D63-151D-E746-9782-A87200041D5E}" sibTransId="{1CE6BF87-313A-0B4A-841A-1AE1C08E3052}"/>
    <dgm:cxn modelId="{FFDD109B-65F9-7542-9545-2F3C09D8EAF5}" type="presOf" srcId="{9A2B03F7-A07E-C148-B636-E6311C913238}" destId="{A666AA20-9356-1D4C-ADCE-78489791EDBD}" srcOrd="0" destOrd="0" presId="urn:microsoft.com/office/officeart/2005/8/layout/venn1"/>
    <dgm:cxn modelId="{45D39ED0-3858-3A42-BEDA-B11BF2CC7153}" type="presParOf" srcId="{5CAE6D08-BE96-2F44-AC78-E1675F3E7713}" destId="{0199E685-8EA2-4F43-9A71-287C59179F8F}" srcOrd="0" destOrd="0" presId="urn:microsoft.com/office/officeart/2005/8/layout/venn1"/>
    <dgm:cxn modelId="{9E63043F-B970-3549-A060-22F6AB8ACCCE}" type="presParOf" srcId="{5CAE6D08-BE96-2F44-AC78-E1675F3E7713}" destId="{92262B10-5AFF-CD40-8E2A-57119184D672}" srcOrd="1" destOrd="0" presId="urn:microsoft.com/office/officeart/2005/8/layout/venn1"/>
    <dgm:cxn modelId="{E88C6431-F805-7A43-959A-5CCAFF58BC81}" type="presParOf" srcId="{5CAE6D08-BE96-2F44-AC78-E1675F3E7713}" destId="{5B58D696-E8F5-6F46-A2E4-7831BE761E46}" srcOrd="2" destOrd="0" presId="urn:microsoft.com/office/officeart/2005/8/layout/venn1"/>
    <dgm:cxn modelId="{A1F8A4F7-8CBD-3446-8F75-F61BD0675F1F}" type="presParOf" srcId="{5CAE6D08-BE96-2F44-AC78-E1675F3E7713}" destId="{6B8A1C88-811E-E848-8D91-3B8AA886448B}" srcOrd="3" destOrd="0" presId="urn:microsoft.com/office/officeart/2005/8/layout/venn1"/>
    <dgm:cxn modelId="{313B8100-F6EB-0541-BA6C-C40D69EA2309}" type="presParOf" srcId="{5CAE6D08-BE96-2F44-AC78-E1675F3E7713}" destId="{A666AA20-9356-1D4C-ADCE-78489791EDBD}" srcOrd="4" destOrd="0" presId="urn:microsoft.com/office/officeart/2005/8/layout/venn1"/>
    <dgm:cxn modelId="{A3F6241E-E8BE-654B-B8CA-D827F0F7F2A7}" type="presParOf" srcId="{5CAE6D08-BE96-2F44-AC78-E1675F3E7713}" destId="{86DBC36D-DC29-5A49-B891-C4499F00763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8E65B7-6024-404F-860C-8666C6F7442E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5CFD8C-BFA9-41A1-9270-8BAA50F05154}">
      <dgm:prSet phldrT="[Text]" custT="1"/>
      <dgm:spPr/>
      <dgm:t>
        <a:bodyPr/>
        <a:lstStyle/>
        <a:p>
          <a:r>
            <a:rPr lang="en-US" sz="1100" dirty="0" smtClean="0"/>
            <a:t>Students</a:t>
          </a:r>
          <a:endParaRPr lang="en-US" sz="1100" dirty="0"/>
        </a:p>
      </dgm:t>
    </dgm:pt>
    <dgm:pt modelId="{FC80907B-2E43-4935-8D32-1ABFF11A211E}" type="parTrans" cxnId="{08FA4C52-A70D-4EFF-B2C4-B3B8559A4B7A}">
      <dgm:prSet/>
      <dgm:spPr/>
      <dgm:t>
        <a:bodyPr/>
        <a:lstStyle/>
        <a:p>
          <a:endParaRPr lang="en-US" sz="1100"/>
        </a:p>
      </dgm:t>
    </dgm:pt>
    <dgm:pt modelId="{B5E160C5-459E-474A-972B-0DCB93755CF5}" type="sibTrans" cxnId="{08FA4C52-A70D-4EFF-B2C4-B3B8559A4B7A}">
      <dgm:prSet/>
      <dgm:spPr/>
      <dgm:t>
        <a:bodyPr/>
        <a:lstStyle/>
        <a:p>
          <a:endParaRPr lang="en-US" sz="1100"/>
        </a:p>
      </dgm:t>
    </dgm:pt>
    <dgm:pt modelId="{D5870EF3-7D03-4946-9EE8-A52C880329A0}">
      <dgm:prSet phldrT="[Text]" custT="1"/>
      <dgm:spPr/>
      <dgm:t>
        <a:bodyPr/>
        <a:lstStyle/>
        <a:p>
          <a:r>
            <a:rPr lang="en-US" sz="1100" dirty="0" smtClean="0"/>
            <a:t>Early Alert Coordinator</a:t>
          </a:r>
          <a:endParaRPr lang="en-US" sz="1100" dirty="0"/>
        </a:p>
      </dgm:t>
    </dgm:pt>
    <dgm:pt modelId="{574D9BB0-B60E-46C5-AEAA-DC1C32A01FD8}" type="parTrans" cxnId="{6CA98816-3777-4F47-A2AE-F2EE35EB2169}">
      <dgm:prSet/>
      <dgm:spPr/>
      <dgm:t>
        <a:bodyPr/>
        <a:lstStyle/>
        <a:p>
          <a:endParaRPr lang="en-US" sz="1100"/>
        </a:p>
      </dgm:t>
    </dgm:pt>
    <dgm:pt modelId="{15084902-2F68-41B4-B044-36C217DDDAF5}" type="sibTrans" cxnId="{6CA98816-3777-4F47-A2AE-F2EE35EB2169}">
      <dgm:prSet/>
      <dgm:spPr/>
      <dgm:t>
        <a:bodyPr/>
        <a:lstStyle/>
        <a:p>
          <a:endParaRPr lang="en-US" sz="1100"/>
        </a:p>
      </dgm:t>
    </dgm:pt>
    <dgm:pt modelId="{B01D3C11-3CB8-416C-9D71-6AC4E674B04F}">
      <dgm:prSet phldrT="[Text]" custT="1"/>
      <dgm:spPr/>
      <dgm:t>
        <a:bodyPr/>
        <a:lstStyle/>
        <a:p>
          <a:r>
            <a:rPr lang="en-US" sz="1100" b="1" dirty="0" smtClean="0"/>
            <a:t>Early Alert / Retention Counselor</a:t>
          </a:r>
          <a:endParaRPr lang="en-US" sz="1100" dirty="0"/>
        </a:p>
      </dgm:t>
    </dgm:pt>
    <dgm:pt modelId="{7F3FE8A8-5CD3-40E0-9D27-D7C2CEA997B2}" type="parTrans" cxnId="{05290886-6221-47D8-948F-D1D45FC64B06}">
      <dgm:prSet/>
      <dgm:spPr/>
      <dgm:t>
        <a:bodyPr/>
        <a:lstStyle/>
        <a:p>
          <a:endParaRPr lang="en-US" sz="1100"/>
        </a:p>
      </dgm:t>
    </dgm:pt>
    <dgm:pt modelId="{CE0BDF2C-14CB-47CE-82AD-31CFDA51BFD6}" type="sibTrans" cxnId="{05290886-6221-47D8-948F-D1D45FC64B06}">
      <dgm:prSet/>
      <dgm:spPr/>
      <dgm:t>
        <a:bodyPr/>
        <a:lstStyle/>
        <a:p>
          <a:endParaRPr lang="en-US" sz="1100"/>
        </a:p>
      </dgm:t>
    </dgm:pt>
    <dgm:pt modelId="{F4315898-B1F5-47A8-9592-FA34F95C2622}">
      <dgm:prSet phldrT="[Text]" custT="1"/>
      <dgm:spPr/>
      <dgm:t>
        <a:bodyPr/>
        <a:lstStyle/>
        <a:p>
          <a:r>
            <a:rPr lang="en-US" sz="1100" b="1" dirty="0" smtClean="0"/>
            <a:t>Part-Time Counselor</a:t>
          </a:r>
          <a:endParaRPr lang="en-US" sz="1100" dirty="0"/>
        </a:p>
      </dgm:t>
    </dgm:pt>
    <dgm:pt modelId="{90B6AB7D-4782-4759-86E8-E66FA9112FB4}" type="parTrans" cxnId="{A352BF73-9900-4735-8324-8EA7ADBEF04B}">
      <dgm:prSet/>
      <dgm:spPr/>
      <dgm:t>
        <a:bodyPr/>
        <a:lstStyle/>
        <a:p>
          <a:endParaRPr lang="en-US" sz="1100"/>
        </a:p>
      </dgm:t>
    </dgm:pt>
    <dgm:pt modelId="{B0BA0BA6-F13D-444B-BA8E-070523EEF6AF}" type="sibTrans" cxnId="{A352BF73-9900-4735-8324-8EA7ADBEF04B}">
      <dgm:prSet/>
      <dgm:spPr/>
      <dgm:t>
        <a:bodyPr/>
        <a:lstStyle/>
        <a:p>
          <a:endParaRPr lang="en-US" sz="1100"/>
        </a:p>
      </dgm:t>
    </dgm:pt>
    <dgm:pt modelId="{3AC48376-0665-4E31-A843-64ED75EAED3D}">
      <dgm:prSet phldrT="[Text]" custT="1"/>
      <dgm:spPr/>
      <dgm:t>
        <a:bodyPr/>
        <a:lstStyle/>
        <a:p>
          <a:r>
            <a:rPr lang="en-US" sz="1100" b="1" dirty="0" smtClean="0"/>
            <a:t>Prof Dev &amp; Mentoring Program Coordinator</a:t>
          </a:r>
          <a:endParaRPr lang="en-US" sz="1100" dirty="0"/>
        </a:p>
      </dgm:t>
    </dgm:pt>
    <dgm:pt modelId="{52C923F6-E724-4F5B-B4AE-A26CAC20E187}" type="parTrans" cxnId="{636A1AEF-5D33-4974-BB67-E35D0F9E5ECF}">
      <dgm:prSet/>
      <dgm:spPr/>
      <dgm:t>
        <a:bodyPr/>
        <a:lstStyle/>
        <a:p>
          <a:endParaRPr lang="en-US" sz="1100"/>
        </a:p>
      </dgm:t>
    </dgm:pt>
    <dgm:pt modelId="{47D681D3-BE7A-4353-8A13-8A80168D2843}" type="sibTrans" cxnId="{636A1AEF-5D33-4974-BB67-E35D0F9E5ECF}">
      <dgm:prSet/>
      <dgm:spPr/>
      <dgm:t>
        <a:bodyPr/>
        <a:lstStyle/>
        <a:p>
          <a:endParaRPr lang="en-US" sz="1100"/>
        </a:p>
      </dgm:t>
    </dgm:pt>
    <dgm:pt modelId="{941BE8F1-29D6-4842-8277-D62EC09FE22D}">
      <dgm:prSet phldrT="[Text]" custT="1"/>
      <dgm:spPr/>
      <dgm:t>
        <a:bodyPr/>
        <a:lstStyle/>
        <a:p>
          <a:r>
            <a:rPr lang="en-US" sz="1100" b="1" dirty="0" smtClean="0"/>
            <a:t>Supplemental Instructors</a:t>
          </a:r>
          <a:endParaRPr lang="en-US" sz="1100" dirty="0"/>
        </a:p>
      </dgm:t>
    </dgm:pt>
    <dgm:pt modelId="{5EF19F31-574B-466D-8D3B-8FABC415F177}" type="parTrans" cxnId="{441254D6-FE54-4494-AD5F-8A0996822759}">
      <dgm:prSet/>
      <dgm:spPr/>
      <dgm:t>
        <a:bodyPr/>
        <a:lstStyle/>
        <a:p>
          <a:endParaRPr lang="en-US" sz="1100"/>
        </a:p>
      </dgm:t>
    </dgm:pt>
    <dgm:pt modelId="{037CF8C4-83CA-4083-A452-F829DD983A8D}" type="sibTrans" cxnId="{441254D6-FE54-4494-AD5F-8A0996822759}">
      <dgm:prSet/>
      <dgm:spPr/>
      <dgm:t>
        <a:bodyPr/>
        <a:lstStyle/>
        <a:p>
          <a:endParaRPr lang="en-US" sz="1100"/>
        </a:p>
      </dgm:t>
    </dgm:pt>
    <dgm:pt modelId="{79B7989E-FB66-4EA8-8561-D95AD5187858}">
      <dgm:prSet phldrT="[Text]" custT="1"/>
      <dgm:spPr/>
      <dgm:t>
        <a:bodyPr/>
        <a:lstStyle/>
        <a:p>
          <a:r>
            <a:rPr lang="en-US" sz="1100" b="1" dirty="0" smtClean="0"/>
            <a:t>Student/Peer Mentors</a:t>
          </a:r>
          <a:endParaRPr lang="en-US" sz="1100" dirty="0"/>
        </a:p>
      </dgm:t>
    </dgm:pt>
    <dgm:pt modelId="{C47CF878-BBAB-47B3-85E5-92581E67B048}" type="parTrans" cxnId="{E7D0EA30-DD19-4CF9-9651-3E68DA10A78C}">
      <dgm:prSet/>
      <dgm:spPr/>
      <dgm:t>
        <a:bodyPr/>
        <a:lstStyle/>
        <a:p>
          <a:endParaRPr lang="en-US" sz="1100"/>
        </a:p>
      </dgm:t>
    </dgm:pt>
    <dgm:pt modelId="{EBE9AC35-7BE9-48D6-9BAB-7E37DE612383}" type="sibTrans" cxnId="{E7D0EA30-DD19-4CF9-9651-3E68DA10A78C}">
      <dgm:prSet/>
      <dgm:spPr/>
      <dgm:t>
        <a:bodyPr/>
        <a:lstStyle/>
        <a:p>
          <a:endParaRPr lang="en-US" sz="1100"/>
        </a:p>
      </dgm:t>
    </dgm:pt>
    <dgm:pt modelId="{3D9AD27C-339C-4082-B708-29BE3E102D63}">
      <dgm:prSet phldrT="[Text]" custT="1"/>
      <dgm:spPr/>
      <dgm:t>
        <a:bodyPr/>
        <a:lstStyle/>
        <a:p>
          <a:r>
            <a:rPr lang="en-US" sz="1100" b="1" dirty="0" smtClean="0"/>
            <a:t>Faculty Coordinator</a:t>
          </a:r>
          <a:endParaRPr lang="en-US" sz="1100" dirty="0"/>
        </a:p>
      </dgm:t>
    </dgm:pt>
    <dgm:pt modelId="{7EB4B2DD-8837-4C4F-A338-19295FF7E736}" type="parTrans" cxnId="{5CF0A71E-DE16-4C1A-876F-CB2E660FF1CD}">
      <dgm:prSet/>
      <dgm:spPr/>
      <dgm:t>
        <a:bodyPr/>
        <a:lstStyle/>
        <a:p>
          <a:endParaRPr lang="en-US" sz="1100"/>
        </a:p>
      </dgm:t>
    </dgm:pt>
    <dgm:pt modelId="{810FF236-2A0E-4F78-AE93-670696C87509}" type="sibTrans" cxnId="{5CF0A71E-DE16-4C1A-876F-CB2E660FF1CD}">
      <dgm:prSet/>
      <dgm:spPr/>
      <dgm:t>
        <a:bodyPr/>
        <a:lstStyle/>
        <a:p>
          <a:endParaRPr lang="en-US" sz="1100"/>
        </a:p>
      </dgm:t>
    </dgm:pt>
    <dgm:pt modelId="{B148AB96-A66A-4335-B552-4DB0A5E49B88}">
      <dgm:prSet phldrT="[Text]" custT="1"/>
      <dgm:spPr/>
      <dgm:t>
        <a:bodyPr/>
        <a:lstStyle/>
        <a:p>
          <a:r>
            <a:rPr lang="en-US" sz="1100" dirty="0" smtClean="0"/>
            <a:t>Researchers</a:t>
          </a:r>
          <a:endParaRPr lang="en-US" sz="1100" dirty="0"/>
        </a:p>
      </dgm:t>
    </dgm:pt>
    <dgm:pt modelId="{C77308AA-19EB-42DA-BAD0-BD1D91D0C531}" type="parTrans" cxnId="{E875D7CF-857E-4D30-8701-D2643790D0E9}">
      <dgm:prSet/>
      <dgm:spPr/>
      <dgm:t>
        <a:bodyPr/>
        <a:lstStyle/>
        <a:p>
          <a:endParaRPr lang="en-US" sz="1100"/>
        </a:p>
      </dgm:t>
    </dgm:pt>
    <dgm:pt modelId="{26B100CE-1AE6-485E-A71D-4C3AD04300C4}" type="sibTrans" cxnId="{E875D7CF-857E-4D30-8701-D2643790D0E9}">
      <dgm:prSet/>
      <dgm:spPr/>
      <dgm:t>
        <a:bodyPr/>
        <a:lstStyle/>
        <a:p>
          <a:endParaRPr lang="en-US" sz="1100"/>
        </a:p>
      </dgm:t>
    </dgm:pt>
    <dgm:pt modelId="{83088DCF-75DE-40AF-9CBF-F9BE5BF1DEAC}" type="pres">
      <dgm:prSet presAssocID="{168E65B7-6024-404F-860C-8666C6F7442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6D57A7-8548-4BAE-9328-C044DEDB31D3}" type="pres">
      <dgm:prSet presAssocID="{DB5CFD8C-BFA9-41A1-9270-8BAA50F05154}" presName="centerShape" presStyleLbl="node0" presStyleIdx="0" presStyleCnt="1"/>
      <dgm:spPr/>
      <dgm:t>
        <a:bodyPr/>
        <a:lstStyle/>
        <a:p>
          <a:endParaRPr lang="en-US"/>
        </a:p>
      </dgm:t>
    </dgm:pt>
    <dgm:pt modelId="{E561492E-A1A5-4D39-B894-B8082DBC88F0}" type="pres">
      <dgm:prSet presAssocID="{D5870EF3-7D03-4946-9EE8-A52C880329A0}" presName="node" presStyleLbl="node1" presStyleIdx="0" presStyleCnt="8" custScaleX="130871" custScaleY="1040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2B582-92E9-46B4-8A70-A9A7530D4BDD}" type="pres">
      <dgm:prSet presAssocID="{D5870EF3-7D03-4946-9EE8-A52C880329A0}" presName="dummy" presStyleCnt="0"/>
      <dgm:spPr/>
    </dgm:pt>
    <dgm:pt modelId="{E5E9B8B7-4A28-4C69-A649-287DE78FBFDE}" type="pres">
      <dgm:prSet presAssocID="{15084902-2F68-41B4-B044-36C217DDDAF5}" presName="sibTrans" presStyleLbl="sibTrans2D1" presStyleIdx="0" presStyleCnt="8"/>
      <dgm:spPr/>
      <dgm:t>
        <a:bodyPr/>
        <a:lstStyle/>
        <a:p>
          <a:endParaRPr lang="en-US"/>
        </a:p>
      </dgm:t>
    </dgm:pt>
    <dgm:pt modelId="{F9A13F1E-3228-4AA6-88C0-3DCB1E01135E}" type="pres">
      <dgm:prSet presAssocID="{B01D3C11-3CB8-416C-9D71-6AC4E674B04F}" presName="node" presStyleLbl="node1" presStyleIdx="1" presStyleCnt="8" custScaleX="146806" custScaleY="117937" custRadScaleRad="113115" custRadScaleInc="372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8561AD-23D6-4521-89B3-7F2BAA54502A}" type="pres">
      <dgm:prSet presAssocID="{B01D3C11-3CB8-416C-9D71-6AC4E674B04F}" presName="dummy" presStyleCnt="0"/>
      <dgm:spPr/>
    </dgm:pt>
    <dgm:pt modelId="{A1E4C104-85BD-4807-A23D-9EF8998A15FB}" type="pres">
      <dgm:prSet presAssocID="{CE0BDF2C-14CB-47CE-82AD-31CFDA51BFD6}" presName="sibTrans" presStyleLbl="sibTrans2D1" presStyleIdx="1" presStyleCnt="8"/>
      <dgm:spPr/>
      <dgm:t>
        <a:bodyPr/>
        <a:lstStyle/>
        <a:p>
          <a:endParaRPr lang="en-US"/>
        </a:p>
      </dgm:t>
    </dgm:pt>
    <dgm:pt modelId="{9469E051-9FC4-48DD-AE6A-77387BB60DC9}" type="pres">
      <dgm:prSet presAssocID="{F4315898-B1F5-47A8-9592-FA34F95C2622}" presName="node" presStyleLbl="node1" presStyleIdx="2" presStyleCnt="8" custScaleX="128544" custScaleY="997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D7671-DF13-4239-9F6C-8A92B3946942}" type="pres">
      <dgm:prSet presAssocID="{F4315898-B1F5-47A8-9592-FA34F95C2622}" presName="dummy" presStyleCnt="0"/>
      <dgm:spPr/>
    </dgm:pt>
    <dgm:pt modelId="{FE5ACC32-48C8-40E7-8BC0-4A6C44DA9C89}" type="pres">
      <dgm:prSet presAssocID="{B0BA0BA6-F13D-444B-BA8E-070523EEF6AF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428141B-8D64-4059-8E40-EA31803FFE39}" type="pres">
      <dgm:prSet presAssocID="{3AC48376-0665-4E31-A843-64ED75EAED3D}" presName="node" presStyleLbl="node1" presStyleIdx="3" presStyleCnt="8" custScaleX="167832" custScaleY="121401" custRadScaleRad="122345" custRadScaleInc="-55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4ED577-0E78-4809-9093-DAA7117B91B2}" type="pres">
      <dgm:prSet presAssocID="{3AC48376-0665-4E31-A843-64ED75EAED3D}" presName="dummy" presStyleCnt="0"/>
      <dgm:spPr/>
    </dgm:pt>
    <dgm:pt modelId="{7085F9FB-8B37-4CBF-8636-0464F0E2F994}" type="pres">
      <dgm:prSet presAssocID="{47D681D3-BE7A-4353-8A13-8A80168D2843}" presName="sibTrans" presStyleLbl="sibTrans2D1" presStyleIdx="3" presStyleCnt="8"/>
      <dgm:spPr/>
      <dgm:t>
        <a:bodyPr/>
        <a:lstStyle/>
        <a:p>
          <a:endParaRPr lang="en-US"/>
        </a:p>
      </dgm:t>
    </dgm:pt>
    <dgm:pt modelId="{CDE3CB25-FE71-4022-9CBB-B79745B15E57}" type="pres">
      <dgm:prSet presAssocID="{941BE8F1-29D6-4842-8277-D62EC09FE22D}" presName="node" presStyleLbl="node1" presStyleIdx="4" presStyleCnt="8" custScaleX="179299" custScaleY="97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E9BDA-EBA0-4ED5-B45F-C5D3EABED623}" type="pres">
      <dgm:prSet presAssocID="{941BE8F1-29D6-4842-8277-D62EC09FE22D}" presName="dummy" presStyleCnt="0"/>
      <dgm:spPr/>
    </dgm:pt>
    <dgm:pt modelId="{BC3E860F-05D8-40D3-9ED0-936BEEA5EDE6}" type="pres">
      <dgm:prSet presAssocID="{037CF8C4-83CA-4083-A452-F829DD983A8D}" presName="sibTrans" presStyleLbl="sibTrans2D1" presStyleIdx="4" presStyleCnt="8"/>
      <dgm:spPr/>
      <dgm:t>
        <a:bodyPr/>
        <a:lstStyle/>
        <a:p>
          <a:endParaRPr lang="en-US"/>
        </a:p>
      </dgm:t>
    </dgm:pt>
    <dgm:pt modelId="{9EAFC618-B4D5-406E-95FA-818C248536E5}" type="pres">
      <dgm:prSet presAssocID="{79B7989E-FB66-4EA8-8561-D95AD5187858}" presName="node" presStyleLbl="node1" presStyleIdx="5" presStyleCnt="8" custScaleX="144044" custScaleY="114345" custRadScaleRad="116045" custRadScaleInc="251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02B01-FE05-459D-B02C-9F79901A494C}" type="pres">
      <dgm:prSet presAssocID="{79B7989E-FB66-4EA8-8561-D95AD5187858}" presName="dummy" presStyleCnt="0"/>
      <dgm:spPr/>
    </dgm:pt>
    <dgm:pt modelId="{10174EE1-1D1C-45C1-9EEA-428C649CDA2B}" type="pres">
      <dgm:prSet presAssocID="{EBE9AC35-7BE9-48D6-9BAB-7E37DE612383}" presName="sibTrans" presStyleLbl="sibTrans2D1" presStyleIdx="5" presStyleCnt="8"/>
      <dgm:spPr/>
      <dgm:t>
        <a:bodyPr/>
        <a:lstStyle/>
        <a:p>
          <a:endParaRPr lang="en-US"/>
        </a:p>
      </dgm:t>
    </dgm:pt>
    <dgm:pt modelId="{99F93541-68DE-43AE-97C1-81B5FB2801AF}" type="pres">
      <dgm:prSet presAssocID="{3D9AD27C-339C-4082-B708-29BE3E102D63}" presName="node" presStyleLbl="node1" presStyleIdx="6" presStyleCnt="8" custScaleX="1538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9A92E-C337-4DC7-B5A7-C1E1397D65A3}" type="pres">
      <dgm:prSet presAssocID="{3D9AD27C-339C-4082-B708-29BE3E102D63}" presName="dummy" presStyleCnt="0"/>
      <dgm:spPr/>
    </dgm:pt>
    <dgm:pt modelId="{65EE9A5D-2EDE-487D-81F1-CB958BD91EAC}" type="pres">
      <dgm:prSet presAssocID="{810FF236-2A0E-4F78-AE93-670696C87509}" presName="sibTrans" presStyleLbl="sibTrans2D1" presStyleIdx="6" presStyleCnt="8"/>
      <dgm:spPr/>
      <dgm:t>
        <a:bodyPr/>
        <a:lstStyle/>
        <a:p>
          <a:endParaRPr lang="en-US"/>
        </a:p>
      </dgm:t>
    </dgm:pt>
    <dgm:pt modelId="{D067EB1E-9972-4F98-9C61-F458E475EC20}" type="pres">
      <dgm:prSet presAssocID="{B148AB96-A66A-4335-B552-4DB0A5E49B88}" presName="node" presStyleLbl="node1" presStyleIdx="7" presStyleCnt="8" custScaleX="163365" custScaleY="88308" custRadScaleRad="113228" custRadScaleInc="-36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FD8F8-84E2-4860-952A-D0A63DD3BC85}" type="pres">
      <dgm:prSet presAssocID="{B148AB96-A66A-4335-B552-4DB0A5E49B88}" presName="dummy" presStyleCnt="0"/>
      <dgm:spPr/>
    </dgm:pt>
    <dgm:pt modelId="{C25185F5-5624-43C3-BA53-56E41A4237A9}" type="pres">
      <dgm:prSet presAssocID="{26B100CE-1AE6-485E-A71D-4C3AD04300C4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CB59B347-068D-3247-B599-9216DE18642D}" type="presOf" srcId="{B148AB96-A66A-4335-B552-4DB0A5E49B88}" destId="{D067EB1E-9972-4F98-9C61-F458E475EC20}" srcOrd="0" destOrd="0" presId="urn:microsoft.com/office/officeart/2005/8/layout/radial6"/>
    <dgm:cxn modelId="{6CA98816-3777-4F47-A2AE-F2EE35EB2169}" srcId="{DB5CFD8C-BFA9-41A1-9270-8BAA50F05154}" destId="{D5870EF3-7D03-4946-9EE8-A52C880329A0}" srcOrd="0" destOrd="0" parTransId="{574D9BB0-B60E-46C5-AEAA-DC1C32A01FD8}" sibTransId="{15084902-2F68-41B4-B044-36C217DDDAF5}"/>
    <dgm:cxn modelId="{734F0EA3-DE40-BE44-BB34-5BF73667ABF0}" type="presOf" srcId="{941BE8F1-29D6-4842-8277-D62EC09FE22D}" destId="{CDE3CB25-FE71-4022-9CBB-B79745B15E57}" srcOrd="0" destOrd="0" presId="urn:microsoft.com/office/officeart/2005/8/layout/radial6"/>
    <dgm:cxn modelId="{08B9B596-CFAA-9440-8EB9-E8ED094FE6F5}" type="presOf" srcId="{47D681D3-BE7A-4353-8A13-8A80168D2843}" destId="{7085F9FB-8B37-4CBF-8636-0464F0E2F994}" srcOrd="0" destOrd="0" presId="urn:microsoft.com/office/officeart/2005/8/layout/radial6"/>
    <dgm:cxn modelId="{DD36B7B0-0AC4-A347-9745-50041DE3BA57}" type="presOf" srcId="{3AC48376-0665-4E31-A843-64ED75EAED3D}" destId="{4428141B-8D64-4059-8E40-EA31803FFE39}" srcOrd="0" destOrd="0" presId="urn:microsoft.com/office/officeart/2005/8/layout/radial6"/>
    <dgm:cxn modelId="{FA1B307C-2C34-5543-863D-0DA076B202EF}" type="presOf" srcId="{B0BA0BA6-F13D-444B-BA8E-070523EEF6AF}" destId="{FE5ACC32-48C8-40E7-8BC0-4A6C44DA9C89}" srcOrd="0" destOrd="0" presId="urn:microsoft.com/office/officeart/2005/8/layout/radial6"/>
    <dgm:cxn modelId="{441254D6-FE54-4494-AD5F-8A0996822759}" srcId="{DB5CFD8C-BFA9-41A1-9270-8BAA50F05154}" destId="{941BE8F1-29D6-4842-8277-D62EC09FE22D}" srcOrd="4" destOrd="0" parTransId="{5EF19F31-574B-466D-8D3B-8FABC415F177}" sibTransId="{037CF8C4-83CA-4083-A452-F829DD983A8D}"/>
    <dgm:cxn modelId="{8C457D9E-1A68-9241-90E9-E80F4B39CAFA}" type="presOf" srcId="{15084902-2F68-41B4-B044-36C217DDDAF5}" destId="{E5E9B8B7-4A28-4C69-A649-287DE78FBFDE}" srcOrd="0" destOrd="0" presId="urn:microsoft.com/office/officeart/2005/8/layout/radial6"/>
    <dgm:cxn modelId="{F50E7192-FFC7-AA46-B768-FEC74CF08BEB}" type="presOf" srcId="{3D9AD27C-339C-4082-B708-29BE3E102D63}" destId="{99F93541-68DE-43AE-97C1-81B5FB2801AF}" srcOrd="0" destOrd="0" presId="urn:microsoft.com/office/officeart/2005/8/layout/radial6"/>
    <dgm:cxn modelId="{F720257B-BA4A-3540-9BA1-3C3E6E8EAC0C}" type="presOf" srcId="{26B100CE-1AE6-485E-A71D-4C3AD04300C4}" destId="{C25185F5-5624-43C3-BA53-56E41A4237A9}" srcOrd="0" destOrd="0" presId="urn:microsoft.com/office/officeart/2005/8/layout/radial6"/>
    <dgm:cxn modelId="{08FA4C52-A70D-4EFF-B2C4-B3B8559A4B7A}" srcId="{168E65B7-6024-404F-860C-8666C6F7442E}" destId="{DB5CFD8C-BFA9-41A1-9270-8BAA50F05154}" srcOrd="0" destOrd="0" parTransId="{FC80907B-2E43-4935-8D32-1ABFF11A211E}" sibTransId="{B5E160C5-459E-474A-972B-0DCB93755CF5}"/>
    <dgm:cxn modelId="{E9D1AE38-135F-3A4B-A764-D223A525A341}" type="presOf" srcId="{EBE9AC35-7BE9-48D6-9BAB-7E37DE612383}" destId="{10174EE1-1D1C-45C1-9EEA-428C649CDA2B}" srcOrd="0" destOrd="0" presId="urn:microsoft.com/office/officeart/2005/8/layout/radial6"/>
    <dgm:cxn modelId="{9F3B9EA3-61C5-F94A-A37E-33330093A614}" type="presOf" srcId="{810FF236-2A0E-4F78-AE93-670696C87509}" destId="{65EE9A5D-2EDE-487D-81F1-CB958BD91EAC}" srcOrd="0" destOrd="0" presId="urn:microsoft.com/office/officeart/2005/8/layout/radial6"/>
    <dgm:cxn modelId="{E29BDF99-28E0-7247-A3C0-49EC6F89D6D8}" type="presOf" srcId="{037CF8C4-83CA-4083-A452-F829DD983A8D}" destId="{BC3E860F-05D8-40D3-9ED0-936BEEA5EDE6}" srcOrd="0" destOrd="0" presId="urn:microsoft.com/office/officeart/2005/8/layout/radial6"/>
    <dgm:cxn modelId="{9661E0DE-3824-7743-960B-30DC57F7214C}" type="presOf" srcId="{168E65B7-6024-404F-860C-8666C6F7442E}" destId="{83088DCF-75DE-40AF-9CBF-F9BE5BF1DEAC}" srcOrd="0" destOrd="0" presId="urn:microsoft.com/office/officeart/2005/8/layout/radial6"/>
    <dgm:cxn modelId="{636A1AEF-5D33-4974-BB67-E35D0F9E5ECF}" srcId="{DB5CFD8C-BFA9-41A1-9270-8BAA50F05154}" destId="{3AC48376-0665-4E31-A843-64ED75EAED3D}" srcOrd="3" destOrd="0" parTransId="{52C923F6-E724-4F5B-B4AE-A26CAC20E187}" sibTransId="{47D681D3-BE7A-4353-8A13-8A80168D2843}"/>
    <dgm:cxn modelId="{9AC6CBAB-439E-1B4C-902D-293ACBF8D8B7}" type="presOf" srcId="{B01D3C11-3CB8-416C-9D71-6AC4E674B04F}" destId="{F9A13F1E-3228-4AA6-88C0-3DCB1E01135E}" srcOrd="0" destOrd="0" presId="urn:microsoft.com/office/officeart/2005/8/layout/radial6"/>
    <dgm:cxn modelId="{B98BAD7C-7D85-674A-AE8A-D9136AF53889}" type="presOf" srcId="{DB5CFD8C-BFA9-41A1-9270-8BAA50F05154}" destId="{886D57A7-8548-4BAE-9328-C044DEDB31D3}" srcOrd="0" destOrd="0" presId="urn:microsoft.com/office/officeart/2005/8/layout/radial6"/>
    <dgm:cxn modelId="{05290886-6221-47D8-948F-D1D45FC64B06}" srcId="{DB5CFD8C-BFA9-41A1-9270-8BAA50F05154}" destId="{B01D3C11-3CB8-416C-9D71-6AC4E674B04F}" srcOrd="1" destOrd="0" parTransId="{7F3FE8A8-5CD3-40E0-9D27-D7C2CEA997B2}" sibTransId="{CE0BDF2C-14CB-47CE-82AD-31CFDA51BFD6}"/>
    <dgm:cxn modelId="{E875D7CF-857E-4D30-8701-D2643790D0E9}" srcId="{DB5CFD8C-BFA9-41A1-9270-8BAA50F05154}" destId="{B148AB96-A66A-4335-B552-4DB0A5E49B88}" srcOrd="7" destOrd="0" parTransId="{C77308AA-19EB-42DA-BAD0-BD1D91D0C531}" sibTransId="{26B100CE-1AE6-485E-A71D-4C3AD04300C4}"/>
    <dgm:cxn modelId="{7F4E3028-2B58-6444-9DC8-D7BADFB0A122}" type="presOf" srcId="{79B7989E-FB66-4EA8-8561-D95AD5187858}" destId="{9EAFC618-B4D5-406E-95FA-818C248536E5}" srcOrd="0" destOrd="0" presId="urn:microsoft.com/office/officeart/2005/8/layout/radial6"/>
    <dgm:cxn modelId="{F2817D40-EB53-9644-95D4-460FBC884081}" type="presOf" srcId="{D5870EF3-7D03-4946-9EE8-A52C880329A0}" destId="{E561492E-A1A5-4D39-B894-B8082DBC88F0}" srcOrd="0" destOrd="0" presId="urn:microsoft.com/office/officeart/2005/8/layout/radial6"/>
    <dgm:cxn modelId="{B64BF90E-F115-8F44-9339-8C8A4CABFB8B}" type="presOf" srcId="{CE0BDF2C-14CB-47CE-82AD-31CFDA51BFD6}" destId="{A1E4C104-85BD-4807-A23D-9EF8998A15FB}" srcOrd="0" destOrd="0" presId="urn:microsoft.com/office/officeart/2005/8/layout/radial6"/>
    <dgm:cxn modelId="{5CF0A71E-DE16-4C1A-876F-CB2E660FF1CD}" srcId="{DB5CFD8C-BFA9-41A1-9270-8BAA50F05154}" destId="{3D9AD27C-339C-4082-B708-29BE3E102D63}" srcOrd="6" destOrd="0" parTransId="{7EB4B2DD-8837-4C4F-A338-19295FF7E736}" sibTransId="{810FF236-2A0E-4F78-AE93-670696C87509}"/>
    <dgm:cxn modelId="{E7D0EA30-DD19-4CF9-9651-3E68DA10A78C}" srcId="{DB5CFD8C-BFA9-41A1-9270-8BAA50F05154}" destId="{79B7989E-FB66-4EA8-8561-D95AD5187858}" srcOrd="5" destOrd="0" parTransId="{C47CF878-BBAB-47B3-85E5-92581E67B048}" sibTransId="{EBE9AC35-7BE9-48D6-9BAB-7E37DE612383}"/>
    <dgm:cxn modelId="{A352BF73-9900-4735-8324-8EA7ADBEF04B}" srcId="{DB5CFD8C-BFA9-41A1-9270-8BAA50F05154}" destId="{F4315898-B1F5-47A8-9592-FA34F95C2622}" srcOrd="2" destOrd="0" parTransId="{90B6AB7D-4782-4759-86E8-E66FA9112FB4}" sibTransId="{B0BA0BA6-F13D-444B-BA8E-070523EEF6AF}"/>
    <dgm:cxn modelId="{77B43A91-1FCC-3D44-B00A-AC91F5E632D6}" type="presOf" srcId="{F4315898-B1F5-47A8-9592-FA34F95C2622}" destId="{9469E051-9FC4-48DD-AE6A-77387BB60DC9}" srcOrd="0" destOrd="0" presId="urn:microsoft.com/office/officeart/2005/8/layout/radial6"/>
    <dgm:cxn modelId="{D432078A-56C4-8741-A372-951F775845CC}" type="presParOf" srcId="{83088DCF-75DE-40AF-9CBF-F9BE5BF1DEAC}" destId="{886D57A7-8548-4BAE-9328-C044DEDB31D3}" srcOrd="0" destOrd="0" presId="urn:microsoft.com/office/officeart/2005/8/layout/radial6"/>
    <dgm:cxn modelId="{4F85E635-C6BA-C64F-B85D-0A7E3BCF8C3C}" type="presParOf" srcId="{83088DCF-75DE-40AF-9CBF-F9BE5BF1DEAC}" destId="{E561492E-A1A5-4D39-B894-B8082DBC88F0}" srcOrd="1" destOrd="0" presId="urn:microsoft.com/office/officeart/2005/8/layout/radial6"/>
    <dgm:cxn modelId="{FBF5C348-E4FA-9648-941C-237B301B1A70}" type="presParOf" srcId="{83088DCF-75DE-40AF-9CBF-F9BE5BF1DEAC}" destId="{3D42B582-92E9-46B4-8A70-A9A7530D4BDD}" srcOrd="2" destOrd="0" presId="urn:microsoft.com/office/officeart/2005/8/layout/radial6"/>
    <dgm:cxn modelId="{9CAB3DDB-AAFB-B64A-A3E9-89CF9CF91E9A}" type="presParOf" srcId="{83088DCF-75DE-40AF-9CBF-F9BE5BF1DEAC}" destId="{E5E9B8B7-4A28-4C69-A649-287DE78FBFDE}" srcOrd="3" destOrd="0" presId="urn:microsoft.com/office/officeart/2005/8/layout/radial6"/>
    <dgm:cxn modelId="{B5F8A3A9-8EC3-2841-90CA-E8C478180178}" type="presParOf" srcId="{83088DCF-75DE-40AF-9CBF-F9BE5BF1DEAC}" destId="{F9A13F1E-3228-4AA6-88C0-3DCB1E01135E}" srcOrd="4" destOrd="0" presId="urn:microsoft.com/office/officeart/2005/8/layout/radial6"/>
    <dgm:cxn modelId="{E36ED3E7-A6E2-8547-BE85-0FF1FE2722C2}" type="presParOf" srcId="{83088DCF-75DE-40AF-9CBF-F9BE5BF1DEAC}" destId="{9E8561AD-23D6-4521-89B3-7F2BAA54502A}" srcOrd="5" destOrd="0" presId="urn:microsoft.com/office/officeart/2005/8/layout/radial6"/>
    <dgm:cxn modelId="{02E904AB-7164-6641-BB8D-5FA422FF3D18}" type="presParOf" srcId="{83088DCF-75DE-40AF-9CBF-F9BE5BF1DEAC}" destId="{A1E4C104-85BD-4807-A23D-9EF8998A15FB}" srcOrd="6" destOrd="0" presId="urn:microsoft.com/office/officeart/2005/8/layout/radial6"/>
    <dgm:cxn modelId="{174B819F-43E7-3443-9CD7-7A4DA6526035}" type="presParOf" srcId="{83088DCF-75DE-40AF-9CBF-F9BE5BF1DEAC}" destId="{9469E051-9FC4-48DD-AE6A-77387BB60DC9}" srcOrd="7" destOrd="0" presId="urn:microsoft.com/office/officeart/2005/8/layout/radial6"/>
    <dgm:cxn modelId="{FE2049DF-402C-0642-BA9E-3D6005724DFC}" type="presParOf" srcId="{83088DCF-75DE-40AF-9CBF-F9BE5BF1DEAC}" destId="{7BED7671-DF13-4239-9F6C-8A92B3946942}" srcOrd="8" destOrd="0" presId="urn:microsoft.com/office/officeart/2005/8/layout/radial6"/>
    <dgm:cxn modelId="{0022D208-0964-B841-A269-923BC1066263}" type="presParOf" srcId="{83088DCF-75DE-40AF-9CBF-F9BE5BF1DEAC}" destId="{FE5ACC32-48C8-40E7-8BC0-4A6C44DA9C89}" srcOrd="9" destOrd="0" presId="urn:microsoft.com/office/officeart/2005/8/layout/radial6"/>
    <dgm:cxn modelId="{5ED3E071-F07E-494F-9E5A-D2BF7F934939}" type="presParOf" srcId="{83088DCF-75DE-40AF-9CBF-F9BE5BF1DEAC}" destId="{4428141B-8D64-4059-8E40-EA31803FFE39}" srcOrd="10" destOrd="0" presId="urn:microsoft.com/office/officeart/2005/8/layout/radial6"/>
    <dgm:cxn modelId="{8764281E-29D0-0845-AFB5-88F60A8D2CA2}" type="presParOf" srcId="{83088DCF-75DE-40AF-9CBF-F9BE5BF1DEAC}" destId="{E64ED577-0E78-4809-9093-DAA7117B91B2}" srcOrd="11" destOrd="0" presId="urn:microsoft.com/office/officeart/2005/8/layout/radial6"/>
    <dgm:cxn modelId="{30B2A2AE-5C48-7745-BE2A-7F04FDC6CCE1}" type="presParOf" srcId="{83088DCF-75DE-40AF-9CBF-F9BE5BF1DEAC}" destId="{7085F9FB-8B37-4CBF-8636-0464F0E2F994}" srcOrd="12" destOrd="0" presId="urn:microsoft.com/office/officeart/2005/8/layout/radial6"/>
    <dgm:cxn modelId="{0CC1D4B9-1BDA-A24C-A0E4-95201AC07E40}" type="presParOf" srcId="{83088DCF-75DE-40AF-9CBF-F9BE5BF1DEAC}" destId="{CDE3CB25-FE71-4022-9CBB-B79745B15E57}" srcOrd="13" destOrd="0" presId="urn:microsoft.com/office/officeart/2005/8/layout/radial6"/>
    <dgm:cxn modelId="{C45D4713-B93A-CE43-ABD9-CFFE7A2F47D1}" type="presParOf" srcId="{83088DCF-75DE-40AF-9CBF-F9BE5BF1DEAC}" destId="{81CE9BDA-EBA0-4ED5-B45F-C5D3EABED623}" srcOrd="14" destOrd="0" presId="urn:microsoft.com/office/officeart/2005/8/layout/radial6"/>
    <dgm:cxn modelId="{68F00E7B-CAF0-4447-95DE-E2C0A9E5B439}" type="presParOf" srcId="{83088DCF-75DE-40AF-9CBF-F9BE5BF1DEAC}" destId="{BC3E860F-05D8-40D3-9ED0-936BEEA5EDE6}" srcOrd="15" destOrd="0" presId="urn:microsoft.com/office/officeart/2005/8/layout/radial6"/>
    <dgm:cxn modelId="{C3296124-07BB-5A42-A393-2D0832B7CE0E}" type="presParOf" srcId="{83088DCF-75DE-40AF-9CBF-F9BE5BF1DEAC}" destId="{9EAFC618-B4D5-406E-95FA-818C248536E5}" srcOrd="16" destOrd="0" presId="urn:microsoft.com/office/officeart/2005/8/layout/radial6"/>
    <dgm:cxn modelId="{AAA33540-D99B-8E40-A87B-A95E0DCFDD89}" type="presParOf" srcId="{83088DCF-75DE-40AF-9CBF-F9BE5BF1DEAC}" destId="{01A02B01-FE05-459D-B02C-9F79901A494C}" srcOrd="17" destOrd="0" presId="urn:microsoft.com/office/officeart/2005/8/layout/radial6"/>
    <dgm:cxn modelId="{C554E20A-151D-C747-9B3C-D5D051A4586B}" type="presParOf" srcId="{83088DCF-75DE-40AF-9CBF-F9BE5BF1DEAC}" destId="{10174EE1-1D1C-45C1-9EEA-428C649CDA2B}" srcOrd="18" destOrd="0" presId="urn:microsoft.com/office/officeart/2005/8/layout/radial6"/>
    <dgm:cxn modelId="{AD752C40-A7AB-C046-89C7-273567E577C6}" type="presParOf" srcId="{83088DCF-75DE-40AF-9CBF-F9BE5BF1DEAC}" destId="{99F93541-68DE-43AE-97C1-81B5FB2801AF}" srcOrd="19" destOrd="0" presId="urn:microsoft.com/office/officeart/2005/8/layout/radial6"/>
    <dgm:cxn modelId="{40D533C1-C608-B041-9DF0-A665113DEEAE}" type="presParOf" srcId="{83088DCF-75DE-40AF-9CBF-F9BE5BF1DEAC}" destId="{4CF9A92E-C337-4DC7-B5A7-C1E1397D65A3}" srcOrd="20" destOrd="0" presId="urn:microsoft.com/office/officeart/2005/8/layout/radial6"/>
    <dgm:cxn modelId="{4568519B-880A-A647-B8FB-550240ADF69B}" type="presParOf" srcId="{83088DCF-75DE-40AF-9CBF-F9BE5BF1DEAC}" destId="{65EE9A5D-2EDE-487D-81F1-CB958BD91EAC}" srcOrd="21" destOrd="0" presId="urn:microsoft.com/office/officeart/2005/8/layout/radial6"/>
    <dgm:cxn modelId="{5EF05A07-11E8-9F4A-9B83-C6D190AFF78A}" type="presParOf" srcId="{83088DCF-75DE-40AF-9CBF-F9BE5BF1DEAC}" destId="{D067EB1E-9972-4F98-9C61-F458E475EC20}" srcOrd="22" destOrd="0" presId="urn:microsoft.com/office/officeart/2005/8/layout/radial6"/>
    <dgm:cxn modelId="{DF5362AC-57FE-1F4F-82EF-DCF226AD8F59}" type="presParOf" srcId="{83088DCF-75DE-40AF-9CBF-F9BE5BF1DEAC}" destId="{D86FD8F8-84E2-4860-952A-D0A63DD3BC85}" srcOrd="23" destOrd="0" presId="urn:microsoft.com/office/officeart/2005/8/layout/radial6"/>
    <dgm:cxn modelId="{B3CCCE73-74EF-C04B-AC4F-9760D4DF7448}" type="presParOf" srcId="{83088DCF-75DE-40AF-9CBF-F9BE5BF1DEAC}" destId="{C25185F5-5624-43C3-BA53-56E41A4237A9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9E685-8EA2-4F43-9A71-287C59179F8F}">
      <dsp:nvSpPr>
        <dsp:cNvPr id="0" name=""/>
        <dsp:cNvSpPr/>
      </dsp:nvSpPr>
      <dsp:spPr>
        <a:xfrm>
          <a:off x="2826861" y="56574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3SP Advisory Tri-Chairs</a:t>
          </a:r>
          <a:endParaRPr lang="en-US" sz="2700" kern="1200" dirty="0"/>
        </a:p>
      </dsp:txBody>
      <dsp:txXfrm>
        <a:off x="3188938" y="531800"/>
        <a:ext cx="1991423" cy="1222010"/>
      </dsp:txXfrm>
    </dsp:sp>
    <dsp:sp modelId="{5B58D696-E8F5-6F46-A2E4-7831BE761E46}">
      <dsp:nvSpPr>
        <dsp:cNvPr id="0" name=""/>
        <dsp:cNvSpPr/>
      </dsp:nvSpPr>
      <dsp:spPr>
        <a:xfrm>
          <a:off x="3806732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Student Equity Workgroup Tri-Chairs</a:t>
          </a:r>
          <a:endParaRPr lang="en-US" sz="2700" kern="1200" dirty="0"/>
        </a:p>
      </dsp:txBody>
      <dsp:txXfrm>
        <a:off x="4637246" y="2455334"/>
        <a:ext cx="1629346" cy="1493567"/>
      </dsp:txXfrm>
    </dsp:sp>
    <dsp:sp modelId="{A666AA20-9356-1D4C-ADCE-78489791EDBD}">
      <dsp:nvSpPr>
        <dsp:cNvPr id="0" name=""/>
        <dsp:cNvSpPr/>
      </dsp:nvSpPr>
      <dsp:spPr>
        <a:xfrm>
          <a:off x="1872380" y="1810385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Basic Skills Workgroup Tri-Chairs</a:t>
          </a:r>
          <a:endParaRPr lang="en-US" sz="2700" kern="1200" dirty="0"/>
        </a:p>
      </dsp:txBody>
      <dsp:txXfrm>
        <a:off x="2128097" y="2511909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185F5-5624-43C3-BA53-56E41A4237A9}">
      <dsp:nvSpPr>
        <dsp:cNvPr id="0" name=""/>
        <dsp:cNvSpPr/>
      </dsp:nvSpPr>
      <dsp:spPr>
        <a:xfrm>
          <a:off x="2016467" y="400474"/>
          <a:ext cx="3704076" cy="3704076"/>
        </a:xfrm>
        <a:prstGeom prst="blockArc">
          <a:avLst>
            <a:gd name="adj1" fmla="val 13501353"/>
            <a:gd name="adj2" fmla="val 16773344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E9A5D-2EDE-487D-81F1-CB958BD91EAC}">
      <dsp:nvSpPr>
        <dsp:cNvPr id="0" name=""/>
        <dsp:cNvSpPr/>
      </dsp:nvSpPr>
      <dsp:spPr>
        <a:xfrm>
          <a:off x="2282211" y="63394"/>
          <a:ext cx="3704076" cy="3704076"/>
        </a:xfrm>
        <a:prstGeom prst="blockArc">
          <a:avLst>
            <a:gd name="adj1" fmla="val 10111081"/>
            <a:gd name="adj2" fmla="val 12688799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74EE1-1D1C-45C1-9EEA-428C649CDA2B}">
      <dsp:nvSpPr>
        <dsp:cNvPr id="0" name=""/>
        <dsp:cNvSpPr/>
      </dsp:nvSpPr>
      <dsp:spPr>
        <a:xfrm>
          <a:off x="2269344" y="846478"/>
          <a:ext cx="3704076" cy="3704076"/>
        </a:xfrm>
        <a:prstGeom prst="blockArc">
          <a:avLst>
            <a:gd name="adj1" fmla="val 8865151"/>
            <a:gd name="adj2" fmla="val 11601885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E860F-05D8-40D3-9ED0-936BEEA5EDE6}">
      <dsp:nvSpPr>
        <dsp:cNvPr id="0" name=""/>
        <dsp:cNvSpPr/>
      </dsp:nvSpPr>
      <dsp:spPr>
        <a:xfrm>
          <a:off x="1946842" y="464106"/>
          <a:ext cx="3704076" cy="3704076"/>
        </a:xfrm>
        <a:prstGeom prst="blockArc">
          <a:avLst>
            <a:gd name="adj1" fmla="val 4692839"/>
            <a:gd name="adj2" fmla="val 7917435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85F9FB-8B37-4CBF-8636-0464F0E2F994}">
      <dsp:nvSpPr>
        <dsp:cNvPr id="0" name=""/>
        <dsp:cNvSpPr/>
      </dsp:nvSpPr>
      <dsp:spPr>
        <a:xfrm>
          <a:off x="2797232" y="489775"/>
          <a:ext cx="3704076" cy="3704076"/>
        </a:xfrm>
        <a:prstGeom prst="blockArc">
          <a:avLst>
            <a:gd name="adj1" fmla="val 2647542"/>
            <a:gd name="adj2" fmla="val 6314633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ACC32-48C8-40E7-8BC0-4A6C44DA9C89}">
      <dsp:nvSpPr>
        <dsp:cNvPr id="0" name=""/>
        <dsp:cNvSpPr/>
      </dsp:nvSpPr>
      <dsp:spPr>
        <a:xfrm>
          <a:off x="2427880" y="1046823"/>
          <a:ext cx="3704076" cy="3704076"/>
        </a:xfrm>
        <a:prstGeom prst="blockArc">
          <a:avLst>
            <a:gd name="adj1" fmla="val 20402948"/>
            <a:gd name="adj2" fmla="val 1378037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4C104-85BD-4807-A23D-9EF8998A15FB}">
      <dsp:nvSpPr>
        <dsp:cNvPr id="0" name=""/>
        <dsp:cNvSpPr/>
      </dsp:nvSpPr>
      <dsp:spPr>
        <a:xfrm>
          <a:off x="2354710" y="65156"/>
          <a:ext cx="3704076" cy="3704076"/>
        </a:xfrm>
        <a:prstGeom prst="blockArc">
          <a:avLst>
            <a:gd name="adj1" fmla="val 19720079"/>
            <a:gd name="adj2" fmla="val 685523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9B8B7-4A28-4C69-A649-287DE78FBFDE}">
      <dsp:nvSpPr>
        <dsp:cNvPr id="0" name=""/>
        <dsp:cNvSpPr/>
      </dsp:nvSpPr>
      <dsp:spPr>
        <a:xfrm>
          <a:off x="2617673" y="400999"/>
          <a:ext cx="3704076" cy="3704076"/>
        </a:xfrm>
        <a:prstGeom prst="blockArc">
          <a:avLst>
            <a:gd name="adj1" fmla="val 15632667"/>
            <a:gd name="adj2" fmla="val 18912642"/>
            <a:gd name="adj3" fmla="val 34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D57A7-8548-4BAE-9328-C044DEDB31D3}">
      <dsp:nvSpPr>
        <dsp:cNvPr id="0" name=""/>
        <dsp:cNvSpPr/>
      </dsp:nvSpPr>
      <dsp:spPr>
        <a:xfrm>
          <a:off x="3539795" y="1646886"/>
          <a:ext cx="1261764" cy="12617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3724576" y="1831667"/>
        <a:ext cx="892202" cy="892202"/>
      </dsp:txXfrm>
    </dsp:sp>
    <dsp:sp modelId="{E561492E-A1A5-4D39-B894-B8082DBC88F0}">
      <dsp:nvSpPr>
        <dsp:cNvPr id="0" name=""/>
        <dsp:cNvSpPr/>
      </dsp:nvSpPr>
      <dsp:spPr>
        <a:xfrm>
          <a:off x="3592728" y="-2130"/>
          <a:ext cx="1155898" cy="919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Early Alert Coordinator</a:t>
          </a:r>
          <a:endParaRPr lang="en-US" sz="1100" kern="1200" dirty="0"/>
        </a:p>
      </dsp:txBody>
      <dsp:txXfrm>
        <a:off x="3762005" y="132501"/>
        <a:ext cx="817344" cy="650053"/>
      </dsp:txXfrm>
    </dsp:sp>
    <dsp:sp modelId="{F9A13F1E-3228-4AA6-88C0-3DCB1E01135E}">
      <dsp:nvSpPr>
        <dsp:cNvPr id="0" name=""/>
        <dsp:cNvSpPr/>
      </dsp:nvSpPr>
      <dsp:spPr>
        <a:xfrm>
          <a:off x="5113220" y="449844"/>
          <a:ext cx="1296642" cy="1041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Early Alert / Retention Counselor</a:t>
          </a:r>
          <a:endParaRPr lang="en-US" sz="1100" kern="1200" dirty="0"/>
        </a:p>
      </dsp:txBody>
      <dsp:txXfrm>
        <a:off x="5303109" y="602392"/>
        <a:ext cx="916864" cy="736565"/>
      </dsp:txXfrm>
    </dsp:sp>
    <dsp:sp modelId="{9469E051-9FC4-48DD-AE6A-77387BB60DC9}">
      <dsp:nvSpPr>
        <dsp:cNvPr id="0" name=""/>
        <dsp:cNvSpPr/>
      </dsp:nvSpPr>
      <dsp:spPr>
        <a:xfrm>
          <a:off x="5423246" y="1837405"/>
          <a:ext cx="1135346" cy="880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Part-Time Counselor</a:t>
          </a:r>
          <a:endParaRPr lang="en-US" sz="1100" kern="1200" dirty="0"/>
        </a:p>
      </dsp:txBody>
      <dsp:txXfrm>
        <a:off x="5589514" y="1966384"/>
        <a:ext cx="802810" cy="622769"/>
      </dsp:txXfrm>
    </dsp:sp>
    <dsp:sp modelId="{4428141B-8D64-4059-8E40-EA31803FFE39}">
      <dsp:nvSpPr>
        <dsp:cNvPr id="0" name=""/>
        <dsp:cNvSpPr/>
      </dsp:nvSpPr>
      <dsp:spPr>
        <a:xfrm>
          <a:off x="5214689" y="3073001"/>
          <a:ext cx="1482351" cy="10722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Prof Dev &amp; Mentoring Program Coordinator</a:t>
          </a:r>
          <a:endParaRPr lang="en-US" sz="1100" kern="1200" dirty="0"/>
        </a:p>
      </dsp:txBody>
      <dsp:txXfrm>
        <a:off x="5431774" y="3230029"/>
        <a:ext cx="1048181" cy="758200"/>
      </dsp:txXfrm>
    </dsp:sp>
    <dsp:sp modelId="{CDE3CB25-FE71-4022-9CBB-B79745B15E57}">
      <dsp:nvSpPr>
        <dsp:cNvPr id="0" name=""/>
        <dsp:cNvSpPr/>
      </dsp:nvSpPr>
      <dsp:spPr>
        <a:xfrm>
          <a:off x="3378861" y="3667928"/>
          <a:ext cx="1583632" cy="860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Supplemental Instructors</a:t>
          </a:r>
          <a:endParaRPr lang="en-US" sz="1100" kern="1200" dirty="0"/>
        </a:p>
      </dsp:txBody>
      <dsp:txXfrm>
        <a:off x="3610779" y="3793896"/>
        <a:ext cx="1119796" cy="608229"/>
      </dsp:txXfrm>
    </dsp:sp>
    <dsp:sp modelId="{9EAFC618-B4D5-406E-95FA-818C248536E5}">
      <dsp:nvSpPr>
        <dsp:cNvPr id="0" name=""/>
        <dsp:cNvSpPr/>
      </dsp:nvSpPr>
      <dsp:spPr>
        <a:xfrm>
          <a:off x="1945787" y="3164788"/>
          <a:ext cx="1272247" cy="10099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Student/Peer Mentors</a:t>
          </a:r>
          <a:endParaRPr lang="en-US" sz="1100" kern="1200" dirty="0"/>
        </a:p>
      </dsp:txBody>
      <dsp:txXfrm>
        <a:off x="2132103" y="3312690"/>
        <a:ext cx="899615" cy="714131"/>
      </dsp:txXfrm>
    </dsp:sp>
    <dsp:sp modelId="{99F93541-68DE-43AE-97C1-81B5FB2801AF}">
      <dsp:nvSpPr>
        <dsp:cNvPr id="0" name=""/>
        <dsp:cNvSpPr/>
      </dsp:nvSpPr>
      <dsp:spPr>
        <a:xfrm>
          <a:off x="1671007" y="1836151"/>
          <a:ext cx="1358857" cy="8832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Faculty Coordinator</a:t>
          </a:r>
          <a:endParaRPr lang="en-US" sz="1100" kern="1200" dirty="0"/>
        </a:p>
      </dsp:txBody>
      <dsp:txXfrm>
        <a:off x="1870007" y="1965498"/>
        <a:ext cx="960857" cy="624541"/>
      </dsp:txXfrm>
    </dsp:sp>
    <dsp:sp modelId="{D067EB1E-9972-4F98-9C61-F458E475EC20}">
      <dsp:nvSpPr>
        <dsp:cNvPr id="0" name=""/>
        <dsp:cNvSpPr/>
      </dsp:nvSpPr>
      <dsp:spPr>
        <a:xfrm>
          <a:off x="1860457" y="574917"/>
          <a:ext cx="1442897" cy="7799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Researchers</a:t>
          </a:r>
          <a:endParaRPr lang="en-US" sz="1100" kern="1200" dirty="0"/>
        </a:p>
      </dsp:txBody>
      <dsp:txXfrm>
        <a:off x="2071764" y="689141"/>
        <a:ext cx="1020283" cy="551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BCE0-4EAE-7848-AA26-5EF56079192F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4865-7BBE-934F-9729-3A0913271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9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Rowena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19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2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49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39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08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88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88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19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SURE</a:t>
            </a:r>
            <a:r>
              <a:rPr lang="en-US" baseline="0" dirty="0" smtClean="0"/>
              <a:t> FOOTHILL SLIDES NEXT TO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34865-7BBE-934F-9729-3A09132717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06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8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8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2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19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0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7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7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9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98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5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D6FC6-D903-AC4F-B47C-337A327AB0DE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A1DB-5CAB-A348-8E5C-B3E89A6E6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4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emf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69704" y="4327656"/>
            <a:ext cx="8385079" cy="580156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2015-2016 FOOTHILL COLLEGE STUDENT EQUITY PLANNING</a:t>
            </a:r>
            <a:endParaRPr lang="en-US" sz="2400" dirty="0">
              <a:solidFill>
                <a:srgbClr val="800000"/>
              </a:solidFill>
            </a:endParaRPr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88" y="374656"/>
            <a:ext cx="5486400" cy="3876260"/>
          </a:xfrm>
        </p:spPr>
      </p:pic>
      <p:sp>
        <p:nvSpPr>
          <p:cNvPr id="12" name="Text Placeholder 11"/>
          <p:cNvSpPr>
            <a:spLocks noGrp="1"/>
          </p:cNvSpPr>
          <p:nvPr>
            <p:ph type="body" sz="half" idx="2"/>
          </p:nvPr>
        </p:nvSpPr>
        <p:spPr>
          <a:xfrm>
            <a:off x="1792288" y="5019524"/>
            <a:ext cx="5486400" cy="1152676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solidFill>
                  <a:srgbClr val="742B2A"/>
                </a:solidFill>
              </a:rPr>
              <a:t>Andrew </a:t>
            </a:r>
            <a:r>
              <a:rPr lang="en-US" sz="1600" b="1" dirty="0" err="1" smtClean="0">
                <a:solidFill>
                  <a:srgbClr val="742B2A"/>
                </a:solidFill>
              </a:rPr>
              <a:t>LaManque</a:t>
            </a:r>
            <a:r>
              <a:rPr lang="en-US" sz="1600" b="1" dirty="0">
                <a:solidFill>
                  <a:srgbClr val="742B2A"/>
                </a:solidFill>
              </a:rPr>
              <a:t>	</a:t>
            </a:r>
            <a:r>
              <a:rPr lang="en-US" sz="1600" b="1" dirty="0" smtClean="0">
                <a:solidFill>
                  <a:srgbClr val="742B2A"/>
                </a:solidFill>
              </a:rPr>
              <a:t>				Paul </a:t>
            </a:r>
            <a:r>
              <a:rPr lang="en-US" sz="1600" b="1" dirty="0" err="1" smtClean="0">
                <a:solidFill>
                  <a:srgbClr val="742B2A"/>
                </a:solidFill>
              </a:rPr>
              <a:t>Starer</a:t>
            </a:r>
            <a:endParaRPr lang="en-US" sz="1600" b="1" dirty="0">
              <a:solidFill>
                <a:srgbClr val="742B2A"/>
              </a:solidFill>
            </a:endParaRPr>
          </a:p>
          <a:p>
            <a:r>
              <a:rPr lang="en-US" sz="1600" b="1" dirty="0" smtClean="0">
                <a:solidFill>
                  <a:srgbClr val="742B2A"/>
                </a:solidFill>
              </a:rPr>
              <a:t>Carolyn </a:t>
            </a:r>
            <a:r>
              <a:rPr lang="en-US" sz="1600" b="1" dirty="0" err="1" smtClean="0">
                <a:solidFill>
                  <a:srgbClr val="742B2A"/>
                </a:solidFill>
              </a:rPr>
              <a:t>Holcroft</a:t>
            </a:r>
            <a:r>
              <a:rPr lang="en-US" sz="1600" b="1" dirty="0" smtClean="0">
                <a:solidFill>
                  <a:srgbClr val="742B2A"/>
                </a:solidFill>
              </a:rPr>
              <a:t>					Hilda Fernandez					</a:t>
            </a:r>
            <a:endParaRPr lang="en-US" sz="1600" b="1" dirty="0">
              <a:solidFill>
                <a:srgbClr val="742B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539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" y="5829905"/>
            <a:ext cx="914399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8856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42B2A"/>
                </a:solidFill>
              </a:rPr>
              <a:t>Student Success and Retention Team: Conceptual Framework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60213"/>
              </p:ext>
            </p:extLst>
          </p:nvPr>
        </p:nvGraphicFramePr>
        <p:xfrm>
          <a:off x="338667" y="123769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0169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42B2A"/>
                </a:solidFill>
              </a:rPr>
              <a:t>Planned Interventions </a:t>
            </a:r>
            <a:endParaRPr lang="en-US" dirty="0">
              <a:solidFill>
                <a:srgbClr val="742B2A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1638300" y="1600200"/>
            <a:ext cx="6324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42B2A"/>
                </a:solidFill>
              </a:rPr>
              <a:t>Foothill: </a:t>
            </a:r>
          </a:p>
          <a:p>
            <a:r>
              <a:rPr lang="en-US" dirty="0" smtClean="0">
                <a:solidFill>
                  <a:srgbClr val="215968"/>
                </a:solidFill>
              </a:rPr>
              <a:t>Early </a:t>
            </a:r>
            <a:r>
              <a:rPr lang="en-US" dirty="0">
                <a:solidFill>
                  <a:srgbClr val="215968"/>
                </a:solidFill>
              </a:rPr>
              <a:t>Alert System</a:t>
            </a:r>
          </a:p>
          <a:p>
            <a:r>
              <a:rPr lang="en-US" dirty="0">
                <a:solidFill>
                  <a:srgbClr val="215968"/>
                </a:solidFill>
              </a:rPr>
              <a:t>Multiple Measures</a:t>
            </a:r>
          </a:p>
          <a:p>
            <a:r>
              <a:rPr lang="en-US" dirty="0">
                <a:solidFill>
                  <a:srgbClr val="215968"/>
                </a:solidFill>
              </a:rPr>
              <a:t>Embedded Tutoring</a:t>
            </a:r>
          </a:p>
          <a:p>
            <a:r>
              <a:rPr lang="en-US" dirty="0">
                <a:solidFill>
                  <a:srgbClr val="215968"/>
                </a:solidFill>
              </a:rPr>
              <a:t>FYE</a:t>
            </a:r>
          </a:p>
          <a:p>
            <a:r>
              <a:rPr lang="en-US" dirty="0">
                <a:solidFill>
                  <a:srgbClr val="215968"/>
                </a:solidFill>
              </a:rPr>
              <a:t>Mentoring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03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7571"/>
            <a:ext cx="8229600" cy="8429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42B2A"/>
                </a:solidFill>
              </a:rPr>
              <a:t>Professional </a:t>
            </a:r>
            <a:r>
              <a:rPr lang="en-US" b="1" dirty="0" smtClean="0">
                <a:solidFill>
                  <a:srgbClr val="742B2A"/>
                </a:solidFill>
              </a:rPr>
              <a:t>Development Examples</a:t>
            </a:r>
            <a:endParaRPr lang="en-US" b="1" dirty="0">
              <a:solidFill>
                <a:srgbClr val="742B2A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880532"/>
            <a:ext cx="4040188" cy="575734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FOOTHILL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574803"/>
            <a:ext cx="7556500" cy="3340097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rgbClr val="215968"/>
                </a:solidFill>
              </a:rPr>
              <a:t>Jan. 14: </a:t>
            </a:r>
            <a:r>
              <a:rPr lang="en-US" sz="2200" dirty="0" smtClean="0">
                <a:solidFill>
                  <a:srgbClr val="215968"/>
                </a:solidFill>
              </a:rPr>
              <a:t>Documentary Screening </a:t>
            </a:r>
            <a:r>
              <a:rPr lang="en-US" sz="2200" dirty="0">
                <a:solidFill>
                  <a:srgbClr val="215968"/>
                </a:solidFill>
              </a:rPr>
              <a:t>and Panel Discussion </a:t>
            </a:r>
            <a:r>
              <a:rPr lang="en-US" sz="2200" dirty="0" smtClean="0">
                <a:solidFill>
                  <a:srgbClr val="215968"/>
                </a:solidFill>
              </a:rPr>
              <a:t>– “White </a:t>
            </a:r>
            <a:r>
              <a:rPr lang="en-US" sz="2200" dirty="0">
                <a:solidFill>
                  <a:srgbClr val="215968"/>
                </a:solidFill>
              </a:rPr>
              <a:t>People,” </a:t>
            </a:r>
            <a:r>
              <a:rPr lang="en-US" sz="2200" dirty="0" smtClean="0">
                <a:solidFill>
                  <a:srgbClr val="215968"/>
                </a:solidFill>
              </a:rPr>
              <a:t>by </a:t>
            </a:r>
            <a:r>
              <a:rPr lang="en-US" sz="2200" dirty="0">
                <a:solidFill>
                  <a:srgbClr val="215968"/>
                </a:solidFill>
              </a:rPr>
              <a:t>Jose Antonio Vargas </a:t>
            </a:r>
            <a:endParaRPr lang="en-US" sz="2200" dirty="0" smtClean="0">
              <a:solidFill>
                <a:srgbClr val="215968"/>
              </a:solidFill>
            </a:endParaRPr>
          </a:p>
          <a:p>
            <a:endParaRPr lang="en-US" sz="2200" dirty="0" smtClean="0">
              <a:solidFill>
                <a:srgbClr val="215968"/>
              </a:solidFill>
            </a:endParaRPr>
          </a:p>
          <a:p>
            <a:r>
              <a:rPr lang="en-US" sz="2200" b="1" dirty="0" smtClean="0">
                <a:solidFill>
                  <a:srgbClr val="215968"/>
                </a:solidFill>
              </a:rPr>
              <a:t>Feb. 26: </a:t>
            </a:r>
            <a:r>
              <a:rPr lang="en-US" sz="2200" dirty="0" smtClean="0">
                <a:solidFill>
                  <a:srgbClr val="215968"/>
                </a:solidFill>
              </a:rPr>
              <a:t>Francis </a:t>
            </a:r>
            <a:r>
              <a:rPr lang="en-US" sz="2200" dirty="0">
                <a:solidFill>
                  <a:srgbClr val="215968"/>
                </a:solidFill>
              </a:rPr>
              <a:t>Kendell </a:t>
            </a:r>
            <a:endParaRPr lang="en-US" sz="2200" dirty="0" smtClean="0">
              <a:solidFill>
                <a:srgbClr val="215968"/>
              </a:solidFill>
            </a:endParaRPr>
          </a:p>
          <a:p>
            <a:endParaRPr lang="en-US" sz="2200" dirty="0" smtClean="0">
              <a:solidFill>
                <a:srgbClr val="215968"/>
              </a:solidFill>
            </a:endParaRPr>
          </a:p>
          <a:p>
            <a:r>
              <a:rPr lang="en-US" sz="2200" b="1" dirty="0" smtClean="0">
                <a:solidFill>
                  <a:srgbClr val="215968"/>
                </a:solidFill>
              </a:rPr>
              <a:t>Summer 2016: </a:t>
            </a:r>
            <a:r>
              <a:rPr lang="en-US" sz="2200" dirty="0" smtClean="0">
                <a:solidFill>
                  <a:srgbClr val="215968"/>
                </a:solidFill>
              </a:rPr>
              <a:t>Teaching </a:t>
            </a:r>
            <a:r>
              <a:rPr lang="en-US" sz="2200" dirty="0">
                <a:solidFill>
                  <a:srgbClr val="215968"/>
                </a:solidFill>
              </a:rPr>
              <a:t>and Learning Academy </a:t>
            </a:r>
            <a:r>
              <a:rPr lang="en-US" sz="2200" dirty="0" smtClean="0">
                <a:solidFill>
                  <a:srgbClr val="215968"/>
                </a:solidFill>
              </a:rPr>
              <a:t>on </a:t>
            </a:r>
            <a:r>
              <a:rPr lang="en-US" sz="2200" dirty="0">
                <a:solidFill>
                  <a:srgbClr val="215968"/>
                </a:solidFill>
              </a:rPr>
              <a:t>implementing classroom equity </a:t>
            </a:r>
            <a:r>
              <a:rPr lang="en-US" sz="2200" dirty="0" smtClean="0">
                <a:solidFill>
                  <a:srgbClr val="215968"/>
                </a:solidFill>
              </a:rPr>
              <a:t>practices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91243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19081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19117431730_decaa3daf3_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-1"/>
            <a:ext cx="4845436" cy="5149690"/>
          </a:xfrm>
          <a:prstGeom prst="rect">
            <a:avLst/>
          </a:prstGeom>
        </p:spPr>
      </p:pic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78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35468"/>
            <a:ext cx="8229600" cy="846666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800000"/>
                </a:solidFill>
              </a:rPr>
              <a:t>Agenda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3100" y="1096434"/>
            <a:ext cx="8153400" cy="51011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I.  Santa Clara County Regional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Context-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-Andrew </a:t>
            </a:r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LaManque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</a:rPr>
            </a:b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  Foothill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Educational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Master Plan Goals 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w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/ a focus on Equity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--Carolyn </a:t>
            </a:r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Holcroft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III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 Foothill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Planning Process--Hilda Fernandez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</a:rPr>
            </a:b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IV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.  Foothill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Major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College Initiatives--Paul </a:t>
            </a:r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Starer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AutoNum type="romanUcPeriod" startAt="5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Foothill Professional Development--Paul </a:t>
            </a:r>
            <a:r>
              <a:rPr lang="en-US" sz="2400" dirty="0" err="1" smtClean="0">
                <a:solidFill>
                  <a:schemeClr val="accent5">
                    <a:lumMod val="50000"/>
                  </a:schemeClr>
                </a:solidFill>
              </a:rPr>
              <a:t>Starer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50000"/>
                  </a:schemeClr>
                </a:solidFill>
              </a:rPr>
            </a:b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AutoNum type="romanUcPeriod" startAt="5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VI.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 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Q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&amp; A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854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4" y="5829905"/>
            <a:ext cx="9131906" cy="1028095"/>
          </a:xfrm>
          <a:prstGeom prst="rect">
            <a:avLst/>
          </a:prstGeom>
          <a:solidFill>
            <a:srgbClr val="FDEA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8F7EC"/>
              </a:solidFill>
            </a:endParaRPr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63393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742B2A"/>
                </a:solidFill>
              </a:rPr>
              <a:t>Equity Planning at </a:t>
            </a:r>
            <a:r>
              <a:rPr lang="en-US" sz="3200" b="1" dirty="0" smtClean="0">
                <a:solidFill>
                  <a:srgbClr val="742B2A"/>
                </a:solidFill>
              </a:rPr>
              <a:t>Foothill College: </a:t>
            </a:r>
            <a:br>
              <a:rPr lang="en-US" sz="3200" b="1" dirty="0" smtClean="0">
                <a:solidFill>
                  <a:srgbClr val="742B2A"/>
                </a:solidFill>
              </a:rPr>
            </a:br>
            <a:r>
              <a:rPr lang="en-US" sz="3200" b="1" dirty="0" smtClean="0">
                <a:solidFill>
                  <a:srgbClr val="742B2A"/>
                </a:solidFill>
              </a:rPr>
              <a:t>Addressing </a:t>
            </a:r>
            <a:r>
              <a:rPr lang="en-US" sz="3200" b="1" dirty="0">
                <a:solidFill>
                  <a:srgbClr val="742B2A"/>
                </a:solidFill>
              </a:rPr>
              <a:t>the Needs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35234" y="1376989"/>
            <a:ext cx="7035679" cy="68376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742B2A"/>
                </a:solidFill>
              </a:rPr>
              <a:t>Foothill </a:t>
            </a:r>
            <a:r>
              <a:rPr lang="en-US" b="1" dirty="0" smtClean="0">
                <a:solidFill>
                  <a:srgbClr val="742B2A"/>
                </a:solidFill>
              </a:rPr>
              <a:t>College Students</a:t>
            </a:r>
            <a:r>
              <a:rPr lang="en-US" b="1" dirty="0">
                <a:solidFill>
                  <a:srgbClr val="742B2A"/>
                </a:solidFill>
              </a:rPr>
              <a:t>: Self-reported </a:t>
            </a:r>
            <a:r>
              <a:rPr lang="en-US" b="1" dirty="0" smtClean="0">
                <a:solidFill>
                  <a:srgbClr val="742B2A"/>
                </a:solidFill>
              </a:rPr>
              <a:t>Income</a:t>
            </a:r>
            <a:endParaRPr lang="en-US" b="1" dirty="0">
              <a:solidFill>
                <a:srgbClr val="742B2A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62272" y="1961868"/>
            <a:ext cx="7408641" cy="3868037"/>
            <a:chOff x="977078" y="2168387"/>
            <a:chExt cx="7263258" cy="4568191"/>
          </a:xfrm>
        </p:grpSpPr>
        <p:pic>
          <p:nvPicPr>
            <p:cNvPr id="11" name="Picture 10" descr="https://encrypted-tbn1.gstatic.com/images?q=tbn:ANd9GcSC9_ArL8Y6hF1_4o_LBBLF9EEqUSUSUiU7w6-jCPPzc__y1Zgc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7078" y="2168387"/>
              <a:ext cx="7263258" cy="4568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264365" y="3901320"/>
              <a:ext cx="1721441" cy="763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kern="1200" dirty="0" smtClean="0">
                  <a:solidFill>
                    <a:schemeClr val="bg1"/>
                  </a:solidFill>
                </a:rPr>
                <a:t>Low income </a:t>
              </a:r>
            </a:p>
            <a:p>
              <a:pPr algn="ctr"/>
              <a:r>
                <a:rPr lang="en-US" kern="1200" dirty="0" smtClean="0">
                  <a:solidFill>
                    <a:schemeClr val="bg1"/>
                  </a:solidFill>
                </a:rPr>
                <a:t>(&lt; $25,000)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46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4800"/>
            <a:ext cx="8534400" cy="98690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742B2A"/>
                </a:solidFill>
              </a:rPr>
              <a:t>Per Capita Income in Santa Clara &amp; </a:t>
            </a:r>
            <a:br>
              <a:rPr lang="en-US" sz="4000" dirty="0" smtClean="0">
                <a:solidFill>
                  <a:srgbClr val="742B2A"/>
                </a:solidFill>
              </a:rPr>
            </a:br>
            <a:r>
              <a:rPr lang="en-US" sz="4000" dirty="0" smtClean="0">
                <a:solidFill>
                  <a:srgbClr val="742B2A"/>
                </a:solidFill>
              </a:rPr>
              <a:t>San Mateo Counties</a:t>
            </a:r>
            <a:endParaRPr lang="en-US" sz="4000" dirty="0">
              <a:solidFill>
                <a:srgbClr val="742B2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Silicon Valley Joint Venture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220DD-ABF4-42D0-854A-60A52B61243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63" y="1527175"/>
            <a:ext cx="7825562" cy="4572000"/>
          </a:xfrm>
        </p:spPr>
      </p:pic>
      <p:sp>
        <p:nvSpPr>
          <p:cNvPr id="10" name="TextBox 9"/>
          <p:cNvSpPr txBox="1"/>
          <p:nvPr/>
        </p:nvSpPr>
        <p:spPr>
          <a:xfrm>
            <a:off x="5044440" y="1708313"/>
            <a:ext cx="3791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42B2A"/>
                </a:solidFill>
              </a:rPr>
              <a:t>In 2013, African Americans and Latinos had ~ ½ the per capita income of Whites and Asians</a:t>
            </a:r>
            <a:endParaRPr lang="en-US" sz="2400" dirty="0">
              <a:solidFill>
                <a:srgbClr val="742B2A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066800" y="4343400"/>
            <a:ext cx="708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4901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-2" y="5019524"/>
            <a:ext cx="9144002" cy="0"/>
          </a:xfrm>
          <a:prstGeom prst="line">
            <a:avLst/>
          </a:prstGeom>
          <a:ln>
            <a:solidFill>
              <a:srgbClr val="EAEA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42B2A"/>
                </a:solidFill>
              </a:rPr>
              <a:t>Equity </a:t>
            </a:r>
            <a:r>
              <a:rPr lang="en-US" b="1" dirty="0" smtClean="0">
                <a:solidFill>
                  <a:srgbClr val="742B2A"/>
                </a:solidFill>
              </a:rPr>
              <a:t>Research</a:t>
            </a:r>
            <a:endParaRPr lang="en-US" b="1" dirty="0">
              <a:solidFill>
                <a:srgbClr val="742B2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266" y="1600200"/>
            <a:ext cx="7569201" cy="4525963"/>
          </a:xfrm>
        </p:spPr>
        <p:txBody>
          <a:bodyPr/>
          <a:lstStyle/>
          <a:p>
            <a:r>
              <a:rPr lang="en-US" dirty="0">
                <a:solidFill>
                  <a:srgbClr val="742B2A"/>
                </a:solidFill>
              </a:rPr>
              <a:t>Program evaluation (what is working)</a:t>
            </a:r>
          </a:p>
          <a:p>
            <a:r>
              <a:rPr lang="en-US" dirty="0">
                <a:solidFill>
                  <a:srgbClr val="742B2A"/>
                </a:solidFill>
              </a:rPr>
              <a:t>Student needs (“student voice”</a:t>
            </a:r>
            <a:r>
              <a:rPr lang="en-US" dirty="0" smtClean="0">
                <a:solidFill>
                  <a:srgbClr val="742B2A"/>
                </a:solidFill>
              </a:rPr>
              <a:t>)</a:t>
            </a:r>
          </a:p>
          <a:p>
            <a:r>
              <a:rPr lang="en-US" dirty="0" smtClean="0">
                <a:solidFill>
                  <a:srgbClr val="742B2A"/>
                </a:solidFill>
              </a:rPr>
              <a:t>Disaggregate Data </a:t>
            </a:r>
            <a:endParaRPr lang="en-US" dirty="0">
              <a:solidFill>
                <a:srgbClr val="742B2A"/>
              </a:solidFill>
            </a:endParaRPr>
          </a:p>
          <a:p>
            <a:r>
              <a:rPr lang="en-US" dirty="0">
                <a:solidFill>
                  <a:srgbClr val="742B2A"/>
                </a:solidFill>
              </a:rPr>
              <a:t>Catalogs best practices from professional development activities</a:t>
            </a:r>
          </a:p>
          <a:p>
            <a:r>
              <a:rPr lang="en-US" dirty="0">
                <a:solidFill>
                  <a:srgbClr val="742B2A"/>
                </a:solidFill>
              </a:rPr>
              <a:t>Disseminate and communicate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6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94" y="5829905"/>
            <a:ext cx="9131906" cy="1028095"/>
          </a:xfrm>
          <a:prstGeom prst="rect">
            <a:avLst/>
          </a:prstGeom>
          <a:solidFill>
            <a:srgbClr val="FDEA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8F7EC"/>
              </a:solidFill>
            </a:endParaRPr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63393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742B2A"/>
                </a:solidFill>
              </a:rPr>
              <a:t>Foothill College Master Plan Goals </a:t>
            </a:r>
            <a:br>
              <a:rPr lang="en-US" sz="3200" b="1" dirty="0">
                <a:solidFill>
                  <a:srgbClr val="742B2A"/>
                </a:solidFill>
              </a:rPr>
            </a:br>
            <a:r>
              <a:rPr lang="en-US" sz="3200" b="1" dirty="0">
                <a:solidFill>
                  <a:srgbClr val="742B2A"/>
                </a:solidFill>
              </a:rPr>
              <a:t>Related to Equity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215968"/>
                </a:solidFill>
              </a:rPr>
              <a:t>These goals are approached in a way that exemplifies Foothill College’s culture of innovation and problem solving, with emphasis on eliminating disproportionate impact among student groups:</a:t>
            </a:r>
            <a:endParaRPr lang="en-US" dirty="0">
              <a:solidFill>
                <a:srgbClr val="215968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742B2A"/>
                </a:solidFill>
              </a:rPr>
              <a:t>Create a culture of equity that promotes student success, particularly for underserved students.</a:t>
            </a: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Implement activities to improve achievement of student outcomes among those population groups experiencing disproportionate impact.</a:t>
            </a: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Reduce barriers and facilitate students’ ease of access across the District and region.</a:t>
            </a: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Enhance support for online quality and growth for instruction and student services.</a:t>
            </a: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Collaborate with K-12, adult education and four-year institutions in ways that serve students and society.</a:t>
            </a:r>
          </a:p>
          <a:p>
            <a:pPr lvl="0"/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Partner with business and industry to prepare students for the workforce.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53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" y="5829905"/>
            <a:ext cx="914399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7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42B2A"/>
                </a:solidFill>
              </a:rPr>
              <a:t>Foothill Student Equity Committee</a:t>
            </a:r>
            <a:endParaRPr lang="en-US" sz="4000" b="1" dirty="0">
              <a:solidFill>
                <a:srgbClr val="742B2A"/>
              </a:solidFill>
            </a:endParaRPr>
          </a:p>
        </p:txBody>
      </p:sp>
      <p:pic>
        <p:nvPicPr>
          <p:cNvPr id="6" name="Picture 5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1168400"/>
            <a:ext cx="7874000" cy="4663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8471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" y="5829905"/>
            <a:ext cx="914399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080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42B2A"/>
                </a:solidFill>
              </a:rPr>
              <a:t>Student Success Collaborative: Summer ‘15</a:t>
            </a:r>
          </a:p>
        </p:txBody>
      </p:sp>
      <p:graphicFrame>
        <p:nvGraphicFramePr>
          <p:cNvPr id="10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344737"/>
              </p:ext>
            </p:extLst>
          </p:nvPr>
        </p:nvGraphicFramePr>
        <p:xfrm>
          <a:off x="-1824565" y="1125537"/>
          <a:ext cx="83693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842001" y="2717800"/>
            <a:ext cx="31114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rgbClr val="742B2A"/>
                </a:solidFill>
              </a:rPr>
              <a:t>I</a:t>
            </a:r>
            <a:r>
              <a:rPr lang="en-US" sz="2400" dirty="0" smtClean="0">
                <a:solidFill>
                  <a:srgbClr val="742B2A"/>
                </a:solidFill>
              </a:rPr>
              <a:t>dentify </a:t>
            </a:r>
            <a:r>
              <a:rPr lang="en-US" sz="2400" dirty="0">
                <a:solidFill>
                  <a:srgbClr val="742B2A"/>
                </a:solidFill>
              </a:rPr>
              <a:t>areas of common interest 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 smtClean="0">
                <a:solidFill>
                  <a:srgbClr val="742B2A"/>
                </a:solidFill>
              </a:rPr>
              <a:t>Collaboratively </a:t>
            </a:r>
            <a:r>
              <a:rPr lang="en-US" sz="2400" dirty="0">
                <a:solidFill>
                  <a:srgbClr val="742B2A"/>
                </a:solidFill>
              </a:rPr>
              <a:t>develop strategies to best meet student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0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742B2A"/>
                </a:solidFill>
              </a:rPr>
              <a:t>Student Success Collaborative </a:t>
            </a:r>
            <a:r>
              <a:rPr lang="en-US" sz="3600" b="1" dirty="0" smtClean="0">
                <a:solidFill>
                  <a:srgbClr val="742B2A"/>
                </a:solidFill>
              </a:rPr>
              <a:t/>
            </a:r>
            <a:br>
              <a:rPr lang="en-US" sz="3600" b="1" dirty="0" smtClean="0">
                <a:solidFill>
                  <a:srgbClr val="742B2A"/>
                </a:solidFill>
              </a:rPr>
            </a:br>
            <a:r>
              <a:rPr lang="en-US" sz="3600" b="1" dirty="0" smtClean="0">
                <a:solidFill>
                  <a:srgbClr val="742B2A"/>
                </a:solidFill>
              </a:rPr>
              <a:t>(</a:t>
            </a:r>
            <a:r>
              <a:rPr lang="en-US" sz="3600" b="1" dirty="0">
                <a:solidFill>
                  <a:srgbClr val="742B2A"/>
                </a:solidFill>
              </a:rPr>
              <a:t>3SP, Basic Skills, Equity) Framework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27200"/>
            <a:ext cx="6997700" cy="4398963"/>
          </a:xfrm>
        </p:spPr>
        <p:txBody>
          <a:bodyPr/>
          <a:lstStyle/>
          <a:p>
            <a:pPr marL="274320" lvl="1" indent="0">
              <a:buNone/>
            </a:pPr>
            <a:r>
              <a:rPr lang="en-US" sz="3200" u="sng" dirty="0">
                <a:solidFill>
                  <a:schemeClr val="accent5">
                    <a:lumMod val="50000"/>
                  </a:schemeClr>
                </a:solidFill>
              </a:rPr>
              <a:t>Three College-wide Initiatives:</a:t>
            </a:r>
          </a:p>
          <a:p>
            <a:pPr marL="274320" lvl="1" indent="0">
              <a:buNone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1) Comprehensive early alert program </a:t>
            </a:r>
          </a:p>
          <a:p>
            <a:pPr marL="274320" lvl="1" indent="0">
              <a:buNone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2) Mentoring program </a:t>
            </a:r>
          </a:p>
          <a:p>
            <a:pPr marL="274320" lvl="1" indent="0">
              <a:buNone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</a:rPr>
              <a:t>3) Targeted professional development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2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</TotalTime>
  <Words>396</Words>
  <Application>Microsoft Macintosh PowerPoint</Application>
  <PresentationFormat>On-screen Show (4:3)</PresentationFormat>
  <Paragraphs>86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2015-2016 FOOTHILL COLLEGE STUDENT EQUITY PLANNING</vt:lpstr>
      <vt:lpstr>Agenda</vt:lpstr>
      <vt:lpstr>Equity Planning at Foothill College:  Addressing the Needs</vt:lpstr>
      <vt:lpstr>Per Capita Income in Santa Clara &amp;  San Mateo Counties</vt:lpstr>
      <vt:lpstr>Equity Research</vt:lpstr>
      <vt:lpstr>Foothill College Master Plan Goals  Related to Equity</vt:lpstr>
      <vt:lpstr>Foothill Student Equity Committee</vt:lpstr>
      <vt:lpstr>Student Success Collaborative: Summer ‘15</vt:lpstr>
      <vt:lpstr>Student Success Collaborative  (3SP, Basic Skills, Equity) Framework</vt:lpstr>
      <vt:lpstr>Student Success and Retention Team: Conceptual Framework</vt:lpstr>
      <vt:lpstr>Planned Interventions </vt:lpstr>
      <vt:lpstr>Professional Development Examples</vt:lpstr>
      <vt:lpstr>PowerPoint Presentation</vt:lpstr>
    </vt:vector>
  </TitlesOfParts>
  <Company>FHDA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FHDA</cp:lastModifiedBy>
  <cp:revision>80</cp:revision>
  <cp:lastPrinted>2016-01-26T21:45:27Z</cp:lastPrinted>
  <dcterms:created xsi:type="dcterms:W3CDTF">2015-12-09T18:43:14Z</dcterms:created>
  <dcterms:modified xsi:type="dcterms:W3CDTF">2016-02-02T20:02:36Z</dcterms:modified>
</cp:coreProperties>
</file>