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57" r:id="rId3"/>
    <p:sldId id="262" r:id="rId4"/>
    <p:sldId id="263" r:id="rId5"/>
    <p:sldId id="258" r:id="rId6"/>
    <p:sldId id="265" r:id="rId7"/>
    <p:sldId id="264" r:id="rId8"/>
    <p:sldId id="267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244600"/>
            <a:ext cx="3149600" cy="3365500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</a:p>
        </p:txBody>
      </p:sp>
      <p:pic>
        <p:nvPicPr>
          <p:cNvPr id="9" name="Picture 9" descr="FH Stack Inv_201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4800"/>
            <a:ext cx="22780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12345 El Monte Road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Los Altos Hills, CA 94022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foothill.edu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1028" name="Picture 1" descr="FH Stack Inv_2015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42888"/>
            <a:ext cx="10223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29" y="2115163"/>
            <a:ext cx="5826925" cy="1836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 Goals and Strategies: </a:t>
            </a:r>
            <a:br>
              <a:rPr lang="en-US" dirty="0" smtClean="0"/>
            </a:br>
            <a:r>
              <a:rPr lang="en-US" dirty="0" smtClean="0"/>
              <a:t>Building the Bridge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March 2, 2016</a:t>
            </a:r>
          </a:p>
          <a:p>
            <a:r>
              <a:rPr lang="en-US" sz="2000" dirty="0" smtClean="0"/>
              <a:t>Planning and Resource Council (PaRC) Meeting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81950" y="6324600"/>
            <a:ext cx="77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E. Kuo</a:t>
            </a:r>
          </a:p>
          <a:p>
            <a:r>
              <a:rPr lang="en-US" sz="1000" dirty="0" smtClean="0">
                <a:latin typeface="Calibri" panose="020F0502020204030204" pitchFamily="34" charset="0"/>
              </a:rPr>
              <a:t>FH IR&amp;P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154865" cy="4454261"/>
          </a:xfrm>
        </p:spPr>
        <p:txBody>
          <a:bodyPr>
            <a:noAutofit/>
          </a:bodyPr>
          <a:lstStyle/>
          <a:p>
            <a:r>
              <a:rPr lang="en-US" sz="3200" dirty="0" smtClean="0"/>
              <a:t>Educational Master Plan (2016-2022) </a:t>
            </a:r>
          </a:p>
          <a:p>
            <a:pPr lvl="1"/>
            <a:r>
              <a:rPr lang="en-US" sz="3200" dirty="0" smtClean="0"/>
              <a:t>Approved by PaRC (2/17) and Board (2/8)</a:t>
            </a:r>
            <a:endParaRPr lang="en-US" sz="3200" dirty="0"/>
          </a:p>
          <a:p>
            <a:r>
              <a:rPr lang="en-US" sz="3200" dirty="0" smtClean="0"/>
              <a:t>Three goals identified</a:t>
            </a:r>
          </a:p>
          <a:p>
            <a:pPr lvl="1"/>
            <a:r>
              <a:rPr lang="en-US" sz="3200" dirty="0" smtClean="0"/>
              <a:t>Equity</a:t>
            </a:r>
          </a:p>
          <a:p>
            <a:pPr lvl="1"/>
            <a:r>
              <a:rPr lang="en-US" sz="3200" dirty="0" smtClean="0"/>
              <a:t>Community</a:t>
            </a:r>
          </a:p>
          <a:p>
            <a:pPr lvl="1"/>
            <a:r>
              <a:rPr lang="en-US" sz="3200" dirty="0" smtClean="0"/>
              <a:t>Improvement and Stewardship of Resources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Attain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identified in the EMP</a:t>
            </a:r>
          </a:p>
          <a:p>
            <a:r>
              <a:rPr lang="en-US" dirty="0" smtClean="0"/>
              <a:t>Equity goal</a:t>
            </a:r>
          </a:p>
          <a:p>
            <a:pPr lvl="1"/>
            <a:r>
              <a:rPr lang="en-US" dirty="0" smtClean="0"/>
              <a:t>Five potential strategies</a:t>
            </a:r>
          </a:p>
          <a:p>
            <a:r>
              <a:rPr lang="en-US" dirty="0" smtClean="0"/>
              <a:t>Community goal</a:t>
            </a:r>
          </a:p>
          <a:p>
            <a:pPr lvl="1"/>
            <a:r>
              <a:rPr lang="en-US" dirty="0" smtClean="0"/>
              <a:t>Six potential strategies</a:t>
            </a:r>
          </a:p>
          <a:p>
            <a:r>
              <a:rPr lang="en-US" dirty="0" smtClean="0"/>
              <a:t>Improvement and Stewardship of Resources</a:t>
            </a:r>
          </a:p>
          <a:p>
            <a:pPr lvl="1"/>
            <a:r>
              <a:rPr lang="en-US" dirty="0" smtClean="0"/>
              <a:t>Three potential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809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Identify/review strategies</a:t>
            </a:r>
          </a:p>
          <a:p>
            <a:r>
              <a:rPr lang="en-US" dirty="0" smtClean="0"/>
              <a:t>Identify measures reflecting strategies</a:t>
            </a:r>
          </a:p>
          <a:p>
            <a:r>
              <a:rPr lang="en-US" dirty="0" smtClean="0"/>
              <a:t>Identify targets for these measures</a:t>
            </a:r>
            <a:endParaRPr lang="en-US" dirty="0"/>
          </a:p>
          <a:p>
            <a:r>
              <a:rPr lang="en-US" dirty="0"/>
              <a:t>Ultimately, </a:t>
            </a:r>
            <a:r>
              <a:rPr lang="en-US" dirty="0" smtClean="0"/>
              <a:t>dialogue about how </a:t>
            </a:r>
            <a:r>
              <a:rPr lang="en-US" dirty="0"/>
              <a:t>to measure college efforts toward goals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899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Improve achievement of student outcomes among disproportionately impacted groups</a:t>
            </a:r>
          </a:p>
          <a:p>
            <a:r>
              <a:rPr lang="en-US" dirty="0" smtClean="0"/>
              <a:t>Facilitate students’ access</a:t>
            </a:r>
          </a:p>
          <a:p>
            <a:r>
              <a:rPr lang="en-US" dirty="0" smtClean="0"/>
              <a:t>Support online quality and growth (internet/web-based)</a:t>
            </a:r>
          </a:p>
          <a:p>
            <a:r>
              <a:rPr lang="en-US" dirty="0" smtClean="0"/>
              <a:t>Collaborate with K-12, adult ed, 4-yr institutions</a:t>
            </a:r>
          </a:p>
          <a:p>
            <a:r>
              <a:rPr lang="en-US" dirty="0" smtClean="0"/>
              <a:t>Partner with business and industry for workforce preparation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Goal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u="sng" dirty="0" smtClean="0"/>
              <a:t>Possible measures</a:t>
            </a:r>
          </a:p>
          <a:p>
            <a:pPr lvl="1"/>
            <a:r>
              <a:rPr lang="en-US" dirty="0" smtClean="0"/>
              <a:t>High school participation rates</a:t>
            </a:r>
          </a:p>
          <a:p>
            <a:pPr lvl="1"/>
            <a:r>
              <a:rPr lang="en-US" dirty="0" smtClean="0"/>
              <a:t>Online course enrollment/success rates</a:t>
            </a:r>
          </a:p>
          <a:p>
            <a:pPr lvl="1"/>
            <a:r>
              <a:rPr lang="en-US" dirty="0" smtClean="0"/>
              <a:t>Wage earnings (before and after)</a:t>
            </a:r>
          </a:p>
          <a:p>
            <a:pPr lvl="1"/>
            <a:r>
              <a:rPr lang="en-US" dirty="0" smtClean="0"/>
              <a:t>Partnership lists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1895617" y="1780307"/>
            <a:ext cx="3194124" cy="49530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Encourage student participation</a:t>
            </a:r>
          </a:p>
          <a:p>
            <a:r>
              <a:rPr lang="en-US" dirty="0" smtClean="0"/>
              <a:t>Provide effective onboarding, support, prof development</a:t>
            </a:r>
          </a:p>
          <a:p>
            <a:r>
              <a:rPr lang="en-US" dirty="0" smtClean="0"/>
              <a:t>Encourage employee participation</a:t>
            </a:r>
          </a:p>
          <a:p>
            <a:r>
              <a:rPr lang="en-US" dirty="0" smtClean="0"/>
              <a:t>Promote consistent and clear communication</a:t>
            </a:r>
          </a:p>
          <a:p>
            <a:r>
              <a:rPr lang="en-US" dirty="0" smtClean="0"/>
              <a:t>Increase lifelong learning opportunities</a:t>
            </a:r>
          </a:p>
          <a:p>
            <a:r>
              <a:rPr lang="en-US" dirty="0" smtClean="0"/>
              <a:t>Promote decision-making that respects the diverse needs of the college community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Goal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5468862" y="1769917"/>
            <a:ext cx="3194124" cy="4208564"/>
          </a:xfrm>
        </p:spPr>
        <p:txBody>
          <a:bodyPr/>
          <a:lstStyle/>
          <a:p>
            <a:r>
              <a:rPr lang="en-US" u="sng" dirty="0" smtClean="0"/>
              <a:t>Possible measures</a:t>
            </a:r>
          </a:p>
          <a:p>
            <a:pPr lvl="1"/>
            <a:r>
              <a:rPr lang="en-US" dirty="0" smtClean="0"/>
              <a:t>Governance survey</a:t>
            </a:r>
          </a:p>
          <a:p>
            <a:pPr lvl="1"/>
            <a:r>
              <a:rPr lang="en-US" dirty="0" smtClean="0"/>
              <a:t>Professional development survey</a:t>
            </a:r>
          </a:p>
          <a:p>
            <a:pPr lvl="1"/>
            <a:r>
              <a:rPr lang="en-US" dirty="0" smtClean="0"/>
              <a:t>CCSSE (student engagement survey)</a:t>
            </a:r>
          </a:p>
          <a:p>
            <a:pPr lvl="1"/>
            <a:r>
              <a:rPr lang="en-US" dirty="0" smtClean="0"/>
              <a:t>Community ed course offerings/enr</a:t>
            </a:r>
          </a:p>
          <a:p>
            <a:pPr lvl="1"/>
            <a:r>
              <a:rPr lang="en-US" dirty="0" smtClean="0"/>
              <a:t>Participatory governance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392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1895617" y="2237512"/>
            <a:ext cx="3194124" cy="4208564"/>
          </a:xfrm>
        </p:spPr>
        <p:txBody>
          <a:bodyPr/>
          <a:lstStyle/>
          <a:p>
            <a:r>
              <a:rPr lang="en-US" dirty="0" smtClean="0"/>
              <a:t>Increase advocacy at state level, secure funding and manage resources strategically</a:t>
            </a:r>
          </a:p>
          <a:p>
            <a:r>
              <a:rPr lang="en-US" dirty="0" smtClean="0"/>
              <a:t>Expand support for environmental stewardship</a:t>
            </a:r>
          </a:p>
          <a:p>
            <a:r>
              <a:rPr lang="en-US" dirty="0" smtClean="0"/>
              <a:t>Employ data-driven decision-making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5617" y="807112"/>
            <a:ext cx="6767369" cy="1252667"/>
          </a:xfrm>
        </p:spPr>
        <p:txBody>
          <a:bodyPr/>
          <a:lstStyle/>
          <a:p>
            <a:r>
              <a:rPr lang="en-US" dirty="0" smtClean="0"/>
              <a:t>Improvement and </a:t>
            </a:r>
            <a:br>
              <a:rPr lang="en-US" dirty="0" smtClean="0"/>
            </a:br>
            <a:r>
              <a:rPr lang="en-US" dirty="0" smtClean="0"/>
              <a:t>Stewardship of Resources </a:t>
            </a:r>
            <a:br>
              <a:rPr lang="en-US" dirty="0" smtClean="0"/>
            </a:br>
            <a:r>
              <a:rPr lang="en-US" dirty="0" smtClean="0"/>
              <a:t>Goal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5468862" y="2237512"/>
            <a:ext cx="3194124" cy="4208564"/>
          </a:xfrm>
        </p:spPr>
        <p:txBody>
          <a:bodyPr/>
          <a:lstStyle/>
          <a:p>
            <a:r>
              <a:rPr lang="en-US" u="sng" dirty="0" smtClean="0"/>
              <a:t>Possible measures</a:t>
            </a:r>
          </a:p>
          <a:p>
            <a:pPr lvl="1"/>
            <a:r>
              <a:rPr lang="en-US" dirty="0" smtClean="0"/>
              <a:t>Sustainability Management Report Card</a:t>
            </a:r>
          </a:p>
          <a:p>
            <a:pPr lvl="1"/>
            <a:r>
              <a:rPr lang="en-US" dirty="0" smtClean="0"/>
              <a:t>Governance survey</a:t>
            </a:r>
          </a:p>
          <a:p>
            <a:pPr lvl="1"/>
            <a:r>
              <a:rPr lang="en-US" dirty="0" smtClean="0"/>
              <a:t>Fiscal reports </a:t>
            </a:r>
          </a:p>
          <a:p>
            <a:pPr lvl="1"/>
            <a:r>
              <a:rPr lang="en-US" dirty="0" smtClean="0"/>
              <a:t>District fiscal viability indicators (IEPI) </a:t>
            </a:r>
          </a:p>
        </p:txBody>
      </p:sp>
    </p:spTree>
    <p:extLst>
      <p:ext uri="{BB962C8B-B14F-4D97-AF65-F5344CB8AC3E}">
        <p14:creationId xmlns:p14="http://schemas.microsoft.com/office/powerpoint/2010/main" val="31862017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Identify/review strategies</a:t>
            </a:r>
          </a:p>
          <a:p>
            <a:r>
              <a:rPr lang="en-US" dirty="0" smtClean="0"/>
              <a:t>Identify measures reflecting strategies</a:t>
            </a:r>
          </a:p>
          <a:p>
            <a:pPr lvl="1"/>
            <a:r>
              <a:rPr lang="en-US" u="sng" dirty="0">
                <a:solidFill>
                  <a:srgbClr val="990000"/>
                </a:solidFill>
              </a:rPr>
              <a:t>O</a:t>
            </a:r>
            <a:r>
              <a:rPr lang="en-US" u="sng" dirty="0" smtClean="0">
                <a:solidFill>
                  <a:srgbClr val="990000"/>
                </a:solidFill>
              </a:rPr>
              <a:t>ther measures to consider?</a:t>
            </a:r>
          </a:p>
          <a:p>
            <a:r>
              <a:rPr lang="en-US" dirty="0" smtClean="0"/>
              <a:t>Identify targets for measures</a:t>
            </a:r>
          </a:p>
          <a:p>
            <a:pPr lvl="1"/>
            <a:r>
              <a:rPr lang="en-US" dirty="0" smtClean="0"/>
              <a:t>Can be aspirational</a:t>
            </a:r>
          </a:p>
          <a:p>
            <a:r>
              <a:rPr lang="en-US" dirty="0" smtClean="0"/>
              <a:t>How to we hold ourselves accountable?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616285" y="831273"/>
            <a:ext cx="1958687" cy="1009204"/>
            <a:chOff x="4961659" y="974568"/>
            <a:chExt cx="1756064" cy="901634"/>
          </a:xfrm>
        </p:grpSpPr>
        <p:sp>
          <p:nvSpPr>
            <p:cNvPr id="5" name="Oval Callout 4"/>
            <p:cNvSpPr/>
            <p:nvPr/>
          </p:nvSpPr>
          <p:spPr>
            <a:xfrm>
              <a:off x="4961659" y="974568"/>
              <a:ext cx="1756064" cy="901634"/>
            </a:xfrm>
            <a:prstGeom prst="wedgeEllipseCallout">
              <a:avLst/>
            </a:prstGeom>
            <a:solidFill>
              <a:srgbClr val="99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88973" y="1257300"/>
              <a:ext cx="1257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Completed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50995" y="3201299"/>
            <a:ext cx="2208937" cy="1059872"/>
            <a:chOff x="6862325" y="3158836"/>
            <a:chExt cx="2208937" cy="1059872"/>
          </a:xfrm>
        </p:grpSpPr>
        <p:sp>
          <p:nvSpPr>
            <p:cNvPr id="7" name="Oval Callout 6"/>
            <p:cNvSpPr/>
            <p:nvPr/>
          </p:nvSpPr>
          <p:spPr>
            <a:xfrm>
              <a:off x="6862325" y="3158836"/>
              <a:ext cx="2066059" cy="1059872"/>
            </a:xfrm>
            <a:prstGeom prst="wedgeEllipseCallout">
              <a:avLst/>
            </a:prstGeom>
            <a:solidFill>
              <a:srgbClr val="99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5203" y="3319440"/>
              <a:ext cx="2066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Discuss next steps—how and what would document progress?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11227" y="1825409"/>
            <a:ext cx="1951759" cy="1042554"/>
            <a:chOff x="7192241" y="1876202"/>
            <a:chExt cx="1756064" cy="901634"/>
          </a:xfrm>
        </p:grpSpPr>
        <p:sp>
          <p:nvSpPr>
            <p:cNvPr id="6" name="Oval Callout 5"/>
            <p:cNvSpPr/>
            <p:nvPr/>
          </p:nvSpPr>
          <p:spPr>
            <a:xfrm>
              <a:off x="7192241" y="1876202"/>
              <a:ext cx="1756064" cy="901634"/>
            </a:xfrm>
            <a:prstGeom prst="wedgeEllipseCallout">
              <a:avLst/>
            </a:prstGeom>
            <a:solidFill>
              <a:srgbClr val="99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7852" y="1999078"/>
              <a:ext cx="13412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Presented for continued discussion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303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HAcademic Fall20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FHAcademic Fall2015</Template>
  <TotalTime>59</TotalTime>
  <Words>331</Words>
  <Application>Microsoft Macintosh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FHAcademic Fall2015</vt:lpstr>
      <vt:lpstr>EMP Goals and Strategies:  Building the Bridge</vt:lpstr>
      <vt:lpstr>Overview</vt:lpstr>
      <vt:lpstr>Strategies to Attain Goals</vt:lpstr>
      <vt:lpstr>Next Steps</vt:lpstr>
      <vt:lpstr>Equity Goal Strategies</vt:lpstr>
      <vt:lpstr>Community Goal Strategies</vt:lpstr>
      <vt:lpstr>Improvement and  Stewardship of Resources  Goal Strategies</vt:lpstr>
      <vt:lpstr>Moving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 Goals and Strategies:  Building the Bridge</dc:title>
  <dc:creator>FHDA</dc:creator>
  <cp:lastModifiedBy>FHDA</cp:lastModifiedBy>
  <cp:revision>15</cp:revision>
  <dcterms:created xsi:type="dcterms:W3CDTF">2016-03-02T19:42:29Z</dcterms:created>
  <dcterms:modified xsi:type="dcterms:W3CDTF">2016-03-02T21:04:14Z</dcterms:modified>
</cp:coreProperties>
</file>