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6502" r:id="rId1"/>
  </p:sldMasterIdLst>
  <p:sldIdLst>
    <p:sldId id="256" r:id="rId2"/>
    <p:sldId id="257" r:id="rId3"/>
    <p:sldId id="262" r:id="rId4"/>
    <p:sldId id="265" r:id="rId5"/>
    <p:sldId id="278" r:id="rId6"/>
    <p:sldId id="263" r:id="rId7"/>
    <p:sldId id="268" r:id="rId8"/>
    <p:sldId id="269" r:id="rId9"/>
    <p:sldId id="270" r:id="rId10"/>
    <p:sldId id="271" r:id="rId11"/>
    <p:sldId id="264" r:id="rId12"/>
    <p:sldId id="281" r:id="rId13"/>
    <p:sldId id="282" r:id="rId14"/>
    <p:sldId id="283" r:id="rId15"/>
    <p:sldId id="284" r:id="rId16"/>
    <p:sldId id="285" r:id="rId17"/>
    <p:sldId id="266" r:id="rId18"/>
    <p:sldId id="279" r:id="rId19"/>
    <p:sldId id="267" r:id="rId20"/>
    <p:sldId id="273" r:id="rId21"/>
    <p:sldId id="274" r:id="rId22"/>
    <p:sldId id="275" r:id="rId23"/>
    <p:sldId id="276" r:id="rId24"/>
    <p:sldId id="277" r:id="rId25"/>
    <p:sldId id="261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T Main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H Ow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1244600"/>
            <a:ext cx="3149600" cy="3365500"/>
          </a:xfrm>
          <a:prstGeom prst="rect">
            <a:avLst/>
          </a:prstGeom>
          <a:effectLst>
            <a:outerShdw blurRad="53975" dist="25400" dir="2700000" algn="tl" rotWithShape="0">
              <a:schemeClr val="bg1">
                <a:alpha val="70000"/>
              </a:scheme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482975" y="6254750"/>
            <a:ext cx="52784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ea typeface="ＭＳ Ｐゴシック" charset="-128"/>
                <a:cs typeface="ＭＳ Ｐゴシック" charset="-128"/>
              </a:rPr>
              <a:t>Foothill College, 12345 El Monte Road, Los Altos Hills, CA 94022  </a:t>
            </a:r>
            <a:r>
              <a:rPr lang="en-US" sz="1050" dirty="0">
                <a:solidFill>
                  <a:srgbClr val="990000"/>
                </a:solidFill>
                <a:ea typeface="ＭＳ Ｐゴシック" charset="-128"/>
                <a:cs typeface="ＭＳ Ｐゴシック" charset="-128"/>
              </a:rPr>
              <a:t>|</a:t>
            </a:r>
            <a:r>
              <a:rPr lang="en-US" sz="1050" dirty="0">
                <a:ea typeface="ＭＳ Ｐゴシック" charset="-128"/>
                <a:cs typeface="ＭＳ Ｐゴシック" charset="-128"/>
              </a:rPr>
              <a:t>  foothill.edu</a:t>
            </a:r>
          </a:p>
        </p:txBody>
      </p:sp>
      <p:pic>
        <p:nvPicPr>
          <p:cNvPr id="7" name="Picture 10" descr="PPT Main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7325" y="5710238"/>
            <a:ext cx="2327275" cy="885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12345 El Monte Road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Los Altos Hills, CA 94022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foothill.edu</a:t>
            </a:r>
          </a:p>
        </p:txBody>
      </p:sp>
      <p:pic>
        <p:nvPicPr>
          <p:cNvPr id="9" name="Picture 9" descr="FH Stack Inv_2015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304800"/>
            <a:ext cx="2278062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3330" y="2115163"/>
            <a:ext cx="5277693" cy="18369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3326" y="4245823"/>
            <a:ext cx="5277697" cy="989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b="0" i="0" kern="1200">
                <a:solidFill>
                  <a:srgbClr val="990000"/>
                </a:solidFill>
                <a:latin typeface="Calibri"/>
                <a:ea typeface="+mn-ea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060565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905000"/>
            <a:ext cx="6767369" cy="44542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SzPct val="70000"/>
              <a:buFont typeface="Wingdings" charset="2"/>
              <a:buChar char="§"/>
              <a:defRPr sz="4000">
                <a:latin typeface="Calibri"/>
                <a:cs typeface="Calibri"/>
              </a:defRPr>
            </a:lvl1pPr>
            <a:lvl2pPr marL="4572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2pPr>
            <a:lvl3pPr marL="6858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3pPr>
            <a:lvl4pPr marL="9144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4pPr>
            <a:lvl5pPr marL="11430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6707598"/>
      </p:ext>
    </p:extLst>
  </p:cSld>
  <p:clrMapOvr>
    <a:masterClrMapping/>
  </p:clrMapOvr>
  <p:transition xmlns:p14="http://schemas.microsoft.com/office/powerpoint/2010/main" spd="med">
    <p:fade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1895617" y="1905000"/>
            <a:ext cx="3194124" cy="4208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70000"/>
              <a:defRPr sz="2400">
                <a:latin typeface="Calibri"/>
                <a:cs typeface="Calibri"/>
              </a:defRPr>
            </a:lvl1pPr>
            <a:lvl2pPr>
              <a:buSzPct val="70000"/>
              <a:defRPr sz="2400">
                <a:latin typeface="Calibri"/>
                <a:cs typeface="Calibri"/>
              </a:defRPr>
            </a:lvl2pPr>
            <a:lvl3pPr>
              <a:buSzPct val="70000"/>
              <a:defRPr sz="2400">
                <a:latin typeface="Calibri"/>
                <a:cs typeface="Calibri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 i="0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1"/>
          </p:nvPr>
        </p:nvSpPr>
        <p:spPr>
          <a:xfrm>
            <a:off x="5468862" y="1905000"/>
            <a:ext cx="3194124" cy="4208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70000"/>
              <a:defRPr sz="2400">
                <a:latin typeface="Calibri"/>
                <a:cs typeface="Calibri"/>
              </a:defRPr>
            </a:lvl1pPr>
            <a:lvl2pPr>
              <a:buSzPct val="70000"/>
              <a:defRPr sz="2400">
                <a:latin typeface="Calibri"/>
                <a:cs typeface="Calibri"/>
              </a:defRPr>
            </a:lvl2pPr>
            <a:lvl3pPr>
              <a:buSzPct val="70000"/>
              <a:defRPr sz="2400">
                <a:latin typeface="Calibri"/>
                <a:cs typeface="Calibri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996115"/>
      </p:ext>
    </p:extLst>
  </p:cSld>
  <p:clrMapOvr>
    <a:masterClrMapping/>
  </p:clrMapOvr>
  <p:transition xmlns:p14="http://schemas.microsoft.com/office/powerpoint/2010/main" spd="med">
    <p:fade/>
  </p:transition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09907" y="1981200"/>
            <a:ext cx="1371600" cy="1371600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sz="half" idx="21"/>
          </p:nvPr>
        </p:nvSpPr>
        <p:spPr>
          <a:xfrm>
            <a:off x="2009907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Content Placeholder 3"/>
          <p:cNvSpPr>
            <a:spLocks noGrp="1"/>
          </p:cNvSpPr>
          <p:nvPr>
            <p:ph sz="half" idx="27"/>
          </p:nvPr>
        </p:nvSpPr>
        <p:spPr>
          <a:xfrm>
            <a:off x="4372107" y="1981200"/>
            <a:ext cx="1371600" cy="1371600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half" idx="28"/>
          </p:nvPr>
        </p:nvSpPr>
        <p:spPr>
          <a:xfrm>
            <a:off x="6734307" y="19812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sz="half" idx="32"/>
          </p:nvPr>
        </p:nvSpPr>
        <p:spPr>
          <a:xfrm>
            <a:off x="2009907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sz="half" idx="33"/>
          </p:nvPr>
        </p:nvSpPr>
        <p:spPr>
          <a:xfrm>
            <a:off x="4343400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sz="half" idx="34"/>
          </p:nvPr>
        </p:nvSpPr>
        <p:spPr>
          <a:xfrm>
            <a:off x="4343400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sz="half" idx="35"/>
          </p:nvPr>
        </p:nvSpPr>
        <p:spPr>
          <a:xfrm>
            <a:off x="6734307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sz="half" idx="36"/>
          </p:nvPr>
        </p:nvSpPr>
        <p:spPr>
          <a:xfrm>
            <a:off x="6734307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5" name="Content Placeholder 3"/>
          <p:cNvSpPr>
            <a:spLocks noGrp="1"/>
          </p:cNvSpPr>
          <p:nvPr>
            <p:ph sz="half" idx="37"/>
          </p:nvPr>
        </p:nvSpPr>
        <p:spPr>
          <a:xfrm>
            <a:off x="2009907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sz="half" idx="38"/>
          </p:nvPr>
        </p:nvSpPr>
        <p:spPr>
          <a:xfrm>
            <a:off x="2009907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Content Placeholder 3"/>
          <p:cNvSpPr>
            <a:spLocks noGrp="1"/>
          </p:cNvSpPr>
          <p:nvPr>
            <p:ph sz="half" idx="39"/>
          </p:nvPr>
        </p:nvSpPr>
        <p:spPr>
          <a:xfrm>
            <a:off x="4343400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Content Placeholder 3"/>
          <p:cNvSpPr>
            <a:spLocks noGrp="1"/>
          </p:cNvSpPr>
          <p:nvPr>
            <p:ph sz="half" idx="40"/>
          </p:nvPr>
        </p:nvSpPr>
        <p:spPr>
          <a:xfrm>
            <a:off x="6734307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Content Placeholder 2"/>
          <p:cNvSpPr>
            <a:spLocks noGrp="1"/>
          </p:cNvSpPr>
          <p:nvPr>
            <p:ph sz="half" idx="41"/>
          </p:nvPr>
        </p:nvSpPr>
        <p:spPr>
          <a:xfrm>
            <a:off x="2009907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0" name="Content Placeholder 2"/>
          <p:cNvSpPr>
            <a:spLocks noGrp="1"/>
          </p:cNvSpPr>
          <p:nvPr>
            <p:ph sz="half" idx="42"/>
          </p:nvPr>
        </p:nvSpPr>
        <p:spPr>
          <a:xfrm>
            <a:off x="4343400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Content Placeholder 2"/>
          <p:cNvSpPr>
            <a:spLocks noGrp="1"/>
          </p:cNvSpPr>
          <p:nvPr>
            <p:ph sz="half" idx="43"/>
          </p:nvPr>
        </p:nvSpPr>
        <p:spPr>
          <a:xfrm>
            <a:off x="4343400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Content Placeholder 2"/>
          <p:cNvSpPr>
            <a:spLocks noGrp="1"/>
          </p:cNvSpPr>
          <p:nvPr>
            <p:ph sz="half" idx="44"/>
          </p:nvPr>
        </p:nvSpPr>
        <p:spPr>
          <a:xfrm>
            <a:off x="6734307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sz="half" idx="45"/>
          </p:nvPr>
        </p:nvSpPr>
        <p:spPr>
          <a:xfrm>
            <a:off x="6734307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4167888"/>
      </p:ext>
    </p:extLst>
  </p:cSld>
  <p:clrMapOvr>
    <a:masterClrMapping/>
  </p:clrMapOvr>
  <p:transition xmlns:p14="http://schemas.microsoft.com/office/powerpoint/2010/main" spd="med">
    <p:fade/>
  </p:transition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ocial Media Tag Horz 201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5411788"/>
            <a:ext cx="47386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355725" y="3100388"/>
            <a:ext cx="77882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b="1" dirty="0" smtClean="0">
                <a:solidFill>
                  <a:srgbClr val="990000"/>
                </a:solidFill>
                <a:latin typeface="Calibri" charset="0"/>
                <a:cs typeface="Calibri" charset="0"/>
              </a:rPr>
              <a:t>12345 El Monte Road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rgbClr val="990000"/>
                </a:solidFill>
                <a:latin typeface="Calibri" charset="0"/>
                <a:cs typeface="Calibri" charset="0"/>
              </a:rPr>
              <a:t>Los Altos Hills, CA 94022</a:t>
            </a:r>
          </a:p>
          <a:p>
            <a:pPr algn="ctr">
              <a:defRPr/>
            </a:pPr>
            <a:endParaRPr lang="en-US" sz="2000" b="1" dirty="0" smtClean="0">
              <a:solidFill>
                <a:srgbClr val="990000"/>
              </a:solidFill>
              <a:latin typeface="Calibri" charset="0"/>
              <a:cs typeface="Calibri" charset="0"/>
            </a:endParaRPr>
          </a:p>
          <a:p>
            <a:pPr algn="ctr">
              <a:defRPr/>
            </a:pPr>
            <a:r>
              <a:rPr lang="en-US" sz="3200" b="1" dirty="0" smtClean="0">
                <a:solidFill>
                  <a:srgbClr val="990000"/>
                </a:solidFill>
                <a:latin typeface="Calibri" charset="0"/>
                <a:cs typeface="Calibri" charset="0"/>
              </a:rPr>
              <a:t>foothill.edu</a:t>
            </a:r>
          </a:p>
          <a:p>
            <a:pPr algn="ctr">
              <a:defRPr/>
            </a:pPr>
            <a:endParaRPr lang="en-US" sz="2000" b="1" dirty="0" smtClean="0">
              <a:solidFill>
                <a:srgbClr val="99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4" name="Picture 9" descr="Social Media Tag Horz 201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5411788"/>
            <a:ext cx="47386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FH Stack_2015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92238"/>
            <a:ext cx="2044700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707730"/>
      </p:ext>
    </p:extLst>
  </p:cSld>
  <p:clrMapOvr>
    <a:masterClrMapping/>
  </p:clrMapOvr>
  <p:transition xmlns:p14="http://schemas.microsoft.com/office/powerpoint/2010/main" spd="med">
    <p:fade/>
  </p:transition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T Main Slid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6207125"/>
            <a:ext cx="1355725" cy="6508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14B85080-08A8-A944-86B4-124385FB3F20}" type="slidenum">
              <a:rPr lang="en-US" sz="2400" b="0" i="0" smtClean="0">
                <a:latin typeface="Calibri Light"/>
                <a:cs typeface="Calibri Light"/>
              </a:rPr>
              <a:pPr algn="ctr">
                <a:defRPr/>
              </a:pPr>
              <a:t>‹#›</a:t>
            </a:fld>
            <a:endParaRPr lang="en-US" sz="2400" b="0" i="0" dirty="0">
              <a:latin typeface="Calibri Light"/>
              <a:cs typeface="Calibri Light"/>
            </a:endParaRPr>
          </a:p>
        </p:txBody>
      </p:sp>
      <p:pic>
        <p:nvPicPr>
          <p:cNvPr id="1028" name="Picture 1" descr="FH Stack Inv_2015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42888"/>
            <a:ext cx="10223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30" r:id="rId1"/>
    <p:sldLayoutId id="2147486525" r:id="rId2"/>
    <p:sldLayoutId id="2147486526" r:id="rId3"/>
    <p:sldLayoutId id="2147486529" r:id="rId4"/>
    <p:sldLayoutId id="2147486531" r:id="rId5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sz="20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Institutional-Set Standards and Goals:</a:t>
            </a:r>
            <a:br>
              <a:rPr lang="en-US" dirty="0" smtClean="0"/>
            </a:br>
            <a:r>
              <a:rPr lang="en-US" sz="3100" dirty="0" smtClean="0"/>
              <a:t>ACCJC Annual Report and</a:t>
            </a:r>
            <a:br>
              <a:rPr lang="en-US" sz="3100" dirty="0" smtClean="0"/>
            </a:br>
            <a:r>
              <a:rPr lang="en-US" sz="3100" dirty="0" smtClean="0"/>
              <a:t>Institutional Effectiveness Partnership Initiative (IEPI)  v2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March 16, 2016</a:t>
            </a:r>
          </a:p>
          <a:p>
            <a:r>
              <a:rPr lang="en-US" sz="2000" dirty="0" smtClean="0"/>
              <a:t>Planning and Resource Council (PaRC)</a:t>
            </a:r>
            <a:r>
              <a:rPr lang="en-US" sz="2000" dirty="0"/>
              <a:t> </a:t>
            </a:r>
            <a:r>
              <a:rPr lang="en-US" sz="2000" dirty="0" smtClean="0"/>
              <a:t>Meeting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981950" y="6324600"/>
            <a:ext cx="779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</a:rPr>
              <a:t>E. Kuo</a:t>
            </a:r>
          </a:p>
          <a:p>
            <a:r>
              <a:rPr lang="en-US" sz="1000" dirty="0" smtClean="0">
                <a:latin typeface="Calibri" panose="020F0502020204030204" pitchFamily="34" charset="0"/>
              </a:rPr>
              <a:t>FH IR&amp;P</a:t>
            </a:r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Transfers to Four-Year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4591050"/>
            <a:ext cx="6767369" cy="176821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CSU transfers</a:t>
            </a:r>
          </a:p>
          <a:p>
            <a:r>
              <a:rPr lang="en-US" dirty="0"/>
              <a:t>UC transfers</a:t>
            </a:r>
          </a:p>
          <a:p>
            <a:r>
              <a:rPr lang="en-US" dirty="0"/>
              <a:t>In-State Privates and Out-of-State transfers (transfer volume on Data Mart)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1592189"/>
            <a:ext cx="10039350" cy="28151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193757">
            <a:off x="1623379" y="2358402"/>
            <a:ext cx="6576260" cy="1569660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Standard last yr: 817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Change: +32 (+4%)</a:t>
            </a:r>
            <a:endParaRPr lang="en-US" sz="48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52890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(CTE)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Licensure exam pass rate </a:t>
            </a:r>
          </a:p>
          <a:p>
            <a:r>
              <a:rPr lang="en-US" dirty="0" smtClean="0"/>
              <a:t>Job placement rate</a:t>
            </a:r>
          </a:p>
          <a:p>
            <a:endParaRPr lang="en-US" dirty="0"/>
          </a:p>
          <a:p>
            <a:r>
              <a:rPr lang="en-US" dirty="0" smtClean="0"/>
              <a:t>Initiate discussion at Workforce Workgroup mtg (3/8)</a:t>
            </a:r>
          </a:p>
          <a:p>
            <a:r>
              <a:rPr lang="en-US" dirty="0" smtClean="0"/>
              <a:t>PaRC review and approval (3/16)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89226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Licensure Exam Pass Rate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313428" y="2144676"/>
            <a:ext cx="666750" cy="3936594"/>
          </a:xfrm>
          <a:prstGeom prst="roundRect">
            <a:avLst/>
          </a:prstGeom>
          <a:noFill/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90217" y="6081270"/>
            <a:ext cx="7639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Source: FH Workforce Development and Institutional Advancement, FH CTE Programs, Division of Apprenticeship Standards (DAS)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*Based on state written and practical exams; **Based on national and state exams; ***Based on first attempt</a:t>
            </a:r>
            <a:endParaRPr lang="en-US" sz="1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135679" y="2144676"/>
            <a:ext cx="666750" cy="3936594"/>
          </a:xfrm>
          <a:prstGeom prst="roundRect">
            <a:avLst/>
          </a:prstGeom>
          <a:noFill/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428" y="1477926"/>
            <a:ext cx="7448548" cy="460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 rot="20193757">
            <a:off x="1623379" y="2358402"/>
            <a:ext cx="6576260" cy="1569660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Pass Rates Standards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Relatively Consistent </a:t>
            </a:r>
            <a:endParaRPr lang="en-US" sz="48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61989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“reasonable” job placement rate?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95617" y="5276910"/>
            <a:ext cx="7248383" cy="1542990"/>
          </a:xfrm>
        </p:spPr>
        <p:txBody>
          <a:bodyPr>
            <a:noAutofit/>
          </a:bodyPr>
          <a:lstStyle/>
          <a:p>
            <a:r>
              <a:rPr lang="en-US" sz="2800" dirty="0" smtClean="0"/>
              <a:t>ACCJC flagged programs with N/A or placement below 40% (8/2015 memo)</a:t>
            </a:r>
          </a:p>
          <a:p>
            <a:r>
              <a:rPr lang="en-US" sz="2800" dirty="0" smtClean="0"/>
              <a:t>College is on enhanced monitoring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504950" y="4872368"/>
            <a:ext cx="7562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California Community College Core Indicator Report information for 2015-16, 2014-15, and 2013-14 Fiscal Planning [CCCCO MIS data, EDD Base Wage File]</a:t>
            </a:r>
            <a:endParaRPr lang="en-US" sz="1000" dirty="0"/>
          </a:p>
        </p:txBody>
      </p:sp>
      <p:sp>
        <p:nvSpPr>
          <p:cNvPr id="11" name="Rounded Rectangle 10"/>
          <p:cNvSpPr/>
          <p:nvPr/>
        </p:nvSpPr>
        <p:spPr>
          <a:xfrm>
            <a:off x="8329611" y="2057400"/>
            <a:ext cx="666750" cy="2857500"/>
          </a:xfrm>
          <a:prstGeom prst="roundRect">
            <a:avLst/>
          </a:prstGeom>
          <a:noFill/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4" y="1592184"/>
            <a:ext cx="7667625" cy="328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80098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reasonable job placement?</a:t>
            </a:r>
          </a:p>
          <a:p>
            <a:r>
              <a:rPr lang="en-US" dirty="0" smtClean="0"/>
              <a:t>How to determine?</a:t>
            </a:r>
          </a:p>
          <a:p>
            <a:pPr lvl="1"/>
            <a:r>
              <a:rPr lang="en-US" dirty="0" smtClean="0"/>
              <a:t>Cohort based vs. non-cohort programs</a:t>
            </a:r>
          </a:p>
          <a:p>
            <a:pPr lvl="1"/>
            <a:r>
              <a:rPr lang="en-US" dirty="0" smtClean="0"/>
              <a:t>Reporting current programs only</a:t>
            </a:r>
          </a:p>
        </p:txBody>
      </p:sp>
    </p:spTree>
    <p:extLst>
      <p:ext uri="{BB962C8B-B14F-4D97-AF65-F5344CB8AC3E}">
        <p14:creationId xmlns:p14="http://schemas.microsoft.com/office/powerpoint/2010/main" val="255204146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job placement reporting methodology (WWG)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95617" y="5094304"/>
            <a:ext cx="7172183" cy="1745093"/>
          </a:xfrm>
        </p:spPr>
        <p:txBody>
          <a:bodyPr>
            <a:noAutofit/>
          </a:bodyPr>
          <a:lstStyle/>
          <a:p>
            <a:r>
              <a:rPr lang="en-US" sz="2000" dirty="0" smtClean="0"/>
              <a:t>CTE programs with less than 10 completers to be removed (8/2015 ACCJC memo)</a:t>
            </a:r>
          </a:p>
          <a:p>
            <a:r>
              <a:rPr lang="en-US" sz="2000" dirty="0" smtClean="0"/>
              <a:t>Report the avg for non-cohort programs</a:t>
            </a:r>
          </a:p>
          <a:p>
            <a:r>
              <a:rPr lang="en-US" sz="2000" dirty="0" smtClean="0"/>
              <a:t>EMT to use program survey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4950" y="4808494"/>
            <a:ext cx="7562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California Community College Core Indicator Report information for 2015-16, 2014-15, and 2013-14 Fiscal Planning [CCCCO MIS data, EDD Base Wage File]</a:t>
            </a:r>
            <a:endParaRPr lang="en-US" sz="100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437567" y="2388358"/>
            <a:ext cx="7256913" cy="40944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478512" y="3250720"/>
            <a:ext cx="7256913" cy="40944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504950" y="4710752"/>
            <a:ext cx="7256913" cy="40944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515984"/>
            <a:ext cx="7605712" cy="334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440412" y="3329764"/>
            <a:ext cx="2502938" cy="346886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21754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390650"/>
            <a:ext cx="769620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Job Placement Rate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8224701" y="1793233"/>
            <a:ext cx="666750" cy="4639468"/>
          </a:xfrm>
          <a:prstGeom prst="roundRect">
            <a:avLst/>
          </a:prstGeom>
          <a:noFill/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50361" y="6335058"/>
            <a:ext cx="77209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*Career Technical Education Allied Health individual program’s employment survey.</a:t>
            </a:r>
          </a:p>
          <a:p>
            <a:r>
              <a:rPr lang="en-US" sz="1000" dirty="0" smtClean="0"/>
              <a:t>Source: California Community College Core Indicator Report information for 2016-17, 2015-16 and 2014-15 Fiscal Planning </a:t>
            </a:r>
          </a:p>
          <a:p>
            <a:r>
              <a:rPr lang="en-US" sz="1000" dirty="0" smtClean="0"/>
              <a:t>[CCCCO MIS data, EDD Base Wage File]</a:t>
            </a:r>
            <a:endParaRPr lang="en-US" sz="1000" dirty="0"/>
          </a:p>
        </p:txBody>
      </p:sp>
      <p:sp>
        <p:nvSpPr>
          <p:cNvPr id="4" name="Rounded Rectangle 3"/>
          <p:cNvSpPr/>
          <p:nvPr/>
        </p:nvSpPr>
        <p:spPr>
          <a:xfrm>
            <a:off x="7508541" y="1971169"/>
            <a:ext cx="1355613" cy="228600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7499377" y="2928786"/>
            <a:ext cx="1355613" cy="228600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7473421" y="4082463"/>
            <a:ext cx="1355613" cy="228600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7485729" y="4821717"/>
            <a:ext cx="1355613" cy="228600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7473420" y="4441854"/>
            <a:ext cx="1355613" cy="228600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3529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6" y="2253129"/>
            <a:ext cx="6767369" cy="1252667"/>
          </a:xfrm>
        </p:spPr>
        <p:txBody>
          <a:bodyPr/>
          <a:lstStyle/>
          <a:p>
            <a:r>
              <a:rPr lang="en-US" dirty="0" smtClean="0"/>
              <a:t>Institutional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52597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905000"/>
            <a:ext cx="7057883" cy="445426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Three-year trend</a:t>
            </a:r>
          </a:p>
          <a:p>
            <a:r>
              <a:rPr lang="en-US" dirty="0" smtClean="0"/>
              <a:t>Three-year average</a:t>
            </a:r>
          </a:p>
          <a:p>
            <a:r>
              <a:rPr lang="en-US" dirty="0" smtClean="0"/>
              <a:t>Calculate one-year goal based on 1% increase of three-year average</a:t>
            </a:r>
          </a:p>
          <a:p>
            <a:r>
              <a:rPr lang="en-US" dirty="0" smtClean="0"/>
              <a:t>Calculate six-year goal based on 3% increase of three-year average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73513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537" y="1592184"/>
            <a:ext cx="7552163" cy="3586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Successful Course Completion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95617" y="5178758"/>
            <a:ext cx="6767369" cy="148874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Emphasis on decreasing gap among disproportionately impacted groups by 3-percentage points. </a:t>
            </a:r>
            <a:r>
              <a:rPr lang="en-US" dirty="0" smtClean="0"/>
              <a:t>[EMP, Student </a:t>
            </a:r>
            <a:r>
              <a:rPr lang="en-US" dirty="0"/>
              <a:t>Equity Plan]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20193757">
            <a:off x="1931549" y="2366008"/>
            <a:ext cx="6576260" cy="1569660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Goal last yr: 77.1%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Change: 0%</a:t>
            </a:r>
            <a:endParaRPr lang="en-US" sz="48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27215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Institutional standards (ACCJC)</a:t>
            </a:r>
          </a:p>
          <a:p>
            <a:pPr lvl="1"/>
            <a:r>
              <a:rPr lang="en-US" dirty="0" smtClean="0"/>
              <a:t>Targets the college should annually meet and easily exceed</a:t>
            </a:r>
          </a:p>
          <a:p>
            <a:pPr lvl="1"/>
            <a:r>
              <a:rPr lang="en-US" dirty="0" smtClean="0"/>
              <a:t>Minimum levels of achievement</a:t>
            </a:r>
          </a:p>
          <a:p>
            <a:r>
              <a:rPr lang="en-US" dirty="0" smtClean="0"/>
              <a:t>Institutional goals (IEPI)</a:t>
            </a:r>
          </a:p>
          <a:p>
            <a:pPr lvl="1"/>
            <a:r>
              <a:rPr lang="en-US" dirty="0" smtClean="0"/>
              <a:t>Advance institutional effectiveness</a:t>
            </a:r>
          </a:p>
          <a:p>
            <a:pPr lvl="1"/>
            <a:r>
              <a:rPr lang="en-US" dirty="0" smtClean="0"/>
              <a:t>Aspirational levels of achievement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6" y="1574040"/>
            <a:ext cx="7516813" cy="354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Remedial Rate-Math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5160204"/>
            <a:ext cx="6767369" cy="141204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Emphasis on decreasing current gaps among disproportionately impacted groups by at least half. [EMP, Student Equity Plan]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0193757">
            <a:off x="1789594" y="2847601"/>
            <a:ext cx="6576260" cy="830997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New Indicator</a:t>
            </a:r>
            <a:endParaRPr lang="en-US" sz="48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82946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470" y="1592184"/>
            <a:ext cx="7627379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Remedial Rate-English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5067300"/>
            <a:ext cx="6767369" cy="150495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Emphasis on decreasing gap among disproportionately impacted groups by 3-percentage points. [EMP, Student Equity Plan]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0193757">
            <a:off x="1985029" y="2613434"/>
            <a:ext cx="6576260" cy="830997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New Indicator</a:t>
            </a:r>
            <a:endParaRPr lang="en-US" sz="48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42201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Remedial Rate-ESL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5143500"/>
            <a:ext cx="6767369" cy="121576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Emphasis on decreasing current gaps among disproportionately impacted groups by at least half. [EMP, Student Equity Plan]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720" y="1600200"/>
            <a:ext cx="757493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20193757">
            <a:off x="2001729" y="2670583"/>
            <a:ext cx="6576260" cy="830997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New Indicator</a:t>
            </a:r>
            <a:endParaRPr lang="en-US" sz="48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11626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(District)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733550"/>
            <a:ext cx="6767369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Accreditation status: Fully accredited-no action</a:t>
            </a:r>
          </a:p>
          <a:p>
            <a:r>
              <a:rPr lang="en-US" dirty="0" smtClean="0"/>
              <a:t>Fund balance: 5%</a:t>
            </a:r>
          </a:p>
          <a:p>
            <a:pPr lvl="1"/>
            <a:r>
              <a:rPr lang="en-US" dirty="0" smtClean="0"/>
              <a:t>Ending unrestricted general fund balance as percentage of total expenditures</a:t>
            </a:r>
          </a:p>
          <a:p>
            <a:r>
              <a:rPr lang="en-US" dirty="0" smtClean="0"/>
              <a:t>Programmatic compliance: Unmodified</a:t>
            </a:r>
          </a:p>
          <a:p>
            <a:pPr lvl="1"/>
            <a:r>
              <a:rPr lang="en-US" dirty="0" smtClean="0"/>
              <a:t>As identified in </a:t>
            </a:r>
            <a:r>
              <a:rPr lang="en-US" dirty="0"/>
              <a:t>an annual independent audited financial </a:t>
            </a:r>
            <a:r>
              <a:rPr lang="en-US" dirty="0" smtClean="0"/>
              <a:t>statement</a:t>
            </a:r>
          </a:p>
          <a:p>
            <a:pPr lvl="2"/>
            <a:r>
              <a:rPr lang="en-US" dirty="0" smtClean="0"/>
              <a:t>Audit findings</a:t>
            </a:r>
          </a:p>
          <a:p>
            <a:pPr lvl="2"/>
            <a:r>
              <a:rPr lang="en-US" dirty="0" smtClean="0"/>
              <a:t>State Compliance</a:t>
            </a:r>
          </a:p>
          <a:p>
            <a:pPr lvl="2"/>
            <a:r>
              <a:rPr lang="en-US" dirty="0" smtClean="0"/>
              <a:t>Federal Awards/Compliance</a:t>
            </a:r>
          </a:p>
        </p:txBody>
      </p:sp>
    </p:spTree>
    <p:extLst>
      <p:ext uri="{BB962C8B-B14F-4D97-AF65-F5344CB8AC3E}">
        <p14:creationId xmlns:p14="http://schemas.microsoft.com/office/powerpoint/2010/main" val="363035769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Move to a five-year trend analysis</a:t>
            </a:r>
          </a:p>
          <a:p>
            <a:r>
              <a:rPr lang="en-US" dirty="0" smtClean="0"/>
              <a:t>Revisit standards and goals rates annually </a:t>
            </a:r>
          </a:p>
          <a:p>
            <a:r>
              <a:rPr lang="en-US" dirty="0" smtClean="0"/>
              <a:t>Consideration of program-level completion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3715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Foothill’s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592184"/>
            <a:ext cx="7248383" cy="4767077"/>
          </a:xfrm>
        </p:spPr>
        <p:txBody>
          <a:bodyPr>
            <a:noAutofit/>
          </a:bodyPr>
          <a:lstStyle/>
          <a:p>
            <a:r>
              <a:rPr lang="en-US" sz="2400" dirty="0"/>
              <a:t>Data</a:t>
            </a:r>
          </a:p>
          <a:p>
            <a:pPr lvl="1"/>
            <a:r>
              <a:rPr lang="en-US" sz="2400" dirty="0"/>
              <a:t>Most recent term/year (Fall </a:t>
            </a:r>
            <a:r>
              <a:rPr lang="en-US" sz="2400" dirty="0" smtClean="0"/>
              <a:t>2015, 2014, 2013)</a:t>
            </a:r>
            <a:endParaRPr lang="en-US" sz="2400" dirty="0"/>
          </a:p>
          <a:p>
            <a:pPr lvl="1"/>
            <a:r>
              <a:rPr lang="en-US" sz="2400" dirty="0"/>
              <a:t>Longitudinal </a:t>
            </a:r>
            <a:r>
              <a:rPr lang="en-US" sz="2400" dirty="0" smtClean="0"/>
              <a:t>(2012-13 to 2014-15)</a:t>
            </a:r>
            <a:endParaRPr lang="en-US" sz="2400" dirty="0"/>
          </a:p>
          <a:p>
            <a:r>
              <a:rPr lang="en-US" sz="2400" dirty="0" smtClean="0"/>
              <a:t>Sources</a:t>
            </a:r>
            <a:endParaRPr lang="en-US" sz="2400" dirty="0"/>
          </a:p>
          <a:p>
            <a:pPr lvl="1"/>
            <a:r>
              <a:rPr lang="en-US" sz="2400" dirty="0"/>
              <a:t>CCCCO Data Mart, </a:t>
            </a:r>
            <a:r>
              <a:rPr lang="en-US" sz="2400" dirty="0" smtClean="0"/>
              <a:t>Student Success Scorecard, FHDA </a:t>
            </a:r>
            <a:r>
              <a:rPr lang="en-US" sz="2400" dirty="0"/>
              <a:t>IR&amp;P, FH Workforce Development &amp; Institutional Advancement, </a:t>
            </a:r>
            <a:r>
              <a:rPr lang="en-US" sz="2400" dirty="0" smtClean="0"/>
              <a:t>CCC Core </a:t>
            </a:r>
            <a:r>
              <a:rPr lang="en-US" sz="2400" dirty="0"/>
              <a:t>Indicator </a:t>
            </a:r>
            <a:r>
              <a:rPr lang="en-US" sz="2400" dirty="0" smtClean="0"/>
              <a:t>Reports</a:t>
            </a:r>
            <a:endParaRPr lang="en-US" sz="2400" dirty="0"/>
          </a:p>
          <a:p>
            <a:r>
              <a:rPr lang="en-US" sz="2400" dirty="0"/>
              <a:t>Discussion</a:t>
            </a:r>
          </a:p>
          <a:p>
            <a:pPr lvl="1"/>
            <a:r>
              <a:rPr lang="en-US" sz="2400" dirty="0" smtClean="0"/>
              <a:t>PaRC, Workforce Workgroup</a:t>
            </a:r>
            <a:endParaRPr lang="en-US" sz="2400" dirty="0"/>
          </a:p>
          <a:p>
            <a:pPr lvl="1"/>
            <a:r>
              <a:rPr lang="en-US" sz="2400" dirty="0" smtClean="0"/>
              <a:t>Documentation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632724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6" y="2253129"/>
            <a:ext cx="6767369" cy="1252667"/>
          </a:xfrm>
        </p:spPr>
        <p:txBody>
          <a:bodyPr/>
          <a:lstStyle/>
          <a:p>
            <a:r>
              <a:rPr lang="en-US" dirty="0" smtClean="0"/>
              <a:t>Institutional 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96791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Three-year trend</a:t>
            </a:r>
          </a:p>
          <a:p>
            <a:r>
              <a:rPr lang="en-US" dirty="0" smtClean="0"/>
              <a:t>Three-year average</a:t>
            </a:r>
          </a:p>
          <a:p>
            <a:r>
              <a:rPr lang="en-US" dirty="0" smtClean="0"/>
              <a:t>Calculate 75% of three-year average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3446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Course Completion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95617" y="5219700"/>
            <a:ext cx="6767369" cy="140626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Completion based on passing course with A, B, C, or P grade; includes all credit courses offered in Fall term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442" y="1592184"/>
            <a:ext cx="10248934" cy="35513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193757">
            <a:off x="1623379" y="2358402"/>
            <a:ext cx="6576260" cy="1569660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Standard last yr: 57%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Change: </a:t>
            </a:r>
            <a:r>
              <a:rPr lang="en-US" sz="48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0</a:t>
            </a:r>
            <a:r>
              <a:rPr lang="en-US" sz="48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%</a:t>
            </a:r>
            <a:endParaRPr lang="en-US" sz="48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39394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Program Completion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4495800"/>
            <a:ext cx="6767369" cy="186346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Number of AA, AA-T, </a:t>
            </a:r>
            <a:r>
              <a:rPr lang="en-US" dirty="0" smtClean="0"/>
              <a:t>AS, AS-T </a:t>
            </a:r>
            <a:r>
              <a:rPr lang="en-US" dirty="0"/>
              <a:t>and Certificates of Achievement</a:t>
            </a:r>
          </a:p>
          <a:p>
            <a:r>
              <a:rPr lang="en-US" dirty="0"/>
              <a:t>Students counted once regardless of how many awards granted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499" y="1592185"/>
            <a:ext cx="10444335" cy="2834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193757">
            <a:off x="1666220" y="2227989"/>
            <a:ext cx="6576260" cy="1569660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Standard last yr: 757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Change: +11</a:t>
            </a:r>
            <a:r>
              <a:rPr lang="en-US" sz="4800" dirty="0" smtClean="0">
                <a:solidFill>
                  <a:schemeClr val="bg1"/>
                </a:solidFill>
                <a:latin typeface="Calibri"/>
              </a:rPr>
              <a:t>(+&lt;</a:t>
            </a:r>
            <a:r>
              <a:rPr lang="en-US" sz="4800" dirty="0">
                <a:solidFill>
                  <a:schemeClr val="bg1"/>
                </a:solidFill>
                <a:latin typeface="Calibri"/>
              </a:rPr>
              <a:t>1%)</a:t>
            </a:r>
          </a:p>
        </p:txBody>
      </p:sp>
    </p:spTree>
    <p:extLst>
      <p:ext uri="{BB962C8B-B14F-4D97-AF65-F5344CB8AC3E}">
        <p14:creationId xmlns:p14="http://schemas.microsoft.com/office/powerpoint/2010/main" val="180413113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Degree Completion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5372099"/>
            <a:ext cx="6767369" cy="1025261"/>
          </a:xfrm>
        </p:spPr>
        <p:txBody>
          <a:bodyPr>
            <a:normAutofit/>
          </a:bodyPr>
          <a:lstStyle/>
          <a:p>
            <a:r>
              <a:rPr lang="en-US" dirty="0" smtClean="0"/>
              <a:t>Number of associate degrees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145" y="1769812"/>
            <a:ext cx="10515600" cy="3424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193757">
            <a:off x="1640022" y="2381720"/>
            <a:ext cx="6576260" cy="1569660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Standard last yr: 448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Change: +47(+10%)</a:t>
            </a:r>
            <a:endParaRPr lang="en-US" sz="48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20488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Certificate Completion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5143500"/>
            <a:ext cx="6767369" cy="121576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Number of Certificates of Achievement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146" y="1733550"/>
            <a:ext cx="10078504" cy="3181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193757">
            <a:off x="1640023" y="2173158"/>
            <a:ext cx="6576260" cy="1569660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Standard last yr: 399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Change: -7 (-&lt;1%)</a:t>
            </a:r>
            <a:endParaRPr lang="en-US" sz="48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98389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Academic Fall2015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FHAcademic Fall2015</Template>
  <TotalTime>433</TotalTime>
  <Words>828</Words>
  <Application>Microsoft Macintosh PowerPoint</Application>
  <PresentationFormat>On-screen Show (4:3)</PresentationFormat>
  <Paragraphs>110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Academic Fall2015</vt:lpstr>
      <vt:lpstr>Institutional-Set Standards and Goals: ACCJC Annual Report and Institutional Effectiveness Partnership Initiative (IEPI)  v2</vt:lpstr>
      <vt:lpstr>Overview</vt:lpstr>
      <vt:lpstr>Foothill’s Approach</vt:lpstr>
      <vt:lpstr>Institutional Standards</vt:lpstr>
      <vt:lpstr>Setting the Standards</vt:lpstr>
      <vt:lpstr>Student Course Completion</vt:lpstr>
      <vt:lpstr>Student Program Completion</vt:lpstr>
      <vt:lpstr>Student Degree Completion</vt:lpstr>
      <vt:lpstr>Student Certificate Completion</vt:lpstr>
      <vt:lpstr>Student Transfers to Four-Year</vt:lpstr>
      <vt:lpstr>Additional (CTE) Standards</vt:lpstr>
      <vt:lpstr>Licensure Exam Pass Rate</vt:lpstr>
      <vt:lpstr>What is “reasonable” job placement rate?</vt:lpstr>
      <vt:lpstr>For Discussion</vt:lpstr>
      <vt:lpstr>Proposed job placement reporting methodology (WWG)</vt:lpstr>
      <vt:lpstr>Student Job Placement Rate</vt:lpstr>
      <vt:lpstr>Institutional Goals</vt:lpstr>
      <vt:lpstr>Setting the Goals</vt:lpstr>
      <vt:lpstr>Successful Course Completion</vt:lpstr>
      <vt:lpstr>Remedial Rate-Math</vt:lpstr>
      <vt:lpstr>Remedial Rate-English</vt:lpstr>
      <vt:lpstr>Remedial Rate-ESL</vt:lpstr>
      <vt:lpstr>Additional (District) Goals</vt:lpstr>
      <vt:lpstr>Considerations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ACCJC Annual Report Institutional-Set Standards</dc:title>
  <dc:creator>FHDA</dc:creator>
  <cp:lastModifiedBy>FHDA</cp:lastModifiedBy>
  <cp:revision>54</cp:revision>
  <dcterms:created xsi:type="dcterms:W3CDTF">2016-03-02T08:10:03Z</dcterms:created>
  <dcterms:modified xsi:type="dcterms:W3CDTF">2016-03-16T17:29:49Z</dcterms:modified>
</cp:coreProperties>
</file>