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xlsx" ContentType="application/vnd.openxmlformats-officedocument.spreadsheetml.sheet"/>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83" r:id="rId3"/>
    <p:sldId id="297" r:id="rId4"/>
    <p:sldId id="298" r:id="rId5"/>
    <p:sldId id="299" r:id="rId6"/>
    <p:sldId id="268" r:id="rId7"/>
    <p:sldId id="280" r:id="rId8"/>
    <p:sldId id="260" r:id="rId9"/>
    <p:sldId id="267" r:id="rId10"/>
    <p:sldId id="269" r:id="rId11"/>
    <p:sldId id="270" r:id="rId12"/>
    <p:sldId id="275" r:id="rId13"/>
    <p:sldId id="302" r:id="rId14"/>
    <p:sldId id="294" r:id="rId15"/>
    <p:sldId id="295" r:id="rId16"/>
    <p:sldId id="296" r:id="rId17"/>
    <p:sldId id="290" r:id="rId18"/>
    <p:sldId id="291" r:id="rId19"/>
    <p:sldId id="292" r:id="rId20"/>
    <p:sldId id="293" r:id="rId21"/>
    <p:sldId id="288" r:id="rId22"/>
    <p:sldId id="286" r:id="rId23"/>
    <p:sldId id="289" r:id="rId24"/>
    <p:sldId id="287" r:id="rId25"/>
    <p:sldId id="301" r:id="rId26"/>
    <p:sldId id="300"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84439" autoAdjust="0"/>
  </p:normalViewPr>
  <p:slideViewPr>
    <p:cSldViewPr>
      <p:cViewPr>
        <p:scale>
          <a:sx n="94" d="100"/>
          <a:sy n="94" d="100"/>
        </p:scale>
        <p:origin x="-864" y="-296"/>
      </p:cViewPr>
      <p:guideLst>
        <p:guide orient="horz" pos="2160"/>
        <p:guide pos="2880"/>
      </p:guideLst>
    </p:cSldViewPr>
  </p:slideViewPr>
  <p:outlineViewPr>
    <p:cViewPr>
      <p:scale>
        <a:sx n="33" d="100"/>
        <a:sy n="33" d="100"/>
      </p:scale>
      <p:origin x="0" y="20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Lbls>
            <c:dLbl>
              <c:idx val="0"/>
              <c:layout>
                <c:manualLayout>
                  <c:x val="0.0216049382716049"/>
                  <c:y val="0.00534223649996856"/>
                </c:manualLayout>
              </c:layout>
              <c:dLblPos val="bestFit"/>
              <c:showLegendKey val="1"/>
              <c:showVal val="1"/>
              <c:showCatName val="1"/>
              <c:showSerName val="0"/>
              <c:showPercent val="1"/>
              <c:showBubbleSize val="0"/>
            </c:dLbl>
            <c:dLbl>
              <c:idx val="1"/>
              <c:layout>
                <c:manualLayout>
                  <c:x val="-0.104938271604938"/>
                  <c:y val="-0.101502493499403"/>
                </c:manualLayout>
              </c:layout>
              <c:dLblPos val="bestFit"/>
              <c:showLegendKey val="1"/>
              <c:showVal val="1"/>
              <c:showCatName val="1"/>
              <c:showSerName val="0"/>
              <c:showPercent val="1"/>
              <c:showBubbleSize val="0"/>
            </c:dLbl>
            <c:dLbl>
              <c:idx val="2"/>
              <c:layout>
                <c:manualLayout>
                  <c:x val="-0.0601851851851852"/>
                  <c:y val="0.0267111824998428"/>
                </c:manualLayout>
              </c:layout>
              <c:dLblPos val="bestFit"/>
              <c:showLegendKey val="1"/>
              <c:showVal val="1"/>
              <c:showCatName val="1"/>
              <c:showSerName val="0"/>
              <c:showPercent val="1"/>
              <c:showBubbleSize val="0"/>
            </c:dLbl>
            <c:dLblPos val="outEnd"/>
            <c:showLegendKey val="1"/>
            <c:showVal val="1"/>
            <c:showCatName val="1"/>
            <c:showSerName val="0"/>
            <c:showPercent val="1"/>
            <c:showBubbleSize val="0"/>
            <c:showLeaderLines val="1"/>
          </c:dLbls>
          <c:cat>
            <c:strRef>
              <c:f>Sheet1!$A$2:$A$4</c:f>
              <c:strCache>
                <c:ptCount val="3"/>
                <c:pt idx="0">
                  <c:v>Administrative</c:v>
                </c:pt>
                <c:pt idx="1">
                  <c:v>Instructional</c:v>
                </c:pt>
                <c:pt idx="2">
                  <c:v>Student Services</c:v>
                </c:pt>
              </c:strCache>
            </c:strRef>
          </c:cat>
          <c:val>
            <c:numRef>
              <c:f>Sheet1!$B$2:$B$4</c:f>
              <c:numCache>
                <c:formatCode>General</c:formatCode>
                <c:ptCount val="3"/>
                <c:pt idx="0">
                  <c:v>13.0</c:v>
                </c:pt>
                <c:pt idx="1">
                  <c:v>18.0</c:v>
                </c:pt>
                <c:pt idx="2">
                  <c:v>7.0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5812963596942"/>
          <c:y val="0.0945533795640104"/>
          <c:w val="0.442866940545475"/>
          <c:h val="0.816235477371948"/>
        </c:manualLayout>
      </c:layout>
      <c:pieChart>
        <c:varyColors val="1"/>
        <c:ser>
          <c:idx val="0"/>
          <c:order val="0"/>
          <c:tx>
            <c:strRef>
              <c:f>Sheet1!$B$1</c:f>
              <c:strCache>
                <c:ptCount val="1"/>
                <c:pt idx="0">
                  <c:v>Sales</c:v>
                </c:pt>
              </c:strCache>
            </c:strRef>
          </c:tx>
          <c:dLbls>
            <c:dLbl>
              <c:idx val="0"/>
              <c:layout>
                <c:manualLayout>
                  <c:x val="-0.0324074074074074"/>
                  <c:y val="-0.162938213249041"/>
                </c:manualLayout>
              </c:layout>
              <c:dLblPos val="bestFit"/>
              <c:showLegendKey val="1"/>
              <c:showVal val="1"/>
              <c:showCatName val="1"/>
              <c:showSerName val="0"/>
              <c:showPercent val="1"/>
              <c:showBubbleSize val="0"/>
            </c:dLbl>
            <c:dLbl>
              <c:idx val="1"/>
              <c:layout>
                <c:manualLayout>
                  <c:x val="-0.104938271604938"/>
                  <c:y val="-0.101502493499403"/>
                </c:manualLayout>
              </c:layout>
              <c:dLblPos val="bestFit"/>
              <c:showLegendKey val="1"/>
              <c:showVal val="1"/>
              <c:showCatName val="1"/>
              <c:showSerName val="0"/>
              <c:showPercent val="1"/>
              <c:showBubbleSize val="0"/>
            </c:dLbl>
            <c:dLbl>
              <c:idx val="2"/>
              <c:layout>
                <c:manualLayout>
                  <c:x val="-0.185343832020997"/>
                  <c:y val="0.0641068379996227"/>
                </c:manualLayout>
              </c:layout>
              <c:tx>
                <c:rich>
                  <a:bodyPr/>
                  <a:lstStyle/>
                  <a:p>
                    <a:r>
                      <a:rPr lang="en-US" sz="1600" dirty="0"/>
                      <a:t>Recommendations and Section Ratings, 29, 13%</a:t>
                    </a:r>
                    <a:endParaRPr lang="en-US" dirty="0"/>
                  </a:p>
                </c:rich>
              </c:tx>
              <c:dLblPos val="bestFit"/>
              <c:showLegendKey val="1"/>
              <c:showVal val="1"/>
              <c:showCatName val="1"/>
              <c:showSerName val="0"/>
              <c:showPercent val="1"/>
              <c:showBubbleSize val="0"/>
            </c:dLbl>
            <c:txPr>
              <a:bodyPr/>
              <a:lstStyle/>
              <a:p>
                <a:pPr>
                  <a:defRPr sz="1600"/>
                </a:pPr>
                <a:endParaRPr lang="en-US"/>
              </a:p>
            </c:txPr>
            <c:dLblPos val="outEnd"/>
            <c:showLegendKey val="1"/>
            <c:showVal val="1"/>
            <c:showCatName val="1"/>
            <c:showSerName val="0"/>
            <c:showPercent val="1"/>
            <c:showBubbleSize val="0"/>
            <c:showLeaderLines val="1"/>
          </c:dLbls>
          <c:cat>
            <c:strRef>
              <c:f>Sheet1!$A$2:$A$4</c:f>
              <c:strCache>
                <c:ptCount val="3"/>
                <c:pt idx="0">
                  <c:v>Commendation</c:v>
                </c:pt>
                <c:pt idx="1">
                  <c:v>Suggestions for Improvement</c:v>
                </c:pt>
                <c:pt idx="2">
                  <c:v>Recommendations and Section Ratings</c:v>
                </c:pt>
              </c:strCache>
            </c:strRef>
          </c:cat>
          <c:val>
            <c:numRef>
              <c:f>Sheet1!$B$2:$B$4</c:f>
              <c:numCache>
                <c:formatCode>General</c:formatCode>
                <c:ptCount val="3"/>
                <c:pt idx="0">
                  <c:v>105.0</c:v>
                </c:pt>
                <c:pt idx="1">
                  <c:v>95.0</c:v>
                </c:pt>
                <c:pt idx="2">
                  <c:v>29.0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41420D-0317-4AF9-9F82-501D7C7F87BE}" type="doc">
      <dgm:prSet loTypeId="urn:microsoft.com/office/officeart/2005/8/layout/rings+Icon" loCatId="officeonline" qsTypeId="urn:microsoft.com/office/officeart/2005/8/quickstyle/simple1" qsCatId="simple" csTypeId="urn:microsoft.com/office/officeart/2005/8/colors/accent1_2" csCatId="accent1" phldr="1"/>
      <dgm:spPr/>
      <dgm:t>
        <a:bodyPr/>
        <a:lstStyle/>
        <a:p>
          <a:endParaRPr lang="en-US"/>
        </a:p>
      </dgm:t>
    </dgm:pt>
    <dgm:pt modelId="{1DDF8239-EFF1-4577-B39D-2FAA61FE0757}">
      <dgm:prSet phldrT="[Text]"/>
      <dgm:spPr/>
      <dgm:t>
        <a:bodyPr/>
        <a:lstStyle/>
        <a:p>
          <a:r>
            <a:rPr lang="en-US" smtClean="0"/>
            <a:t>Promote Program </a:t>
          </a:r>
          <a:r>
            <a:rPr lang="en-US" dirty="0" smtClean="0"/>
            <a:t>Improvement</a:t>
          </a:r>
          <a:endParaRPr lang="en-US" dirty="0"/>
        </a:p>
      </dgm:t>
    </dgm:pt>
    <dgm:pt modelId="{6CF32BD1-2AA0-4E68-87B1-238DC0959FD8}" type="parTrans" cxnId="{793ABC4F-A633-48A5-AE61-F628AF3256C5}">
      <dgm:prSet/>
      <dgm:spPr/>
      <dgm:t>
        <a:bodyPr/>
        <a:lstStyle/>
        <a:p>
          <a:endParaRPr lang="en-US"/>
        </a:p>
      </dgm:t>
    </dgm:pt>
    <dgm:pt modelId="{EEDE254D-0B6A-49ED-9DA5-0612D7B48907}" type="sibTrans" cxnId="{793ABC4F-A633-48A5-AE61-F628AF3256C5}">
      <dgm:prSet/>
      <dgm:spPr/>
      <dgm:t>
        <a:bodyPr/>
        <a:lstStyle/>
        <a:p>
          <a:endParaRPr lang="en-US"/>
        </a:p>
      </dgm:t>
    </dgm:pt>
    <dgm:pt modelId="{570AA4E1-AFDB-4BD8-8CD0-91929A776F52}">
      <dgm:prSet phldrT="[Text]"/>
      <dgm:spPr/>
      <dgm:t>
        <a:bodyPr/>
        <a:lstStyle/>
        <a:p>
          <a:r>
            <a:rPr lang="en-US" dirty="0" smtClean="0"/>
            <a:t>Link Program Goals to Resource Requests</a:t>
          </a:r>
          <a:endParaRPr lang="en-US" dirty="0"/>
        </a:p>
      </dgm:t>
    </dgm:pt>
    <dgm:pt modelId="{3EF34B77-04DD-432B-A0DE-C104A7358F82}" type="parTrans" cxnId="{34C43A2D-7CD5-4B36-9B82-577669BE584A}">
      <dgm:prSet/>
      <dgm:spPr/>
      <dgm:t>
        <a:bodyPr/>
        <a:lstStyle/>
        <a:p>
          <a:endParaRPr lang="en-US"/>
        </a:p>
      </dgm:t>
    </dgm:pt>
    <dgm:pt modelId="{EA90B9B7-C8D8-4AB9-B923-2AF4D6DC7087}" type="sibTrans" cxnId="{34C43A2D-7CD5-4B36-9B82-577669BE584A}">
      <dgm:prSet/>
      <dgm:spPr/>
      <dgm:t>
        <a:bodyPr/>
        <a:lstStyle/>
        <a:p>
          <a:endParaRPr lang="en-US"/>
        </a:p>
      </dgm:t>
    </dgm:pt>
    <dgm:pt modelId="{3D963E07-A0DF-4CBE-8262-87BA5B24BFCF}">
      <dgm:prSet phldrT="[Text]"/>
      <dgm:spPr/>
      <dgm:t>
        <a:bodyPr/>
        <a:lstStyle/>
        <a:p>
          <a:r>
            <a:rPr lang="en-US" dirty="0" smtClean="0"/>
            <a:t>Assure  (“to promise or say with confidence”) Program Quality</a:t>
          </a:r>
          <a:endParaRPr lang="en-US" dirty="0"/>
        </a:p>
      </dgm:t>
    </dgm:pt>
    <dgm:pt modelId="{0ABB1474-F72A-46B4-84C9-14E49284D01E}" type="parTrans" cxnId="{B653DFD7-458C-405E-8D6A-E8220C3D9794}">
      <dgm:prSet/>
      <dgm:spPr/>
      <dgm:t>
        <a:bodyPr/>
        <a:lstStyle/>
        <a:p>
          <a:endParaRPr lang="en-US"/>
        </a:p>
      </dgm:t>
    </dgm:pt>
    <dgm:pt modelId="{55608812-B0BC-4D35-8F6F-6DD74668C0D9}" type="sibTrans" cxnId="{B653DFD7-458C-405E-8D6A-E8220C3D9794}">
      <dgm:prSet/>
      <dgm:spPr/>
      <dgm:t>
        <a:bodyPr/>
        <a:lstStyle/>
        <a:p>
          <a:endParaRPr lang="en-US"/>
        </a:p>
      </dgm:t>
    </dgm:pt>
    <dgm:pt modelId="{0D524B50-CE38-41AA-A1A1-BB35C6F4BD8A}" type="pres">
      <dgm:prSet presAssocID="{C441420D-0317-4AF9-9F82-501D7C7F87BE}" presName="Name0" presStyleCnt="0">
        <dgm:presLayoutVars>
          <dgm:chMax val="7"/>
          <dgm:dir/>
          <dgm:resizeHandles val="exact"/>
        </dgm:presLayoutVars>
      </dgm:prSet>
      <dgm:spPr/>
      <dgm:t>
        <a:bodyPr/>
        <a:lstStyle/>
        <a:p>
          <a:endParaRPr lang="en-US"/>
        </a:p>
      </dgm:t>
    </dgm:pt>
    <dgm:pt modelId="{30F631CD-6776-4F61-9745-270377000980}" type="pres">
      <dgm:prSet presAssocID="{C441420D-0317-4AF9-9F82-501D7C7F87BE}" presName="ellipse1" presStyleLbl="vennNode1" presStyleIdx="0" presStyleCnt="3" custLinFactNeighborX="30932">
        <dgm:presLayoutVars>
          <dgm:bulletEnabled val="1"/>
        </dgm:presLayoutVars>
      </dgm:prSet>
      <dgm:spPr/>
      <dgm:t>
        <a:bodyPr/>
        <a:lstStyle/>
        <a:p>
          <a:endParaRPr lang="en-US"/>
        </a:p>
      </dgm:t>
    </dgm:pt>
    <dgm:pt modelId="{7DFC21D8-6F1B-42DE-B42E-5061F84FE78D}" type="pres">
      <dgm:prSet presAssocID="{C441420D-0317-4AF9-9F82-501D7C7F87BE}" presName="ellipse2" presStyleLbl="vennNode1" presStyleIdx="1" presStyleCnt="3" custLinFactNeighborX="20478" custLinFactNeighborY="614">
        <dgm:presLayoutVars>
          <dgm:bulletEnabled val="1"/>
        </dgm:presLayoutVars>
      </dgm:prSet>
      <dgm:spPr/>
      <dgm:t>
        <a:bodyPr/>
        <a:lstStyle/>
        <a:p>
          <a:endParaRPr lang="en-US"/>
        </a:p>
      </dgm:t>
    </dgm:pt>
    <dgm:pt modelId="{DFEB91B9-D3FB-45A3-9AC9-EEAB150575F8}" type="pres">
      <dgm:prSet presAssocID="{C441420D-0317-4AF9-9F82-501D7C7F87BE}" presName="ellipse3" presStyleLbl="vennNode1" presStyleIdx="2" presStyleCnt="3" custLinFactNeighborX="12680">
        <dgm:presLayoutVars>
          <dgm:bulletEnabled val="1"/>
        </dgm:presLayoutVars>
      </dgm:prSet>
      <dgm:spPr/>
      <dgm:t>
        <a:bodyPr/>
        <a:lstStyle/>
        <a:p>
          <a:endParaRPr lang="en-US"/>
        </a:p>
      </dgm:t>
    </dgm:pt>
  </dgm:ptLst>
  <dgm:cxnLst>
    <dgm:cxn modelId="{D7C67B99-2519-491E-B5E8-BEE8982DDA63}" type="presOf" srcId="{C441420D-0317-4AF9-9F82-501D7C7F87BE}" destId="{0D524B50-CE38-41AA-A1A1-BB35C6F4BD8A}" srcOrd="0" destOrd="0" presId="urn:microsoft.com/office/officeart/2005/8/layout/rings+Icon"/>
    <dgm:cxn modelId="{B653DFD7-458C-405E-8D6A-E8220C3D9794}" srcId="{C441420D-0317-4AF9-9F82-501D7C7F87BE}" destId="{3D963E07-A0DF-4CBE-8262-87BA5B24BFCF}" srcOrd="2" destOrd="0" parTransId="{0ABB1474-F72A-46B4-84C9-14E49284D01E}" sibTransId="{55608812-B0BC-4D35-8F6F-6DD74668C0D9}"/>
    <dgm:cxn modelId="{D017E3CB-2AE6-4AE4-B635-D9B391D1932B}" type="presOf" srcId="{570AA4E1-AFDB-4BD8-8CD0-91929A776F52}" destId="{7DFC21D8-6F1B-42DE-B42E-5061F84FE78D}" srcOrd="0" destOrd="0" presId="urn:microsoft.com/office/officeart/2005/8/layout/rings+Icon"/>
    <dgm:cxn modelId="{34C43A2D-7CD5-4B36-9B82-577669BE584A}" srcId="{C441420D-0317-4AF9-9F82-501D7C7F87BE}" destId="{570AA4E1-AFDB-4BD8-8CD0-91929A776F52}" srcOrd="1" destOrd="0" parTransId="{3EF34B77-04DD-432B-A0DE-C104A7358F82}" sibTransId="{EA90B9B7-C8D8-4AB9-B923-2AF4D6DC7087}"/>
    <dgm:cxn modelId="{97F47D8A-AE49-45A7-B921-6D16B0F9E87E}" type="presOf" srcId="{3D963E07-A0DF-4CBE-8262-87BA5B24BFCF}" destId="{DFEB91B9-D3FB-45A3-9AC9-EEAB150575F8}" srcOrd="0" destOrd="0" presId="urn:microsoft.com/office/officeart/2005/8/layout/rings+Icon"/>
    <dgm:cxn modelId="{856A5EE3-1AE6-4E20-A4FB-C01093C3399E}" type="presOf" srcId="{1DDF8239-EFF1-4577-B39D-2FAA61FE0757}" destId="{30F631CD-6776-4F61-9745-270377000980}" srcOrd="0" destOrd="0" presId="urn:microsoft.com/office/officeart/2005/8/layout/rings+Icon"/>
    <dgm:cxn modelId="{793ABC4F-A633-48A5-AE61-F628AF3256C5}" srcId="{C441420D-0317-4AF9-9F82-501D7C7F87BE}" destId="{1DDF8239-EFF1-4577-B39D-2FAA61FE0757}" srcOrd="0" destOrd="0" parTransId="{6CF32BD1-2AA0-4E68-87B1-238DC0959FD8}" sibTransId="{EEDE254D-0B6A-49ED-9DA5-0612D7B48907}"/>
    <dgm:cxn modelId="{1B41D216-369A-454E-A478-31565F9F8B35}" type="presParOf" srcId="{0D524B50-CE38-41AA-A1A1-BB35C6F4BD8A}" destId="{30F631CD-6776-4F61-9745-270377000980}" srcOrd="0" destOrd="0" presId="urn:microsoft.com/office/officeart/2005/8/layout/rings+Icon"/>
    <dgm:cxn modelId="{E9D4C3A9-C58D-4FF7-8710-2F59D2180F36}" type="presParOf" srcId="{0D524B50-CE38-41AA-A1A1-BB35C6F4BD8A}" destId="{7DFC21D8-6F1B-42DE-B42E-5061F84FE78D}" srcOrd="1" destOrd="0" presId="urn:microsoft.com/office/officeart/2005/8/layout/rings+Icon"/>
    <dgm:cxn modelId="{CE0DD501-C50E-4139-9163-5CE6F15C4B8F}" type="presParOf" srcId="{0D524B50-CE38-41AA-A1A1-BB35C6F4BD8A}" destId="{DFEB91B9-D3FB-45A3-9AC9-EEAB150575F8}"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15C6DE-CA0F-4178-827B-72094DEB5B31}"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701B4057-FD67-4254-89F5-FA3C1D9A0BCC}">
      <dgm:prSet phldrT="[Text]" custT="1"/>
      <dgm:spPr/>
      <dgm:t>
        <a:bodyPr/>
        <a:lstStyle/>
        <a:p>
          <a:r>
            <a:rPr lang="en-US" sz="1400" dirty="0" smtClean="0"/>
            <a:t>Program completes self review via the PR template</a:t>
          </a:r>
        </a:p>
      </dgm:t>
    </dgm:pt>
    <dgm:pt modelId="{EDA99FEC-47D5-4FFA-A7B2-6164465814C8}" type="parTrans" cxnId="{57C6068F-1D14-4F66-8117-58564E02A661}">
      <dgm:prSet/>
      <dgm:spPr/>
      <dgm:t>
        <a:bodyPr/>
        <a:lstStyle/>
        <a:p>
          <a:endParaRPr lang="en-US"/>
        </a:p>
      </dgm:t>
    </dgm:pt>
    <dgm:pt modelId="{5B825412-DF0D-4343-BCEB-8BA8C4CEF4ED}" type="sibTrans" cxnId="{57C6068F-1D14-4F66-8117-58564E02A661}">
      <dgm:prSet/>
      <dgm:spPr/>
      <dgm:t>
        <a:bodyPr/>
        <a:lstStyle/>
        <a:p>
          <a:endParaRPr lang="en-US"/>
        </a:p>
      </dgm:t>
    </dgm:pt>
    <dgm:pt modelId="{57752E21-EA6F-469D-83FC-A9C02E95BE96}">
      <dgm:prSet phldrT="[Text]" custT="1"/>
      <dgm:spPr/>
      <dgm:t>
        <a:bodyPr/>
        <a:lstStyle/>
        <a:p>
          <a:r>
            <a:rPr lang="en-US" sz="1400" dirty="0" smtClean="0"/>
            <a:t>Dean and Vice President review and add their perspective</a:t>
          </a:r>
        </a:p>
      </dgm:t>
    </dgm:pt>
    <dgm:pt modelId="{34BD5FC9-E9BB-46B3-820D-9889FFAFD36A}" type="parTrans" cxnId="{1D79283D-F4FF-4772-B787-EA946216B645}">
      <dgm:prSet/>
      <dgm:spPr/>
      <dgm:t>
        <a:bodyPr/>
        <a:lstStyle/>
        <a:p>
          <a:endParaRPr lang="en-US"/>
        </a:p>
      </dgm:t>
    </dgm:pt>
    <dgm:pt modelId="{E48EDDD8-1EF3-49DA-B330-F57DCCF8ADFB}" type="sibTrans" cxnId="{1D79283D-F4FF-4772-B787-EA946216B645}">
      <dgm:prSet/>
      <dgm:spPr/>
      <dgm:t>
        <a:bodyPr/>
        <a:lstStyle/>
        <a:p>
          <a:endParaRPr lang="en-US"/>
        </a:p>
      </dgm:t>
    </dgm:pt>
    <dgm:pt modelId="{744F2BFB-DD03-4424-A554-EBF4BD22A187}">
      <dgm:prSet phldrT="[Text]" custT="1"/>
      <dgm:spPr/>
      <dgm:t>
        <a:bodyPr/>
        <a:lstStyle/>
        <a:p>
          <a:r>
            <a:rPr lang="en-US" sz="1400" dirty="0" smtClean="0"/>
            <a:t>Program Review Committee (PRC) reviews</a:t>
          </a:r>
        </a:p>
      </dgm:t>
    </dgm:pt>
    <dgm:pt modelId="{4FAB7453-905B-4116-A003-F7ADD0D984A7}" type="parTrans" cxnId="{87266A15-FCDF-45FC-B745-018238165146}">
      <dgm:prSet/>
      <dgm:spPr/>
      <dgm:t>
        <a:bodyPr/>
        <a:lstStyle/>
        <a:p>
          <a:endParaRPr lang="en-US"/>
        </a:p>
      </dgm:t>
    </dgm:pt>
    <dgm:pt modelId="{359AC0C6-1C51-46FD-952B-D7CBDD7EAD33}" type="sibTrans" cxnId="{87266A15-FCDF-45FC-B745-018238165146}">
      <dgm:prSet/>
      <dgm:spPr/>
      <dgm:t>
        <a:bodyPr/>
        <a:lstStyle/>
        <a:p>
          <a:endParaRPr lang="en-US"/>
        </a:p>
      </dgm:t>
    </dgm:pt>
    <dgm:pt modelId="{B178E114-0E1B-4668-B883-16F8D3102E09}">
      <dgm:prSet phldrT="[Text]" custT="1"/>
      <dgm:spPr/>
      <dgm:t>
        <a:bodyPr/>
        <a:lstStyle/>
        <a:p>
          <a:r>
            <a:rPr lang="en-US" sz="1400" dirty="0" smtClean="0"/>
            <a:t>PRC Provides Feedback to </a:t>
          </a:r>
          <a:r>
            <a:rPr lang="en-US" sz="1400" dirty="0" err="1" smtClean="0"/>
            <a:t>PaRC</a:t>
          </a:r>
          <a:r>
            <a:rPr lang="en-US" sz="1400" dirty="0" smtClean="0"/>
            <a:t> and the Program</a:t>
          </a:r>
        </a:p>
      </dgm:t>
    </dgm:pt>
    <dgm:pt modelId="{08AB0389-B237-4624-925F-30EF67AF6135}" type="parTrans" cxnId="{FDABC525-32E2-423A-B60A-441A659C40CF}">
      <dgm:prSet/>
      <dgm:spPr/>
      <dgm:t>
        <a:bodyPr/>
        <a:lstStyle/>
        <a:p>
          <a:endParaRPr lang="en-US"/>
        </a:p>
      </dgm:t>
    </dgm:pt>
    <dgm:pt modelId="{E1546275-E0F1-4E90-931B-0C6D0737964D}" type="sibTrans" cxnId="{FDABC525-32E2-423A-B60A-441A659C40CF}">
      <dgm:prSet/>
      <dgm:spPr/>
      <dgm:t>
        <a:bodyPr/>
        <a:lstStyle/>
        <a:p>
          <a:endParaRPr lang="en-US"/>
        </a:p>
      </dgm:t>
    </dgm:pt>
    <dgm:pt modelId="{410293F1-A4AA-413D-BA5F-E3F7DFFCDE23}">
      <dgm:prSet phldrT="[Text]" custT="1"/>
      <dgm:spPr/>
      <dgm:t>
        <a:bodyPr/>
        <a:lstStyle/>
        <a:p>
          <a:r>
            <a:rPr lang="en-US" sz="1400" dirty="0" err="1" smtClean="0"/>
            <a:t>PaRC</a:t>
          </a:r>
          <a:r>
            <a:rPr lang="en-US" sz="1400" dirty="0" smtClean="0"/>
            <a:t> reviews and recommends next steps</a:t>
          </a:r>
        </a:p>
      </dgm:t>
    </dgm:pt>
    <dgm:pt modelId="{9F59C5A6-B5F6-4A01-B1AA-5C6A0428662A}" type="parTrans" cxnId="{14A20870-0AA5-44F6-B103-D084AFBD5325}">
      <dgm:prSet/>
      <dgm:spPr/>
      <dgm:t>
        <a:bodyPr/>
        <a:lstStyle/>
        <a:p>
          <a:endParaRPr lang="en-US"/>
        </a:p>
      </dgm:t>
    </dgm:pt>
    <dgm:pt modelId="{2D4D3161-2F54-4454-ABB1-EFD630B44787}" type="sibTrans" cxnId="{14A20870-0AA5-44F6-B103-D084AFBD5325}">
      <dgm:prSet/>
      <dgm:spPr/>
      <dgm:t>
        <a:bodyPr/>
        <a:lstStyle/>
        <a:p>
          <a:endParaRPr lang="en-US"/>
        </a:p>
      </dgm:t>
    </dgm:pt>
    <dgm:pt modelId="{FD2A5220-5FBC-49D2-B153-BB74D6048352}" type="pres">
      <dgm:prSet presAssocID="{1C15C6DE-CA0F-4178-827B-72094DEB5B31}" presName="cycle" presStyleCnt="0">
        <dgm:presLayoutVars>
          <dgm:dir/>
          <dgm:resizeHandles val="exact"/>
        </dgm:presLayoutVars>
      </dgm:prSet>
      <dgm:spPr/>
      <dgm:t>
        <a:bodyPr/>
        <a:lstStyle/>
        <a:p>
          <a:endParaRPr lang="en-US"/>
        </a:p>
      </dgm:t>
    </dgm:pt>
    <dgm:pt modelId="{D5931BAC-37FA-4BCF-9BA0-4A31B2F27827}" type="pres">
      <dgm:prSet presAssocID="{701B4057-FD67-4254-89F5-FA3C1D9A0BCC}" presName="dummy" presStyleCnt="0"/>
      <dgm:spPr/>
    </dgm:pt>
    <dgm:pt modelId="{856D7B19-2CA7-4820-B220-CDF328104D8E}" type="pres">
      <dgm:prSet presAssocID="{701B4057-FD67-4254-89F5-FA3C1D9A0BCC}" presName="node" presStyleLbl="revTx" presStyleIdx="0" presStyleCnt="5" custScaleX="128786" custScaleY="96133">
        <dgm:presLayoutVars>
          <dgm:bulletEnabled val="1"/>
        </dgm:presLayoutVars>
      </dgm:prSet>
      <dgm:spPr/>
      <dgm:t>
        <a:bodyPr/>
        <a:lstStyle/>
        <a:p>
          <a:endParaRPr lang="en-US"/>
        </a:p>
      </dgm:t>
    </dgm:pt>
    <dgm:pt modelId="{E1E5C2AC-3C7A-4D87-9BCF-614496A703E8}" type="pres">
      <dgm:prSet presAssocID="{5B825412-DF0D-4343-BCEB-8BA8C4CEF4ED}" presName="sibTrans" presStyleLbl="node1" presStyleIdx="0" presStyleCnt="5"/>
      <dgm:spPr/>
      <dgm:t>
        <a:bodyPr/>
        <a:lstStyle/>
        <a:p>
          <a:endParaRPr lang="en-US"/>
        </a:p>
      </dgm:t>
    </dgm:pt>
    <dgm:pt modelId="{A71CF86A-126A-49E2-A4D9-0F7974EDDC51}" type="pres">
      <dgm:prSet presAssocID="{57752E21-EA6F-469D-83FC-A9C02E95BE96}" presName="dummy" presStyleCnt="0"/>
      <dgm:spPr/>
    </dgm:pt>
    <dgm:pt modelId="{25AB41C7-84A7-4126-8D71-D37FD4CDB8F9}" type="pres">
      <dgm:prSet presAssocID="{57752E21-EA6F-469D-83FC-A9C02E95BE96}" presName="node" presStyleLbl="revTx" presStyleIdx="1" presStyleCnt="5" custScaleX="123806" custScaleY="123123" custRadScaleRad="112947" custRadScaleInc="-15513">
        <dgm:presLayoutVars>
          <dgm:bulletEnabled val="1"/>
        </dgm:presLayoutVars>
      </dgm:prSet>
      <dgm:spPr/>
      <dgm:t>
        <a:bodyPr/>
        <a:lstStyle/>
        <a:p>
          <a:endParaRPr lang="en-US"/>
        </a:p>
      </dgm:t>
    </dgm:pt>
    <dgm:pt modelId="{06B32D89-D1D9-4D0F-9D5D-5CB9939DB6F6}" type="pres">
      <dgm:prSet presAssocID="{E48EDDD8-1EF3-49DA-B330-F57DCCF8ADFB}" presName="sibTrans" presStyleLbl="node1" presStyleIdx="1" presStyleCnt="5"/>
      <dgm:spPr/>
      <dgm:t>
        <a:bodyPr/>
        <a:lstStyle/>
        <a:p>
          <a:endParaRPr lang="en-US"/>
        </a:p>
      </dgm:t>
    </dgm:pt>
    <dgm:pt modelId="{DED42421-F6E7-4B29-B1F0-DF6D6AB560BF}" type="pres">
      <dgm:prSet presAssocID="{744F2BFB-DD03-4424-A554-EBF4BD22A187}" presName="dummy" presStyleCnt="0"/>
      <dgm:spPr/>
    </dgm:pt>
    <dgm:pt modelId="{FA18B23E-BF7E-4377-A248-9EC2A22FAC4A}" type="pres">
      <dgm:prSet presAssocID="{744F2BFB-DD03-4424-A554-EBF4BD22A187}" presName="node" presStyleLbl="revTx" presStyleIdx="2" presStyleCnt="5">
        <dgm:presLayoutVars>
          <dgm:bulletEnabled val="1"/>
        </dgm:presLayoutVars>
      </dgm:prSet>
      <dgm:spPr/>
      <dgm:t>
        <a:bodyPr/>
        <a:lstStyle/>
        <a:p>
          <a:endParaRPr lang="en-US"/>
        </a:p>
      </dgm:t>
    </dgm:pt>
    <dgm:pt modelId="{F703F931-9267-44E4-A509-2826CD527BCF}" type="pres">
      <dgm:prSet presAssocID="{359AC0C6-1C51-46FD-952B-D7CBDD7EAD33}" presName="sibTrans" presStyleLbl="node1" presStyleIdx="2" presStyleCnt="5"/>
      <dgm:spPr/>
      <dgm:t>
        <a:bodyPr/>
        <a:lstStyle/>
        <a:p>
          <a:endParaRPr lang="en-US"/>
        </a:p>
      </dgm:t>
    </dgm:pt>
    <dgm:pt modelId="{5044C0C1-B9FD-4C1D-B5A6-55409AC2B135}" type="pres">
      <dgm:prSet presAssocID="{B178E114-0E1B-4668-B883-16F8D3102E09}" presName="dummy" presStyleCnt="0"/>
      <dgm:spPr/>
    </dgm:pt>
    <dgm:pt modelId="{F8042456-52F4-4336-92A5-6A66493DB7EC}" type="pres">
      <dgm:prSet presAssocID="{B178E114-0E1B-4668-B883-16F8D3102E09}" presName="node" presStyleLbl="revTx" presStyleIdx="3" presStyleCnt="5" custScaleY="90487" custRadScaleRad="103056" custRadScaleInc="-7876">
        <dgm:presLayoutVars>
          <dgm:bulletEnabled val="1"/>
        </dgm:presLayoutVars>
      </dgm:prSet>
      <dgm:spPr/>
      <dgm:t>
        <a:bodyPr/>
        <a:lstStyle/>
        <a:p>
          <a:endParaRPr lang="en-US"/>
        </a:p>
      </dgm:t>
    </dgm:pt>
    <dgm:pt modelId="{80CF62C4-0F22-460A-A2EA-34B4C987F228}" type="pres">
      <dgm:prSet presAssocID="{E1546275-E0F1-4E90-931B-0C6D0737964D}" presName="sibTrans" presStyleLbl="node1" presStyleIdx="3" presStyleCnt="5"/>
      <dgm:spPr/>
      <dgm:t>
        <a:bodyPr/>
        <a:lstStyle/>
        <a:p>
          <a:endParaRPr lang="en-US"/>
        </a:p>
      </dgm:t>
    </dgm:pt>
    <dgm:pt modelId="{52475A0C-F53C-4406-AD68-DF9890B80A0F}" type="pres">
      <dgm:prSet presAssocID="{410293F1-A4AA-413D-BA5F-E3F7DFFCDE23}" presName="dummy" presStyleCnt="0"/>
      <dgm:spPr/>
    </dgm:pt>
    <dgm:pt modelId="{B5688215-EB0D-4F04-A3F3-F4B35E90D97E}" type="pres">
      <dgm:prSet presAssocID="{410293F1-A4AA-413D-BA5F-E3F7DFFCDE23}" presName="node" presStyleLbl="revTx" presStyleIdx="4" presStyleCnt="5" custScaleY="90487" custRadScaleRad="103056" custRadScaleInc="-7876">
        <dgm:presLayoutVars>
          <dgm:bulletEnabled val="1"/>
        </dgm:presLayoutVars>
      </dgm:prSet>
      <dgm:spPr/>
      <dgm:t>
        <a:bodyPr/>
        <a:lstStyle/>
        <a:p>
          <a:endParaRPr lang="en-US"/>
        </a:p>
      </dgm:t>
    </dgm:pt>
    <dgm:pt modelId="{EE8E5FBA-4A90-4B4F-94F4-D9203741B630}" type="pres">
      <dgm:prSet presAssocID="{2D4D3161-2F54-4454-ABB1-EFD630B44787}" presName="sibTrans" presStyleLbl="node1" presStyleIdx="4" presStyleCnt="5"/>
      <dgm:spPr/>
      <dgm:t>
        <a:bodyPr/>
        <a:lstStyle/>
        <a:p>
          <a:endParaRPr lang="en-US"/>
        </a:p>
      </dgm:t>
    </dgm:pt>
  </dgm:ptLst>
  <dgm:cxnLst>
    <dgm:cxn modelId="{6A823963-6E12-46CE-B939-229B054E28CA}" type="presOf" srcId="{E48EDDD8-1EF3-49DA-B330-F57DCCF8ADFB}" destId="{06B32D89-D1D9-4D0F-9D5D-5CB9939DB6F6}" srcOrd="0" destOrd="0" presId="urn:microsoft.com/office/officeart/2005/8/layout/cycle1"/>
    <dgm:cxn modelId="{1EE515EB-B210-4584-8474-B1E9DFEE6DC8}" type="presOf" srcId="{2D4D3161-2F54-4454-ABB1-EFD630B44787}" destId="{EE8E5FBA-4A90-4B4F-94F4-D9203741B630}" srcOrd="0" destOrd="0" presId="urn:microsoft.com/office/officeart/2005/8/layout/cycle1"/>
    <dgm:cxn modelId="{63EDA231-82E1-4771-AD77-B9E326BAB193}" type="presOf" srcId="{57752E21-EA6F-469D-83FC-A9C02E95BE96}" destId="{25AB41C7-84A7-4126-8D71-D37FD4CDB8F9}" srcOrd="0" destOrd="0" presId="urn:microsoft.com/office/officeart/2005/8/layout/cycle1"/>
    <dgm:cxn modelId="{AB5CD410-7634-40FC-A672-2A3CB7225E18}" type="presOf" srcId="{410293F1-A4AA-413D-BA5F-E3F7DFFCDE23}" destId="{B5688215-EB0D-4F04-A3F3-F4B35E90D97E}" srcOrd="0" destOrd="0" presId="urn:microsoft.com/office/officeart/2005/8/layout/cycle1"/>
    <dgm:cxn modelId="{57C6068F-1D14-4F66-8117-58564E02A661}" srcId="{1C15C6DE-CA0F-4178-827B-72094DEB5B31}" destId="{701B4057-FD67-4254-89F5-FA3C1D9A0BCC}" srcOrd="0" destOrd="0" parTransId="{EDA99FEC-47D5-4FFA-A7B2-6164465814C8}" sibTransId="{5B825412-DF0D-4343-BCEB-8BA8C4CEF4ED}"/>
    <dgm:cxn modelId="{1D79283D-F4FF-4772-B787-EA946216B645}" srcId="{1C15C6DE-CA0F-4178-827B-72094DEB5B31}" destId="{57752E21-EA6F-469D-83FC-A9C02E95BE96}" srcOrd="1" destOrd="0" parTransId="{34BD5FC9-E9BB-46B3-820D-9889FFAFD36A}" sibTransId="{E48EDDD8-1EF3-49DA-B330-F57DCCF8ADFB}"/>
    <dgm:cxn modelId="{A772F9EB-BFAD-447F-A9BA-0E508A924BD2}" type="presOf" srcId="{359AC0C6-1C51-46FD-952B-D7CBDD7EAD33}" destId="{F703F931-9267-44E4-A509-2826CD527BCF}" srcOrd="0" destOrd="0" presId="urn:microsoft.com/office/officeart/2005/8/layout/cycle1"/>
    <dgm:cxn modelId="{FDABC525-32E2-423A-B60A-441A659C40CF}" srcId="{1C15C6DE-CA0F-4178-827B-72094DEB5B31}" destId="{B178E114-0E1B-4668-B883-16F8D3102E09}" srcOrd="3" destOrd="0" parTransId="{08AB0389-B237-4624-925F-30EF67AF6135}" sibTransId="{E1546275-E0F1-4E90-931B-0C6D0737964D}"/>
    <dgm:cxn modelId="{7E85D9F6-54BE-49EA-B74A-69633545FCB1}" type="presOf" srcId="{E1546275-E0F1-4E90-931B-0C6D0737964D}" destId="{80CF62C4-0F22-460A-A2EA-34B4C987F228}" srcOrd="0" destOrd="0" presId="urn:microsoft.com/office/officeart/2005/8/layout/cycle1"/>
    <dgm:cxn modelId="{14A20870-0AA5-44F6-B103-D084AFBD5325}" srcId="{1C15C6DE-CA0F-4178-827B-72094DEB5B31}" destId="{410293F1-A4AA-413D-BA5F-E3F7DFFCDE23}" srcOrd="4" destOrd="0" parTransId="{9F59C5A6-B5F6-4A01-B1AA-5C6A0428662A}" sibTransId="{2D4D3161-2F54-4454-ABB1-EFD630B44787}"/>
    <dgm:cxn modelId="{4FF474DB-712A-43D3-BC56-34CFA022AF5C}" type="presOf" srcId="{5B825412-DF0D-4343-BCEB-8BA8C4CEF4ED}" destId="{E1E5C2AC-3C7A-4D87-9BCF-614496A703E8}" srcOrd="0" destOrd="0" presId="urn:microsoft.com/office/officeart/2005/8/layout/cycle1"/>
    <dgm:cxn modelId="{DB19DE19-1076-4DD8-8E13-C4D13BC5BBED}" type="presOf" srcId="{1C15C6DE-CA0F-4178-827B-72094DEB5B31}" destId="{FD2A5220-5FBC-49D2-B153-BB74D6048352}" srcOrd="0" destOrd="0" presId="urn:microsoft.com/office/officeart/2005/8/layout/cycle1"/>
    <dgm:cxn modelId="{6E3E02C9-43F3-462A-9B76-D99BD06C2411}" type="presOf" srcId="{B178E114-0E1B-4668-B883-16F8D3102E09}" destId="{F8042456-52F4-4336-92A5-6A66493DB7EC}" srcOrd="0" destOrd="0" presId="urn:microsoft.com/office/officeart/2005/8/layout/cycle1"/>
    <dgm:cxn modelId="{22F5A3D8-1B0E-457E-BEB7-7B6E1DB9E5B6}" type="presOf" srcId="{744F2BFB-DD03-4424-A554-EBF4BD22A187}" destId="{FA18B23E-BF7E-4377-A248-9EC2A22FAC4A}" srcOrd="0" destOrd="0" presId="urn:microsoft.com/office/officeart/2005/8/layout/cycle1"/>
    <dgm:cxn modelId="{87266A15-FCDF-45FC-B745-018238165146}" srcId="{1C15C6DE-CA0F-4178-827B-72094DEB5B31}" destId="{744F2BFB-DD03-4424-A554-EBF4BD22A187}" srcOrd="2" destOrd="0" parTransId="{4FAB7453-905B-4116-A003-F7ADD0D984A7}" sibTransId="{359AC0C6-1C51-46FD-952B-D7CBDD7EAD33}"/>
    <dgm:cxn modelId="{F973C119-9CE5-4E76-9CD5-9FF429DF12B0}" type="presOf" srcId="{701B4057-FD67-4254-89F5-FA3C1D9A0BCC}" destId="{856D7B19-2CA7-4820-B220-CDF328104D8E}" srcOrd="0" destOrd="0" presId="urn:microsoft.com/office/officeart/2005/8/layout/cycle1"/>
    <dgm:cxn modelId="{7237F883-0743-43AD-AF94-FE090E85A824}" type="presParOf" srcId="{FD2A5220-5FBC-49D2-B153-BB74D6048352}" destId="{D5931BAC-37FA-4BCF-9BA0-4A31B2F27827}" srcOrd="0" destOrd="0" presId="urn:microsoft.com/office/officeart/2005/8/layout/cycle1"/>
    <dgm:cxn modelId="{D4D3F6F9-7BE2-4774-9784-AE68E7A5FDFD}" type="presParOf" srcId="{FD2A5220-5FBC-49D2-B153-BB74D6048352}" destId="{856D7B19-2CA7-4820-B220-CDF328104D8E}" srcOrd="1" destOrd="0" presId="urn:microsoft.com/office/officeart/2005/8/layout/cycle1"/>
    <dgm:cxn modelId="{B1C7238A-7FA4-4C7A-BAED-F85A1D2C4363}" type="presParOf" srcId="{FD2A5220-5FBC-49D2-B153-BB74D6048352}" destId="{E1E5C2AC-3C7A-4D87-9BCF-614496A703E8}" srcOrd="2" destOrd="0" presId="urn:microsoft.com/office/officeart/2005/8/layout/cycle1"/>
    <dgm:cxn modelId="{D774A243-4D0D-4E2D-8969-04685C5C1A9C}" type="presParOf" srcId="{FD2A5220-5FBC-49D2-B153-BB74D6048352}" destId="{A71CF86A-126A-49E2-A4D9-0F7974EDDC51}" srcOrd="3" destOrd="0" presId="urn:microsoft.com/office/officeart/2005/8/layout/cycle1"/>
    <dgm:cxn modelId="{982BD280-21EA-48FD-AC5E-01D5426A23B7}" type="presParOf" srcId="{FD2A5220-5FBC-49D2-B153-BB74D6048352}" destId="{25AB41C7-84A7-4126-8D71-D37FD4CDB8F9}" srcOrd="4" destOrd="0" presId="urn:microsoft.com/office/officeart/2005/8/layout/cycle1"/>
    <dgm:cxn modelId="{64B47536-5045-45FA-A7C6-FC103FB5BD51}" type="presParOf" srcId="{FD2A5220-5FBC-49D2-B153-BB74D6048352}" destId="{06B32D89-D1D9-4D0F-9D5D-5CB9939DB6F6}" srcOrd="5" destOrd="0" presId="urn:microsoft.com/office/officeart/2005/8/layout/cycle1"/>
    <dgm:cxn modelId="{CD078FE3-D0B8-450D-8900-EE66764A0EAE}" type="presParOf" srcId="{FD2A5220-5FBC-49D2-B153-BB74D6048352}" destId="{DED42421-F6E7-4B29-B1F0-DF6D6AB560BF}" srcOrd="6" destOrd="0" presId="urn:microsoft.com/office/officeart/2005/8/layout/cycle1"/>
    <dgm:cxn modelId="{8C1A6167-D894-41F0-861F-550FD3BA8981}" type="presParOf" srcId="{FD2A5220-5FBC-49D2-B153-BB74D6048352}" destId="{FA18B23E-BF7E-4377-A248-9EC2A22FAC4A}" srcOrd="7" destOrd="0" presId="urn:microsoft.com/office/officeart/2005/8/layout/cycle1"/>
    <dgm:cxn modelId="{01F52638-92FD-4D4D-912D-DC9C5F43E259}" type="presParOf" srcId="{FD2A5220-5FBC-49D2-B153-BB74D6048352}" destId="{F703F931-9267-44E4-A509-2826CD527BCF}" srcOrd="8" destOrd="0" presId="urn:microsoft.com/office/officeart/2005/8/layout/cycle1"/>
    <dgm:cxn modelId="{543A46C5-9B8A-46E6-BCA2-B072CA3F1810}" type="presParOf" srcId="{FD2A5220-5FBC-49D2-B153-BB74D6048352}" destId="{5044C0C1-B9FD-4C1D-B5A6-55409AC2B135}" srcOrd="9" destOrd="0" presId="urn:microsoft.com/office/officeart/2005/8/layout/cycle1"/>
    <dgm:cxn modelId="{5D76E34D-0CF5-4598-ACCA-5B643162E411}" type="presParOf" srcId="{FD2A5220-5FBC-49D2-B153-BB74D6048352}" destId="{F8042456-52F4-4336-92A5-6A66493DB7EC}" srcOrd="10" destOrd="0" presId="urn:microsoft.com/office/officeart/2005/8/layout/cycle1"/>
    <dgm:cxn modelId="{50392981-D143-47A3-8241-375176C75692}" type="presParOf" srcId="{FD2A5220-5FBC-49D2-B153-BB74D6048352}" destId="{80CF62C4-0F22-460A-A2EA-34B4C987F228}" srcOrd="11" destOrd="0" presId="urn:microsoft.com/office/officeart/2005/8/layout/cycle1"/>
    <dgm:cxn modelId="{A302C829-18C6-4ADD-809F-94C26BE9BC5F}" type="presParOf" srcId="{FD2A5220-5FBC-49D2-B153-BB74D6048352}" destId="{52475A0C-F53C-4406-AD68-DF9890B80A0F}" srcOrd="12" destOrd="0" presId="urn:microsoft.com/office/officeart/2005/8/layout/cycle1"/>
    <dgm:cxn modelId="{22FA1903-AAA8-4D47-BD42-BC4D57B4627D}" type="presParOf" srcId="{FD2A5220-5FBC-49D2-B153-BB74D6048352}" destId="{B5688215-EB0D-4F04-A3F3-F4B35E90D97E}" srcOrd="13" destOrd="0" presId="urn:microsoft.com/office/officeart/2005/8/layout/cycle1"/>
    <dgm:cxn modelId="{5C2C1EF4-1AC3-4401-BD53-4FBD4AFA0BFC}" type="presParOf" srcId="{FD2A5220-5FBC-49D2-B153-BB74D6048352}" destId="{EE8E5FBA-4A90-4B4F-94F4-D9203741B630}"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631CD-6776-4F61-9745-270377000980}">
      <dsp:nvSpPr>
        <dsp:cNvPr id="0" name=""/>
        <dsp:cNvSpPr/>
      </dsp:nvSpPr>
      <dsp:spPr>
        <a:xfrm>
          <a:off x="2286448" y="0"/>
          <a:ext cx="2971347" cy="297130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smtClean="0"/>
            <a:t>Promote Program </a:t>
          </a:r>
          <a:r>
            <a:rPr lang="en-US" sz="2300" kern="1200" dirty="0" smtClean="0"/>
            <a:t>Improvement</a:t>
          </a:r>
          <a:endParaRPr lang="en-US" sz="2300" kern="1200" dirty="0"/>
        </a:p>
      </dsp:txBody>
      <dsp:txXfrm>
        <a:off x="2721592" y="435137"/>
        <a:ext cx="2101059" cy="2101030"/>
      </dsp:txXfrm>
    </dsp:sp>
    <dsp:sp modelId="{7DFC21D8-6F1B-42DE-B42E-5061F84FE78D}">
      <dsp:nvSpPr>
        <dsp:cNvPr id="0" name=""/>
        <dsp:cNvSpPr/>
      </dsp:nvSpPr>
      <dsp:spPr>
        <a:xfrm>
          <a:off x="3505203" y="1981695"/>
          <a:ext cx="2971347" cy="297130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Link Program Goals to Resource Requests</a:t>
          </a:r>
          <a:endParaRPr lang="en-US" sz="2300" kern="1200" dirty="0"/>
        </a:p>
      </dsp:txBody>
      <dsp:txXfrm>
        <a:off x="3940347" y="2416832"/>
        <a:ext cx="2101059" cy="2101030"/>
      </dsp:txXfrm>
    </dsp:sp>
    <dsp:sp modelId="{DFEB91B9-D3FB-45A3-9AC9-EEAB150575F8}">
      <dsp:nvSpPr>
        <dsp:cNvPr id="0" name=""/>
        <dsp:cNvSpPr/>
      </dsp:nvSpPr>
      <dsp:spPr>
        <a:xfrm>
          <a:off x="4801067" y="0"/>
          <a:ext cx="2971347" cy="297130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Assure  (“to promise or say with confidence”) Program Quality</a:t>
          </a:r>
          <a:endParaRPr lang="en-US" sz="2300" kern="1200" dirty="0"/>
        </a:p>
      </dsp:txBody>
      <dsp:txXfrm>
        <a:off x="5236211" y="435137"/>
        <a:ext cx="2101059" cy="21010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21606C-28CB-4190-A71F-961F2BFB9F01}" type="datetimeFigureOut">
              <a:rPr lang="en-US" smtClean="0"/>
              <a:t>4/18/16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097DD6-38A1-459D-B15A-D3ACB4B37B6D}" type="slidenum">
              <a:rPr lang="en-US" smtClean="0"/>
              <a:t>‹#›</a:t>
            </a:fld>
            <a:endParaRPr lang="en-US"/>
          </a:p>
        </p:txBody>
      </p:sp>
    </p:spTree>
    <p:extLst>
      <p:ext uri="{BB962C8B-B14F-4D97-AF65-F5344CB8AC3E}">
        <p14:creationId xmlns:p14="http://schemas.microsoft.com/office/powerpoint/2010/main" val="117698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80B4E-6161-475C-839B-665F1BB189F4}" type="datetimeFigureOut">
              <a:rPr lang="en-US" smtClean="0"/>
              <a:t>4/18/16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E7996D-8B41-4E14-A9F6-ABD5FB96E39C}" type="slidenum">
              <a:rPr lang="en-US" smtClean="0"/>
              <a:t>‹#›</a:t>
            </a:fld>
            <a:endParaRPr lang="en-US"/>
          </a:p>
        </p:txBody>
      </p:sp>
    </p:spTree>
    <p:extLst>
      <p:ext uri="{BB962C8B-B14F-4D97-AF65-F5344CB8AC3E}">
        <p14:creationId xmlns:p14="http://schemas.microsoft.com/office/powerpoint/2010/main" val="2800148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5BE7D1-1179-4D39-91A9-92472623415C}" type="slidenum">
              <a:rPr lang="en-US" smtClean="0"/>
              <a:t>10</a:t>
            </a:fld>
            <a:endParaRPr lang="en-US"/>
          </a:p>
        </p:txBody>
      </p:sp>
    </p:spTree>
    <p:extLst>
      <p:ext uri="{BB962C8B-B14F-4D97-AF65-F5344CB8AC3E}">
        <p14:creationId xmlns:p14="http://schemas.microsoft.com/office/powerpoint/2010/main" val="378441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Does the PR talk about plans or ideas to get better?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Does the writing in the section include any discussion about using the information to achieve better results?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Is</a:t>
            </a:r>
            <a:r>
              <a:rPr lang="en-US" sz="1200" baseline="0" dirty="0" smtClean="0"/>
              <a:t> the writing in the section used as an opportunity to talk about ways to make the program even better?</a:t>
            </a:r>
            <a:endParaRPr lang="en-US" sz="800" dirty="0" smtClean="0"/>
          </a:p>
          <a:p>
            <a:endParaRPr lang="en-US" dirty="0"/>
          </a:p>
        </p:txBody>
      </p:sp>
      <p:sp>
        <p:nvSpPr>
          <p:cNvPr id="4" name="Slide Number Placeholder 3"/>
          <p:cNvSpPr>
            <a:spLocks noGrp="1"/>
          </p:cNvSpPr>
          <p:nvPr>
            <p:ph type="sldNum" sz="quarter" idx="10"/>
          </p:nvPr>
        </p:nvSpPr>
        <p:spPr/>
        <p:txBody>
          <a:bodyPr/>
          <a:lstStyle/>
          <a:p>
            <a:fld id="{ABE7996D-8B41-4E14-A9F6-ABD5FB96E39C}" type="slidenum">
              <a:rPr lang="en-US" smtClean="0"/>
              <a:t>11</a:t>
            </a:fld>
            <a:endParaRPr lang="en-US"/>
          </a:p>
        </p:txBody>
      </p:sp>
    </p:spTree>
    <p:extLst>
      <p:ext uri="{BB962C8B-B14F-4D97-AF65-F5344CB8AC3E}">
        <p14:creationId xmlns:p14="http://schemas.microsoft.com/office/powerpoint/2010/main" val="654551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2069339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3633201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262797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381309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3365964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4/18/2016</a:t>
            </a:r>
            <a:endParaRPr lang="en-US"/>
          </a:p>
        </p:txBody>
      </p:sp>
      <p:sp>
        <p:nvSpPr>
          <p:cNvPr id="6" name="Footer Placeholder 5"/>
          <p:cNvSpPr>
            <a:spLocks noGrp="1"/>
          </p:cNvSpPr>
          <p:nvPr>
            <p:ph type="ftr" sz="quarter" idx="11"/>
          </p:nvPr>
        </p:nvSpPr>
        <p:spPr/>
        <p:txBody>
          <a:bodyPr/>
          <a:lstStyle/>
          <a:p>
            <a:r>
              <a:rPr lang="en-US" smtClean="0"/>
              <a:t>Program Review Committee Spring 2016</a:t>
            </a:r>
            <a:endParaRPr lang="en-US"/>
          </a:p>
        </p:txBody>
      </p:sp>
      <p:sp>
        <p:nvSpPr>
          <p:cNvPr id="7" name="Slide Number Placeholder 6"/>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1242573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4/18/2016</a:t>
            </a:r>
            <a:endParaRPr lang="en-US"/>
          </a:p>
        </p:txBody>
      </p:sp>
      <p:sp>
        <p:nvSpPr>
          <p:cNvPr id="8" name="Footer Placeholder 7"/>
          <p:cNvSpPr>
            <a:spLocks noGrp="1"/>
          </p:cNvSpPr>
          <p:nvPr>
            <p:ph type="ftr" sz="quarter" idx="11"/>
          </p:nvPr>
        </p:nvSpPr>
        <p:spPr/>
        <p:txBody>
          <a:bodyPr/>
          <a:lstStyle/>
          <a:p>
            <a:r>
              <a:rPr lang="en-US" smtClean="0"/>
              <a:t>Program Review Committee Spring 2016</a:t>
            </a:r>
            <a:endParaRPr lang="en-US"/>
          </a:p>
        </p:txBody>
      </p:sp>
      <p:sp>
        <p:nvSpPr>
          <p:cNvPr id="9" name="Slide Number Placeholder 8"/>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2590138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4/18/2016</a:t>
            </a:r>
            <a:endParaRPr lang="en-US"/>
          </a:p>
        </p:txBody>
      </p:sp>
      <p:sp>
        <p:nvSpPr>
          <p:cNvPr id="4" name="Footer Placeholder 3"/>
          <p:cNvSpPr>
            <a:spLocks noGrp="1"/>
          </p:cNvSpPr>
          <p:nvPr>
            <p:ph type="ftr" sz="quarter" idx="11"/>
          </p:nvPr>
        </p:nvSpPr>
        <p:spPr/>
        <p:txBody>
          <a:bodyPr/>
          <a:lstStyle/>
          <a:p>
            <a:r>
              <a:rPr lang="en-US" smtClean="0"/>
              <a:t>Program Review Committee Spring 2016</a:t>
            </a:r>
            <a:endParaRPr lang="en-US"/>
          </a:p>
        </p:txBody>
      </p:sp>
      <p:sp>
        <p:nvSpPr>
          <p:cNvPr id="5" name="Slide Number Placeholder 4"/>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4044892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4/18/2016</a:t>
            </a:r>
            <a:endParaRPr lang="en-US"/>
          </a:p>
        </p:txBody>
      </p:sp>
      <p:sp>
        <p:nvSpPr>
          <p:cNvPr id="3" name="Footer Placeholder 2"/>
          <p:cNvSpPr>
            <a:spLocks noGrp="1"/>
          </p:cNvSpPr>
          <p:nvPr>
            <p:ph type="ftr" sz="quarter" idx="11"/>
          </p:nvPr>
        </p:nvSpPr>
        <p:spPr/>
        <p:txBody>
          <a:bodyPr/>
          <a:lstStyle/>
          <a:p>
            <a:r>
              <a:rPr lang="en-US" smtClean="0"/>
              <a:t>Program Review Committee Spring 2016</a:t>
            </a:r>
            <a:endParaRPr lang="en-US"/>
          </a:p>
        </p:txBody>
      </p:sp>
      <p:sp>
        <p:nvSpPr>
          <p:cNvPr id="4" name="Slide Number Placeholder 3"/>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597271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4/18/2016</a:t>
            </a:r>
            <a:endParaRPr lang="en-US"/>
          </a:p>
        </p:txBody>
      </p:sp>
      <p:sp>
        <p:nvSpPr>
          <p:cNvPr id="6" name="Footer Placeholder 5"/>
          <p:cNvSpPr>
            <a:spLocks noGrp="1"/>
          </p:cNvSpPr>
          <p:nvPr>
            <p:ph type="ftr" sz="quarter" idx="11"/>
          </p:nvPr>
        </p:nvSpPr>
        <p:spPr/>
        <p:txBody>
          <a:bodyPr/>
          <a:lstStyle/>
          <a:p>
            <a:r>
              <a:rPr lang="en-US" smtClean="0"/>
              <a:t>Program Review Committee Spring 2016</a:t>
            </a:r>
            <a:endParaRPr lang="en-US"/>
          </a:p>
        </p:txBody>
      </p:sp>
      <p:sp>
        <p:nvSpPr>
          <p:cNvPr id="7" name="Slide Number Placeholder 6"/>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291528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4/18/2016</a:t>
            </a:r>
            <a:endParaRPr lang="en-US"/>
          </a:p>
        </p:txBody>
      </p:sp>
      <p:sp>
        <p:nvSpPr>
          <p:cNvPr id="6" name="Footer Placeholder 5"/>
          <p:cNvSpPr>
            <a:spLocks noGrp="1"/>
          </p:cNvSpPr>
          <p:nvPr>
            <p:ph type="ftr" sz="quarter" idx="11"/>
          </p:nvPr>
        </p:nvSpPr>
        <p:spPr/>
        <p:txBody>
          <a:bodyPr/>
          <a:lstStyle/>
          <a:p>
            <a:r>
              <a:rPr lang="en-US" smtClean="0"/>
              <a:t>Program Review Committee Spring 2016</a:t>
            </a:r>
            <a:endParaRPr lang="en-US"/>
          </a:p>
        </p:txBody>
      </p:sp>
      <p:sp>
        <p:nvSpPr>
          <p:cNvPr id="7" name="Slide Number Placeholder 6"/>
          <p:cNvSpPr>
            <a:spLocks noGrp="1"/>
          </p:cNvSpPr>
          <p:nvPr>
            <p:ph type="sldNum" sz="quarter" idx="12"/>
          </p:nvPr>
        </p:nvSpPr>
        <p:spPr/>
        <p:txBody>
          <a:bodyPr/>
          <a:lstStyle/>
          <a:p>
            <a:fld id="{E64A1F52-78BC-46CD-96D9-FFFA215C5F62}" type="slidenum">
              <a:rPr lang="en-US" smtClean="0"/>
              <a:t>‹#›</a:t>
            </a:fld>
            <a:endParaRPr lang="en-US"/>
          </a:p>
        </p:txBody>
      </p:sp>
    </p:spTree>
    <p:extLst>
      <p:ext uri="{BB962C8B-B14F-4D97-AF65-F5344CB8AC3E}">
        <p14:creationId xmlns:p14="http://schemas.microsoft.com/office/powerpoint/2010/main" val="25991109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4/18/2016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Program Review Committee Spring 2016</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4A1F52-78BC-46CD-96D9-FFFA215C5F62}" type="slidenum">
              <a:rPr lang="en-US" smtClean="0"/>
              <a:t>‹#›</a:t>
            </a:fld>
            <a:endParaRPr lang="en-US"/>
          </a:p>
        </p:txBody>
      </p:sp>
    </p:spTree>
    <p:extLst>
      <p:ext uri="{BB962C8B-B14F-4D97-AF65-F5344CB8AC3E}">
        <p14:creationId xmlns:p14="http://schemas.microsoft.com/office/powerpoint/2010/main" val="312986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foothill.edu/staff/irs/programplans/programreview.php" TargetMode="External"/><Relationship Id="rId3" Type="http://schemas.openxmlformats.org/officeDocument/2006/relationships/hyperlink" Target="http://www.foothill.edu/staff/irs/programplans/prcminutes.ph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1.gif"/><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7848600" cy="2362200"/>
          </a:xfrm>
        </p:spPr>
        <p:txBody>
          <a:bodyPr>
            <a:normAutofit fontScale="90000"/>
          </a:bodyPr>
          <a:lstStyle/>
          <a:p>
            <a:r>
              <a:rPr lang="en-US" dirty="0" smtClean="0"/>
              <a:t>Foothill College</a:t>
            </a:r>
            <a:br>
              <a:rPr lang="en-US" dirty="0" smtClean="0"/>
            </a:br>
            <a:r>
              <a:rPr lang="en-US" dirty="0" smtClean="0"/>
              <a:t>Program Review Committee (PRC) Recommendations to </a:t>
            </a:r>
            <a:r>
              <a:rPr lang="en-US" dirty="0" err="1" smtClean="0"/>
              <a:t>PaRC</a:t>
            </a:r>
            <a:r>
              <a:rPr lang="en-US" dirty="0" smtClean="0"/>
              <a:t/>
            </a:r>
            <a:br>
              <a:rPr lang="en-US" dirty="0" smtClean="0"/>
            </a:br>
            <a:r>
              <a:rPr lang="en-US" dirty="0" smtClean="0"/>
              <a:t>Spring 2016</a:t>
            </a:r>
            <a:endParaRPr lang="en-US" dirty="0"/>
          </a:p>
        </p:txBody>
      </p:sp>
      <p:sp>
        <p:nvSpPr>
          <p:cNvPr id="3" name="Subtitle 2"/>
          <p:cNvSpPr>
            <a:spLocks noGrp="1"/>
          </p:cNvSpPr>
          <p:nvPr>
            <p:ph type="subTitle" idx="1"/>
          </p:nvPr>
        </p:nvSpPr>
        <p:spPr>
          <a:xfrm>
            <a:off x="1752600" y="3429000"/>
            <a:ext cx="5715000" cy="2209800"/>
          </a:xfrm>
        </p:spPr>
        <p:txBody>
          <a:bodyPr>
            <a:normAutofit lnSpcReduction="10000"/>
          </a:bodyPr>
          <a:lstStyle/>
          <a:p>
            <a:pPr algn="l"/>
            <a:r>
              <a:rPr lang="en-US" sz="2800" dirty="0"/>
              <a:t>Justin Schultz; Andrew </a:t>
            </a:r>
            <a:r>
              <a:rPr lang="en-US" sz="2800" dirty="0" err="1" smtClean="0"/>
              <a:t>LaManque</a:t>
            </a:r>
            <a:r>
              <a:rPr lang="en-US" sz="2800" dirty="0"/>
              <a:t>‎;  </a:t>
            </a:r>
            <a:r>
              <a:rPr lang="en-US" sz="2800" dirty="0" smtClean="0"/>
              <a:t>    Vinita </a:t>
            </a:r>
            <a:r>
              <a:rPr lang="en-US" sz="2800" dirty="0"/>
              <a:t>Bali‎; Kevin </a:t>
            </a:r>
            <a:r>
              <a:rPr lang="en-US" sz="2800" dirty="0" err="1"/>
              <a:t>Harral</a:t>
            </a:r>
            <a:r>
              <a:rPr lang="en-US" sz="2800" dirty="0"/>
              <a:t>‎; </a:t>
            </a:r>
            <a:r>
              <a:rPr lang="en-US" sz="2800" dirty="0" err="1"/>
              <a:t>Jiatong</a:t>
            </a:r>
            <a:r>
              <a:rPr lang="en-US" sz="2800" dirty="0"/>
              <a:t> Li‎; </a:t>
            </a:r>
            <a:r>
              <a:rPr lang="en-US" sz="2800" dirty="0" smtClean="0"/>
              <a:t>    Simon </a:t>
            </a:r>
            <a:r>
              <a:rPr lang="en-US" sz="2800" dirty="0"/>
              <a:t>Pennington‎; Cara </a:t>
            </a:r>
            <a:r>
              <a:rPr lang="en-US" sz="2800" dirty="0" err="1"/>
              <a:t>Miyasaki</a:t>
            </a:r>
            <a:r>
              <a:rPr lang="en-US" sz="2800" dirty="0"/>
              <a:t>‎; </a:t>
            </a:r>
            <a:r>
              <a:rPr lang="en-US" sz="2800" dirty="0" smtClean="0"/>
              <a:t>       Craig </a:t>
            </a:r>
            <a:r>
              <a:rPr lang="en-US" sz="2800" dirty="0" err="1"/>
              <a:t>Gawlick</a:t>
            </a:r>
            <a:r>
              <a:rPr lang="en-US" sz="2800" dirty="0"/>
              <a:t>‎; Michelle Palma‎; </a:t>
            </a:r>
            <a:r>
              <a:rPr lang="en-US" sz="2800" dirty="0" smtClean="0"/>
              <a:t>         Claudia </a:t>
            </a:r>
            <a:r>
              <a:rPr lang="en-US" sz="2800" dirty="0"/>
              <a:t>Flores‎; Elaine </a:t>
            </a:r>
            <a:r>
              <a:rPr lang="en-US" sz="2800" dirty="0" err="1"/>
              <a:t>Kuo</a:t>
            </a:r>
            <a:endParaRPr lang="en-US" sz="2800"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dirty="0"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1</a:t>
            </a:fld>
            <a:endParaRPr lang="en-US"/>
          </a:p>
        </p:txBody>
      </p:sp>
    </p:spTree>
    <p:extLst>
      <p:ext uri="{BB962C8B-B14F-4D97-AF65-F5344CB8AC3E}">
        <p14:creationId xmlns:p14="http://schemas.microsoft.com/office/powerpoint/2010/main" val="183995587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p:cNvSpPr/>
          <p:nvPr/>
        </p:nvSpPr>
        <p:spPr>
          <a:xfrm>
            <a:off x="1220278" y="5943600"/>
            <a:ext cx="2611873"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OPC </a:t>
            </a:r>
          </a:p>
          <a:p>
            <a:pPr algn="ctr"/>
            <a:r>
              <a:rPr lang="en-US" sz="1400" dirty="0" smtClean="0">
                <a:solidFill>
                  <a:schemeClr val="tx1"/>
                </a:solidFill>
              </a:rPr>
              <a:t>Resource Allocation</a:t>
            </a:r>
            <a:endParaRPr lang="en-US" sz="1400" dirty="0">
              <a:solidFill>
                <a:schemeClr val="tx1"/>
              </a:solidFill>
            </a:endParaRPr>
          </a:p>
        </p:txBody>
      </p:sp>
      <p:sp>
        <p:nvSpPr>
          <p:cNvPr id="22" name="Oval 21"/>
          <p:cNvSpPr/>
          <p:nvPr/>
        </p:nvSpPr>
        <p:spPr>
          <a:xfrm>
            <a:off x="921948" y="304800"/>
            <a:ext cx="25146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Comprehensive Program Review</a:t>
            </a:r>
            <a:endParaRPr lang="en-US" dirty="0">
              <a:solidFill>
                <a:schemeClr val="tx1"/>
              </a:solidFill>
            </a:endParaRPr>
          </a:p>
        </p:txBody>
      </p:sp>
      <p:sp>
        <p:nvSpPr>
          <p:cNvPr id="23" name="Oval 22"/>
          <p:cNvSpPr/>
          <p:nvPr/>
        </p:nvSpPr>
        <p:spPr>
          <a:xfrm>
            <a:off x="921948" y="1524000"/>
            <a:ext cx="2678503" cy="12388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PRC </a:t>
            </a:r>
          </a:p>
          <a:p>
            <a:pPr algn="ctr"/>
            <a:r>
              <a:rPr lang="en-US" sz="1200" dirty="0" smtClean="0">
                <a:solidFill>
                  <a:schemeClr val="tx1"/>
                </a:solidFill>
              </a:rPr>
              <a:t>Provide a summary of their </a:t>
            </a:r>
            <a:r>
              <a:rPr lang="en-US" sz="1200" dirty="0">
                <a:solidFill>
                  <a:schemeClr val="tx1"/>
                </a:solidFill>
              </a:rPr>
              <a:t>e</a:t>
            </a:r>
            <a:r>
              <a:rPr lang="en-US" sz="1200" dirty="0" smtClean="0">
                <a:solidFill>
                  <a:schemeClr val="tx1"/>
                </a:solidFill>
              </a:rPr>
              <a:t>valuation and recommendations on PR’s (including out of cycle)  and Remediation Plans</a:t>
            </a:r>
            <a:endParaRPr lang="en-US" sz="1200" dirty="0">
              <a:solidFill>
                <a:schemeClr val="tx1"/>
              </a:solidFill>
            </a:endParaRPr>
          </a:p>
        </p:txBody>
      </p:sp>
      <p:sp>
        <p:nvSpPr>
          <p:cNvPr id="26" name="Oval 25"/>
          <p:cNvSpPr/>
          <p:nvPr/>
        </p:nvSpPr>
        <p:spPr>
          <a:xfrm>
            <a:off x="1153425" y="3892419"/>
            <a:ext cx="2124253" cy="8064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PaRC</a:t>
            </a:r>
            <a:endParaRPr lang="en-US" dirty="0">
              <a:solidFill>
                <a:schemeClr val="tx1"/>
              </a:solidFill>
            </a:endParaRPr>
          </a:p>
        </p:txBody>
      </p:sp>
      <p:sp>
        <p:nvSpPr>
          <p:cNvPr id="27" name="Oval 26"/>
          <p:cNvSpPr/>
          <p:nvPr/>
        </p:nvSpPr>
        <p:spPr>
          <a:xfrm>
            <a:off x="6230428" y="4038600"/>
            <a:ext cx="1524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President</a:t>
            </a:r>
            <a:endParaRPr lang="en-US" dirty="0">
              <a:solidFill>
                <a:schemeClr val="tx1"/>
              </a:solidFill>
            </a:endParaRPr>
          </a:p>
        </p:txBody>
      </p:sp>
      <p:sp>
        <p:nvSpPr>
          <p:cNvPr id="17" name="Oval Callout 16"/>
          <p:cNvSpPr/>
          <p:nvPr/>
        </p:nvSpPr>
        <p:spPr>
          <a:xfrm>
            <a:off x="3436547" y="152400"/>
            <a:ext cx="1212731" cy="526758"/>
          </a:xfrm>
          <a:prstGeom prst="wedgeEllipseCallout">
            <a:avLst>
              <a:gd name="adj1" fmla="val -52131"/>
              <a:gd name="adj2" fmla="val 379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3 year cycle</a:t>
            </a:r>
            <a:endParaRPr lang="en-US" sz="1400" dirty="0">
              <a:solidFill>
                <a:schemeClr val="tx1"/>
              </a:solidFill>
            </a:endParaRPr>
          </a:p>
        </p:txBody>
      </p:sp>
      <p:sp>
        <p:nvSpPr>
          <p:cNvPr id="2" name="Rectangle 1"/>
          <p:cNvSpPr/>
          <p:nvPr/>
        </p:nvSpPr>
        <p:spPr>
          <a:xfrm>
            <a:off x="896789" y="3067049"/>
            <a:ext cx="2971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Green, Yellow, Red</a:t>
            </a:r>
          </a:p>
        </p:txBody>
      </p:sp>
      <p:cxnSp>
        <p:nvCxnSpPr>
          <p:cNvPr id="4" name="Straight Arrow Connector 3"/>
          <p:cNvCxnSpPr/>
          <p:nvPr/>
        </p:nvCxnSpPr>
        <p:spPr>
          <a:xfrm>
            <a:off x="2261199" y="2705095"/>
            <a:ext cx="0" cy="342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179248" y="1143000"/>
            <a:ext cx="5034" cy="342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921948" y="5562600"/>
            <a:ext cx="2971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Green</a:t>
            </a:r>
            <a:endParaRPr lang="en-US" dirty="0">
              <a:solidFill>
                <a:schemeClr val="tx1"/>
              </a:solidFill>
            </a:endParaRPr>
          </a:p>
        </p:txBody>
      </p:sp>
      <p:cxnSp>
        <p:nvCxnSpPr>
          <p:cNvPr id="30" name="Curved Connector 29"/>
          <p:cNvCxnSpPr/>
          <p:nvPr/>
        </p:nvCxnSpPr>
        <p:spPr>
          <a:xfrm rot="16200000" flipV="1">
            <a:off x="-1798966" y="3362144"/>
            <a:ext cx="5600700" cy="324211"/>
          </a:xfrm>
          <a:prstGeom prst="curvedConnector4">
            <a:avLst>
              <a:gd name="adj1" fmla="val 1746"/>
              <a:gd name="adj2" fmla="val 17051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3837630" y="4114800"/>
            <a:ext cx="659247"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square" rtlCol="0" anchor="ctr" anchorCtr="1">
            <a:spAutoFit/>
          </a:bodyPr>
          <a:lstStyle/>
          <a:p>
            <a:pPr algn="ctr"/>
            <a:r>
              <a:rPr lang="en-US" sz="1200" dirty="0" smtClean="0">
                <a:solidFill>
                  <a:schemeClr val="tx1"/>
                </a:solidFill>
              </a:rPr>
              <a:t>Yellow </a:t>
            </a:r>
            <a:r>
              <a:rPr lang="en-US" sz="1200" dirty="0">
                <a:solidFill>
                  <a:schemeClr val="tx1"/>
                </a:solidFill>
              </a:rPr>
              <a:t>Red</a:t>
            </a:r>
          </a:p>
        </p:txBody>
      </p:sp>
      <p:sp>
        <p:nvSpPr>
          <p:cNvPr id="42" name="TextBox 41"/>
          <p:cNvSpPr txBox="1"/>
          <p:nvPr/>
        </p:nvSpPr>
        <p:spPr>
          <a:xfrm>
            <a:off x="4496878" y="4001869"/>
            <a:ext cx="1143000" cy="646331"/>
          </a:xfrm>
          <a:prstGeom prst="rect">
            <a:avLst/>
          </a:prstGeom>
          <a:noFill/>
        </p:spPr>
        <p:txBody>
          <a:bodyPr wrap="square" rtlCol="0">
            <a:spAutoFit/>
          </a:bodyPr>
          <a:lstStyle/>
          <a:p>
            <a:pPr algn="ctr"/>
            <a:r>
              <a:rPr lang="en-US" sz="1200" u="sng" dirty="0" smtClean="0"/>
              <a:t>Remediation</a:t>
            </a:r>
          </a:p>
          <a:p>
            <a:pPr algn="ctr"/>
            <a:r>
              <a:rPr lang="en-US" sz="1200" u="sng" dirty="0" smtClean="0"/>
              <a:t>Suspension</a:t>
            </a:r>
          </a:p>
          <a:p>
            <a:pPr algn="ctr"/>
            <a:r>
              <a:rPr lang="en-US" sz="1200" u="sng" dirty="0" smtClean="0"/>
              <a:t>Discontinuance</a:t>
            </a:r>
            <a:endParaRPr lang="en-US" sz="1200" u="sng" dirty="0"/>
          </a:p>
        </p:txBody>
      </p:sp>
      <p:cxnSp>
        <p:nvCxnSpPr>
          <p:cNvPr id="45" name="Straight Arrow Connector 44"/>
          <p:cNvCxnSpPr/>
          <p:nvPr/>
        </p:nvCxnSpPr>
        <p:spPr>
          <a:xfrm>
            <a:off x="5670074" y="4267200"/>
            <a:ext cx="4270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2407848" y="3422884"/>
            <a:ext cx="0" cy="342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2229570" y="4876800"/>
            <a:ext cx="0" cy="6292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6007578" y="5229044"/>
            <a:ext cx="2223099" cy="276999"/>
          </a:xfrm>
          <a:prstGeom prst="rect">
            <a:avLst/>
          </a:prstGeom>
          <a:noFill/>
        </p:spPr>
        <p:txBody>
          <a:bodyPr wrap="square" rtlCol="0">
            <a:spAutoFit/>
          </a:bodyPr>
          <a:lstStyle/>
          <a:p>
            <a:r>
              <a:rPr lang="en-US" sz="1200" u="sng" dirty="0" smtClean="0"/>
              <a:t>Program Discontinuance Process</a:t>
            </a:r>
            <a:endParaRPr lang="en-US" sz="1200" dirty="0" smtClean="0"/>
          </a:p>
        </p:txBody>
      </p:sp>
      <p:cxnSp>
        <p:nvCxnSpPr>
          <p:cNvPr id="58" name="Straight Arrow Connector 57"/>
          <p:cNvCxnSpPr/>
          <p:nvPr/>
        </p:nvCxnSpPr>
        <p:spPr>
          <a:xfrm>
            <a:off x="6992428" y="4698882"/>
            <a:ext cx="0" cy="5589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280750" y="4326007"/>
            <a:ext cx="4270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Curved Connector 69"/>
          <p:cNvCxnSpPr/>
          <p:nvPr/>
        </p:nvCxnSpPr>
        <p:spPr>
          <a:xfrm rot="10800000">
            <a:off x="3838755" y="2061276"/>
            <a:ext cx="2588742" cy="1977324"/>
          </a:xfrm>
          <a:prstGeom prst="curvedConnector3">
            <a:avLst>
              <a:gd name="adj1" fmla="val 13012"/>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805967" y="4953361"/>
            <a:ext cx="2052368" cy="4670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Out of Cycle Review Based on Annual</a:t>
            </a:r>
            <a:endParaRPr lang="en-US" sz="1200" dirty="0">
              <a:solidFill>
                <a:schemeClr val="tx1"/>
              </a:solidFill>
            </a:endParaRPr>
          </a:p>
        </p:txBody>
      </p:sp>
      <p:cxnSp>
        <p:nvCxnSpPr>
          <p:cNvPr id="103" name="Straight Arrow Connector 102"/>
          <p:cNvCxnSpPr/>
          <p:nvPr/>
        </p:nvCxnSpPr>
        <p:spPr>
          <a:xfrm>
            <a:off x="2972878" y="4648200"/>
            <a:ext cx="76200" cy="3301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flipV="1">
            <a:off x="4961267" y="4648200"/>
            <a:ext cx="1238250" cy="4426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9" name="Curved Connector 108"/>
          <p:cNvCxnSpPr>
            <a:stCxn id="26" idx="2"/>
          </p:cNvCxnSpPr>
          <p:nvPr/>
        </p:nvCxnSpPr>
        <p:spPr>
          <a:xfrm rot="10800000">
            <a:off x="823823" y="2143417"/>
            <a:ext cx="329602" cy="2152235"/>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16" name="Oval Callout 115"/>
          <p:cNvSpPr/>
          <p:nvPr/>
        </p:nvSpPr>
        <p:spPr>
          <a:xfrm>
            <a:off x="854376" y="3396181"/>
            <a:ext cx="1339970" cy="490019"/>
          </a:xfrm>
          <a:prstGeom prst="wedgeEllipseCallout">
            <a:avLst>
              <a:gd name="adj1" fmla="val -44966"/>
              <a:gd name="adj2" fmla="val 428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chemeClr val="tx1"/>
                </a:solidFill>
              </a:rPr>
              <a:t>Request for more Information and clarification</a:t>
            </a:r>
            <a:endParaRPr lang="en-US" sz="800" dirty="0">
              <a:solidFill>
                <a:schemeClr val="tx1"/>
              </a:solidFill>
            </a:endParaRPr>
          </a:p>
        </p:txBody>
      </p:sp>
      <p:sp>
        <p:nvSpPr>
          <p:cNvPr id="1054" name="TextBox 1053"/>
          <p:cNvSpPr txBox="1"/>
          <p:nvPr/>
        </p:nvSpPr>
        <p:spPr>
          <a:xfrm>
            <a:off x="3868589" y="743420"/>
            <a:ext cx="4742011" cy="954107"/>
          </a:xfrm>
          <a:prstGeom prst="rect">
            <a:avLst/>
          </a:prstGeom>
          <a:noFill/>
        </p:spPr>
        <p:txBody>
          <a:bodyPr wrap="square" rtlCol="0">
            <a:spAutoFit/>
          </a:bodyPr>
          <a:lstStyle/>
          <a:p>
            <a:r>
              <a:rPr lang="en-US" sz="2800" u="sng" dirty="0" smtClean="0"/>
              <a:t>Foothill College Comprehensive</a:t>
            </a:r>
          </a:p>
          <a:p>
            <a:r>
              <a:rPr lang="en-US" sz="2800" u="sng" dirty="0" smtClean="0"/>
              <a:t>Program Review Process</a:t>
            </a:r>
            <a:endParaRPr lang="en-US" sz="2800" u="sng" dirty="0"/>
          </a:p>
        </p:txBody>
      </p:sp>
      <p:sp>
        <p:nvSpPr>
          <p:cNvPr id="132" name="TextBox 131"/>
          <p:cNvSpPr txBox="1"/>
          <p:nvPr/>
        </p:nvSpPr>
        <p:spPr>
          <a:xfrm>
            <a:off x="7543800" y="6266372"/>
            <a:ext cx="1364671" cy="461665"/>
          </a:xfrm>
          <a:prstGeom prst="rect">
            <a:avLst/>
          </a:prstGeom>
          <a:noFill/>
        </p:spPr>
        <p:txBody>
          <a:bodyPr wrap="square" rtlCol="0">
            <a:spAutoFit/>
          </a:bodyPr>
          <a:lstStyle/>
          <a:p>
            <a:r>
              <a:rPr lang="en-US" sz="1200" dirty="0" smtClean="0"/>
              <a:t>Draft</a:t>
            </a:r>
          </a:p>
          <a:p>
            <a:r>
              <a:rPr lang="en-US" sz="1200" dirty="0" smtClean="0"/>
              <a:t>October 30, 2014</a:t>
            </a:r>
            <a:endParaRPr lang="en-US" sz="1200" dirty="0"/>
          </a:p>
        </p:txBody>
      </p:sp>
      <p:sp>
        <p:nvSpPr>
          <p:cNvPr id="39" name="Rectangle 38"/>
          <p:cNvSpPr/>
          <p:nvPr/>
        </p:nvSpPr>
        <p:spPr>
          <a:xfrm>
            <a:off x="6049474" y="2231492"/>
            <a:ext cx="2236039" cy="14096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dirty="0" smtClean="0">
                <a:solidFill>
                  <a:schemeClr val="tx1"/>
                </a:solidFill>
              </a:rPr>
              <a:t>Remediation Plan – </a:t>
            </a:r>
          </a:p>
          <a:p>
            <a:r>
              <a:rPr lang="en-US" sz="1400" dirty="0" smtClean="0">
                <a:solidFill>
                  <a:schemeClr val="tx1"/>
                </a:solidFill>
              </a:rPr>
              <a:t>goals, benchmarks, timeline</a:t>
            </a:r>
          </a:p>
          <a:p>
            <a:r>
              <a:rPr lang="en-US" sz="1400" dirty="0" smtClean="0">
                <a:solidFill>
                  <a:schemeClr val="tx1"/>
                </a:solidFill>
              </a:rPr>
              <a:t>OR a follow-up response to sections in need of clarification / rewriting</a:t>
            </a:r>
          </a:p>
          <a:p>
            <a:pPr algn="ctr"/>
            <a:endParaRPr lang="en-US" sz="1400" dirty="0">
              <a:solidFill>
                <a:schemeClr val="tx1"/>
              </a:solidFill>
            </a:endParaRPr>
          </a:p>
        </p:txBody>
      </p:sp>
      <p:sp>
        <p:nvSpPr>
          <p:cNvPr id="3" name="Date Placeholder 2"/>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10</a:t>
            </a:fld>
            <a:endParaRPr lang="en-US"/>
          </a:p>
        </p:txBody>
      </p:sp>
    </p:spTree>
    <p:extLst>
      <p:ext uri="{BB962C8B-B14F-4D97-AF65-F5344CB8AC3E}">
        <p14:creationId xmlns:p14="http://schemas.microsoft.com/office/powerpoint/2010/main" val="7657670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Review Rubric</a:t>
            </a:r>
          </a:p>
        </p:txBody>
      </p:sp>
      <p:sp>
        <p:nvSpPr>
          <p:cNvPr id="3" name="Content Placeholder 2"/>
          <p:cNvSpPr>
            <a:spLocks noGrp="1"/>
          </p:cNvSpPr>
          <p:nvPr>
            <p:ph idx="1"/>
          </p:nvPr>
        </p:nvSpPr>
        <p:spPr>
          <a:xfrm>
            <a:off x="457200" y="1371600"/>
            <a:ext cx="8229600" cy="4754563"/>
          </a:xfrm>
        </p:spPr>
        <p:txBody>
          <a:bodyPr>
            <a:noAutofit/>
          </a:bodyPr>
          <a:lstStyle/>
          <a:p>
            <a:pPr marL="0" indent="0">
              <a:buNone/>
            </a:pPr>
            <a:r>
              <a:rPr lang="en-US" sz="1400" b="0" i="0" u="none" strike="noStrike" baseline="0" dirty="0" smtClean="0">
                <a:latin typeface="Calisto MT"/>
              </a:rPr>
              <a:t>Each of the critical </a:t>
            </a:r>
            <a:r>
              <a:rPr lang="en-US" sz="1400" b="0" i="0" u="none" strike="noStrike" baseline="0" smtClean="0">
                <a:latin typeface="Calisto MT"/>
              </a:rPr>
              <a:t>sections (</a:t>
            </a:r>
            <a:r>
              <a:rPr lang="en-US" sz="1400" u="sng">
                <a:latin typeface="Calisto MT"/>
              </a:rPr>
              <a:t>Data &amp; Trend Analysis, Institutional Standards, Student Equity, Program Goals, Outcomes Assessment, Outcomes Reflection</a:t>
            </a:r>
            <a:r>
              <a:rPr lang="en-US" sz="1400" u="sng" smtClean="0">
                <a:latin typeface="Calisto MT"/>
              </a:rPr>
              <a:t>)</a:t>
            </a:r>
            <a:r>
              <a:rPr lang="en-US" sz="1400" b="0" i="0" u="none" strike="noStrike" baseline="0" smtClean="0">
                <a:latin typeface="Calisto MT"/>
              </a:rPr>
              <a:t> </a:t>
            </a:r>
            <a:r>
              <a:rPr lang="en-US" sz="1400" b="0" i="0" u="none" strike="noStrike" baseline="0" dirty="0" smtClean="0">
                <a:latin typeface="Calisto MT"/>
              </a:rPr>
              <a:t>will be analyzed and evaluated based on the following criteria.</a:t>
            </a:r>
          </a:p>
          <a:p>
            <a:pPr marL="0" indent="0">
              <a:buNone/>
            </a:pPr>
            <a:endParaRPr lang="en-US" sz="1400" b="0" i="0" u="none" strike="noStrike" baseline="0" dirty="0" smtClean="0">
              <a:latin typeface="Calisto MT"/>
            </a:endParaRPr>
          </a:p>
          <a:p>
            <a:endParaRPr lang="en-US" sz="1400" b="0" i="0" u="none" strike="noStrike" baseline="0" dirty="0" smtClean="0">
              <a:latin typeface="Calisto MT"/>
            </a:endParaRPr>
          </a:p>
          <a:p>
            <a:pPr>
              <a:buFont typeface="Calisto MT"/>
              <a:buChar char="A"/>
            </a:pPr>
            <a:endParaRPr lang="en-US" sz="1400" b="0" i="0" u="none" strike="noStrike" baseline="0" dirty="0" smtClean="0">
              <a:latin typeface="Calisto MT"/>
            </a:endParaRPr>
          </a:p>
          <a:p>
            <a:pPr>
              <a:buFont typeface="Calisto MT"/>
              <a:buChar char="A"/>
            </a:pPr>
            <a:r>
              <a:rPr lang="en-US" sz="1400" b="0" i="0" u="none" strike="noStrike" baseline="0" dirty="0" smtClean="0">
                <a:latin typeface="Calisto MT"/>
              </a:rPr>
              <a:t>Green:    </a:t>
            </a:r>
          </a:p>
          <a:p>
            <a:pPr marL="800100" lvl="1" indent="-342900">
              <a:buFont typeface="+mj-lt"/>
              <a:buAutoNum type="alphaLcPeriod"/>
            </a:pPr>
            <a:r>
              <a:rPr lang="en-US" sz="1400" b="0" i="0" u="none" strike="noStrike" baseline="0" dirty="0" smtClean="0">
                <a:latin typeface="Calisto MT"/>
              </a:rPr>
              <a:t>Response is clear and addresses the question, AND</a:t>
            </a:r>
          </a:p>
          <a:p>
            <a:pPr marL="800100" lvl="1" indent="-342900">
              <a:buFont typeface="+mj-lt"/>
              <a:buAutoNum type="alphaLcPeriod"/>
            </a:pPr>
            <a:r>
              <a:rPr lang="en-US" sz="1400" b="0" i="0" u="none" strike="noStrike" baseline="0" dirty="0" smtClean="0">
                <a:latin typeface="Calisto MT"/>
              </a:rPr>
              <a:t>Results document </a:t>
            </a:r>
            <a:r>
              <a:rPr lang="en-US" sz="1400" b="0" i="0" u="sng" strike="noStrike" baseline="0" dirty="0" smtClean="0">
                <a:latin typeface="Calisto MT"/>
              </a:rPr>
              <a:t>improvements</a:t>
            </a:r>
            <a:r>
              <a:rPr lang="en-US" sz="1400" b="0" i="0" u="none" strike="noStrike" baseline="0" dirty="0" smtClean="0">
                <a:latin typeface="Calisto MT"/>
              </a:rPr>
              <a:t> in program practices, AND</a:t>
            </a:r>
          </a:p>
          <a:p>
            <a:pPr marL="800100" lvl="1" indent="-342900">
              <a:buFont typeface="+mj-lt"/>
              <a:buAutoNum type="alphaLcPeriod"/>
            </a:pPr>
            <a:r>
              <a:rPr lang="en-US" sz="1400" b="0" i="0" u="none" strike="noStrike" baseline="0" dirty="0" smtClean="0">
                <a:latin typeface="Calisto MT"/>
              </a:rPr>
              <a:t>Any trends in the data are steady or increasing.</a:t>
            </a:r>
          </a:p>
          <a:p>
            <a:pPr>
              <a:buFont typeface="Calisto MT"/>
              <a:buChar char="B"/>
            </a:pPr>
            <a:r>
              <a:rPr lang="en-US" sz="1400" b="0" i="0" u="none" strike="noStrike" baseline="0" dirty="0" smtClean="0">
                <a:latin typeface="Calisto MT"/>
              </a:rPr>
              <a:t>Yellow:   </a:t>
            </a:r>
          </a:p>
          <a:p>
            <a:pPr marL="800100" lvl="1" indent="-342900">
              <a:buFont typeface="+mj-lt"/>
              <a:buAutoNum type="alphaLcPeriod"/>
            </a:pPr>
            <a:r>
              <a:rPr lang="en-US" sz="1400" b="0" i="0" u="none" strike="noStrike" baseline="0" dirty="0" smtClean="0">
                <a:latin typeface="Calisto MT"/>
              </a:rPr>
              <a:t>Response is incomplete or unclear. OR</a:t>
            </a:r>
          </a:p>
          <a:p>
            <a:pPr marL="800100" lvl="1" indent="-342900">
              <a:buFont typeface="+mj-lt"/>
              <a:buAutoNum type="alphaLcPeriod"/>
            </a:pPr>
            <a:r>
              <a:rPr lang="en-US" sz="1400" b="0" i="0" u="none" strike="noStrike" baseline="0" dirty="0" smtClean="0">
                <a:latin typeface="Calisto MT"/>
              </a:rPr>
              <a:t>Issues are identified along with ideas for improvement. OR  </a:t>
            </a:r>
          </a:p>
          <a:p>
            <a:pPr marL="800100" lvl="1" indent="-342900">
              <a:buFont typeface="+mj-lt"/>
              <a:buAutoNum type="alphaLcPeriod"/>
            </a:pPr>
            <a:r>
              <a:rPr lang="en-US" sz="1400" b="0" i="0" u="none" strike="noStrike" baseline="0" dirty="0" smtClean="0">
                <a:latin typeface="Calisto MT"/>
              </a:rPr>
              <a:t>Trends show a decline. </a:t>
            </a:r>
          </a:p>
          <a:p>
            <a:pPr>
              <a:buFont typeface="Calisto MT"/>
              <a:buChar char="C"/>
            </a:pPr>
            <a:r>
              <a:rPr lang="en-US" sz="1400" b="0" i="0" u="none" strike="noStrike" baseline="0" dirty="0" smtClean="0">
                <a:latin typeface="Calisto MT"/>
              </a:rPr>
              <a:t>Red:       </a:t>
            </a:r>
          </a:p>
          <a:p>
            <a:pPr marL="800100" lvl="1" indent="-342900">
              <a:buFont typeface="+mj-lt"/>
              <a:buAutoNum type="alphaLcPeriod"/>
            </a:pPr>
            <a:r>
              <a:rPr lang="en-US" sz="1400" b="0" i="0" u="none" strike="noStrike" baseline="0" dirty="0" smtClean="0">
                <a:latin typeface="Calisto MT"/>
              </a:rPr>
              <a:t>Response is missing. OR</a:t>
            </a:r>
          </a:p>
          <a:p>
            <a:pPr marL="800100" lvl="1" indent="-342900">
              <a:buFont typeface="+mj-lt"/>
              <a:buAutoNum type="alphaLcPeriod"/>
            </a:pPr>
            <a:r>
              <a:rPr lang="en-US" sz="1400" b="0" i="0" u="none" strike="noStrike" baseline="0" dirty="0" smtClean="0">
                <a:latin typeface="Calisto MT"/>
              </a:rPr>
              <a:t>Response identifies issues but does not demonstrate a viable plan for improvement.  OR</a:t>
            </a:r>
          </a:p>
          <a:p>
            <a:pPr marL="800100" lvl="1" indent="-342900">
              <a:buFont typeface="+mj-lt"/>
              <a:buAutoNum type="alphaLcPeriod"/>
            </a:pPr>
            <a:r>
              <a:rPr lang="en-US" sz="1400" b="0" i="0" u="none" strike="noStrike" baseline="0" dirty="0" smtClean="0">
                <a:latin typeface="Calisto MT"/>
              </a:rPr>
              <a:t>Trends show an abrupt change or persistent decline.</a:t>
            </a: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11</a:t>
            </a:fld>
            <a:endParaRPr lang="en-US"/>
          </a:p>
        </p:txBody>
      </p:sp>
      <p:sp>
        <p:nvSpPr>
          <p:cNvPr id="9" name="Rounded Rectangular Callout 8"/>
          <p:cNvSpPr/>
          <p:nvPr/>
        </p:nvSpPr>
        <p:spPr>
          <a:xfrm>
            <a:off x="2057400" y="1981200"/>
            <a:ext cx="2410078" cy="838200"/>
          </a:xfrm>
          <a:prstGeom prst="wedgeRoundRectCallout">
            <a:avLst>
              <a:gd name="adj1" fmla="val -66160"/>
              <a:gd name="adj2" fmla="val -218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u="sng" dirty="0" smtClean="0">
                <a:solidFill>
                  <a:schemeClr val="tx1"/>
                </a:solidFill>
              </a:rPr>
              <a:t>Purpose</a:t>
            </a:r>
          </a:p>
          <a:p>
            <a:pPr algn="ctr"/>
            <a:r>
              <a:rPr lang="en-US" sz="1200" dirty="0" smtClean="0">
                <a:solidFill>
                  <a:schemeClr val="tx1"/>
                </a:solidFill>
              </a:rPr>
              <a:t>--Provide feedback to all programs</a:t>
            </a:r>
          </a:p>
          <a:p>
            <a:pPr algn="ctr"/>
            <a:r>
              <a:rPr lang="en-US" sz="1200" dirty="0" smtClean="0">
                <a:solidFill>
                  <a:schemeClr val="tx1"/>
                </a:solidFill>
              </a:rPr>
              <a:t>--Identify programs with potential viability problems</a:t>
            </a:r>
            <a:endParaRPr lang="en-US" sz="1200" dirty="0">
              <a:solidFill>
                <a:schemeClr val="tx1"/>
              </a:solidFill>
            </a:endParaRPr>
          </a:p>
        </p:txBody>
      </p:sp>
      <p:sp>
        <p:nvSpPr>
          <p:cNvPr id="7" name="TextBox 6"/>
          <p:cNvSpPr txBox="1"/>
          <p:nvPr/>
        </p:nvSpPr>
        <p:spPr>
          <a:xfrm>
            <a:off x="5105400" y="1905000"/>
            <a:ext cx="3276600" cy="1138773"/>
          </a:xfrm>
          <a:prstGeom prst="rect">
            <a:avLst/>
          </a:prstGeom>
          <a:noFill/>
          <a:ln>
            <a:solidFill>
              <a:srgbClr val="C00000"/>
            </a:solidFill>
          </a:ln>
        </p:spPr>
        <p:txBody>
          <a:bodyPr wrap="square" rtlCol="0">
            <a:spAutoFit/>
          </a:bodyPr>
          <a:lstStyle/>
          <a:p>
            <a:r>
              <a:rPr lang="en-US" sz="1200" dirty="0" smtClean="0"/>
              <a:t>“Improvement”</a:t>
            </a:r>
          </a:p>
          <a:p>
            <a:r>
              <a:rPr lang="en-US" sz="1200" dirty="0" smtClean="0"/>
              <a:t>*  the </a:t>
            </a:r>
            <a:r>
              <a:rPr lang="en-US" sz="1200" dirty="0"/>
              <a:t>act or process of making something better</a:t>
            </a:r>
          </a:p>
          <a:p>
            <a:r>
              <a:rPr lang="en-US" sz="1200" dirty="0" smtClean="0"/>
              <a:t>*  a  the </a:t>
            </a:r>
            <a:r>
              <a:rPr lang="en-US" sz="1200" dirty="0"/>
              <a:t>quality of being better than before</a:t>
            </a:r>
          </a:p>
          <a:p>
            <a:r>
              <a:rPr lang="en-US" sz="1200" dirty="0" smtClean="0"/>
              <a:t>    b  an </a:t>
            </a:r>
            <a:r>
              <a:rPr lang="en-US" sz="1200" dirty="0"/>
              <a:t>addition or change that makes </a:t>
            </a:r>
            <a:r>
              <a:rPr lang="en-US" sz="1200" dirty="0" smtClean="0"/>
              <a:t>something</a:t>
            </a:r>
          </a:p>
          <a:p>
            <a:r>
              <a:rPr lang="en-US" sz="1200" dirty="0"/>
              <a:t> </a:t>
            </a:r>
            <a:r>
              <a:rPr lang="en-US" sz="1200" dirty="0" smtClean="0"/>
              <a:t>       </a:t>
            </a:r>
            <a:r>
              <a:rPr lang="en-US" sz="1200" dirty="0"/>
              <a:t>better or more </a:t>
            </a:r>
            <a:r>
              <a:rPr lang="en-US" sz="1200" dirty="0" smtClean="0"/>
              <a:t>valuable</a:t>
            </a:r>
          </a:p>
          <a:p>
            <a:r>
              <a:rPr lang="en-US" sz="800" dirty="0"/>
              <a:t>http://www.learnersdictionary.com/definition/improvement</a:t>
            </a:r>
          </a:p>
        </p:txBody>
      </p:sp>
      <p:cxnSp>
        <p:nvCxnSpPr>
          <p:cNvPr id="10" name="Straight Arrow Connector 9"/>
          <p:cNvCxnSpPr/>
          <p:nvPr/>
        </p:nvCxnSpPr>
        <p:spPr>
          <a:xfrm flipV="1">
            <a:off x="3352800" y="2057400"/>
            <a:ext cx="1752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93364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Review Rubric (Cont.)</a:t>
            </a:r>
          </a:p>
        </p:txBody>
      </p:sp>
      <p:sp>
        <p:nvSpPr>
          <p:cNvPr id="3" name="Content Placeholder 2"/>
          <p:cNvSpPr>
            <a:spLocks noGrp="1"/>
          </p:cNvSpPr>
          <p:nvPr>
            <p:ph idx="1"/>
          </p:nvPr>
        </p:nvSpPr>
        <p:spPr/>
        <p:txBody>
          <a:bodyPr>
            <a:noAutofit/>
          </a:bodyPr>
          <a:lstStyle/>
          <a:p>
            <a:pPr marL="0" indent="0">
              <a:buNone/>
            </a:pPr>
            <a:r>
              <a:rPr lang="en-US" sz="2000" u="sng" dirty="0"/>
              <a:t>Overall Rating (from the Program Review Committee </a:t>
            </a:r>
            <a:r>
              <a:rPr lang="en-US" sz="2000" u="sng" dirty="0" smtClean="0"/>
              <a:t>Charter)</a:t>
            </a:r>
            <a:endParaRPr lang="en-US" sz="2000" dirty="0" smtClean="0"/>
          </a:p>
          <a:p>
            <a:pPr marL="0" indent="0">
              <a:buNone/>
            </a:pPr>
            <a:endParaRPr lang="en-US" sz="2000" dirty="0"/>
          </a:p>
          <a:p>
            <a:pPr>
              <a:buFont typeface="Wingdings" panose="05000000000000000000" pitchFamily="2" charset="2"/>
              <a:buChar char="§"/>
            </a:pPr>
            <a:r>
              <a:rPr lang="en-US" sz="2000" dirty="0" smtClean="0"/>
              <a:t>Green </a:t>
            </a:r>
            <a:r>
              <a:rPr lang="en-US" sz="2000" dirty="0"/>
              <a:t>signifies the program is recommended to continue in the regular program review cycle.</a:t>
            </a:r>
          </a:p>
          <a:p>
            <a:pPr marL="0" indent="0">
              <a:buNone/>
            </a:pPr>
            <a:endParaRPr lang="en-US" sz="2000" dirty="0"/>
          </a:p>
          <a:p>
            <a:pPr>
              <a:buFont typeface="Wingdings" panose="05000000000000000000" pitchFamily="2" charset="2"/>
              <a:buChar char="§"/>
            </a:pPr>
            <a:r>
              <a:rPr lang="en-US" sz="2000" dirty="0" smtClean="0"/>
              <a:t>Yellow </a:t>
            </a:r>
            <a:r>
              <a:rPr lang="en-US" sz="2000" dirty="0"/>
              <a:t>signifies that trend analysis indicates the program is not meeting targets and/or indicators identified within the program review document, or that the program review document is incomplete. </a:t>
            </a:r>
            <a:endParaRPr lang="en-US" sz="2000" dirty="0" smtClean="0"/>
          </a:p>
          <a:p>
            <a:pPr marL="0" indent="0">
              <a:buNone/>
            </a:pPr>
            <a:r>
              <a:rPr lang="en-US" sz="2000" dirty="0"/>
              <a:t> </a:t>
            </a:r>
          </a:p>
          <a:p>
            <a:pPr>
              <a:buFont typeface="Wingdings" panose="05000000000000000000" pitchFamily="2" charset="2"/>
              <a:buChar char="§"/>
            </a:pPr>
            <a:r>
              <a:rPr lang="en-US" sz="2000" dirty="0" smtClean="0"/>
              <a:t>Red </a:t>
            </a:r>
            <a:r>
              <a:rPr lang="en-US" sz="2000" dirty="0"/>
              <a:t>signifies that trend analysis indicates a notable and persistent decline in viability, an abrupt change to one or more of the targets and/or indicators, or that a program previously categorized as yellow has not successfully implemented its remediation plan. </a:t>
            </a:r>
          </a:p>
          <a:p>
            <a:pPr marL="0" indent="0">
              <a:buNone/>
            </a:pPr>
            <a:endParaRPr lang="en-US" sz="1400" b="0" i="0"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12</a:t>
            </a:fld>
            <a:endParaRPr lang="en-US"/>
          </a:p>
        </p:txBody>
      </p:sp>
    </p:spTree>
    <p:extLst>
      <p:ext uri="{BB962C8B-B14F-4D97-AF65-F5344CB8AC3E}">
        <p14:creationId xmlns:p14="http://schemas.microsoft.com/office/powerpoint/2010/main" val="386020718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13</a:t>
            </a:fld>
            <a:endParaRPr lang="en-US"/>
          </a:p>
        </p:txBody>
      </p:sp>
      <p:pic>
        <p:nvPicPr>
          <p:cNvPr id="7" name="Picture 6"/>
          <p:cNvPicPr>
            <a:picLocks noChangeAspect="1"/>
          </p:cNvPicPr>
          <p:nvPr/>
        </p:nvPicPr>
        <p:blipFill>
          <a:blip r:embed="rId2"/>
          <a:stretch>
            <a:fillRect/>
          </a:stretch>
        </p:blipFill>
        <p:spPr>
          <a:xfrm>
            <a:off x="2057400" y="152400"/>
            <a:ext cx="4771644" cy="5982272"/>
          </a:xfrm>
          <a:prstGeom prst="rect">
            <a:avLst/>
          </a:prstGeom>
        </p:spPr>
      </p:pic>
    </p:spTree>
    <p:extLst>
      <p:ext uri="{BB962C8B-B14F-4D97-AF65-F5344CB8AC3E}">
        <p14:creationId xmlns:p14="http://schemas.microsoft.com/office/powerpoint/2010/main" val="368621909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Winter 2016 Review</a:t>
            </a:r>
          </a:p>
        </p:txBody>
      </p:sp>
      <p:sp>
        <p:nvSpPr>
          <p:cNvPr id="3" name="Content Placeholder 2"/>
          <p:cNvSpPr>
            <a:spLocks noGrp="1"/>
          </p:cNvSpPr>
          <p:nvPr>
            <p:ph idx="1"/>
          </p:nvPr>
        </p:nvSpPr>
        <p:spPr>
          <a:xfrm>
            <a:off x="457200" y="1371600"/>
            <a:ext cx="8229600" cy="4754563"/>
          </a:xfrm>
        </p:spPr>
        <p:txBody>
          <a:bodyPr>
            <a:noAutofit/>
          </a:bodyPr>
          <a:lstStyle/>
          <a:p>
            <a:pPr marL="685800" lvl="1">
              <a:buFont typeface="Wingdings" panose="05000000000000000000" pitchFamily="2" charset="2"/>
              <a:buChar char="§"/>
            </a:pPr>
            <a:r>
              <a:rPr lang="en-US" sz="3200" b="0" i="0" u="none" strike="noStrike" baseline="0" dirty="0" smtClean="0">
                <a:latin typeface="Calisto MT"/>
              </a:rPr>
              <a:t>Met with 11 departments for a discussion</a:t>
            </a:r>
            <a:r>
              <a:rPr lang="en-US" sz="3200" b="0" i="0" u="none" strike="noStrike" dirty="0" smtClean="0">
                <a:latin typeface="Calisto MT"/>
              </a:rPr>
              <a:t> about their work.</a:t>
            </a:r>
          </a:p>
          <a:p>
            <a:pPr marL="685800" lvl="1">
              <a:buFont typeface="Wingdings" panose="05000000000000000000" pitchFamily="2" charset="2"/>
              <a:buChar char="§"/>
            </a:pPr>
            <a:r>
              <a:rPr lang="en-US" sz="3200" baseline="0" dirty="0" smtClean="0">
                <a:latin typeface="Calisto MT"/>
              </a:rPr>
              <a:t>Discussed</a:t>
            </a:r>
            <a:r>
              <a:rPr lang="en-US" sz="3200" dirty="0" smtClean="0">
                <a:latin typeface="Calisto MT"/>
              </a:rPr>
              <a:t> all reviews over a period of several meetings (average discussion time 20-30 minutes per department).</a:t>
            </a:r>
          </a:p>
          <a:p>
            <a:pPr marL="685800" lvl="1">
              <a:buFont typeface="Wingdings" panose="05000000000000000000" pitchFamily="2" charset="2"/>
              <a:buChar char="§"/>
            </a:pPr>
            <a:r>
              <a:rPr lang="en-US" sz="3200" dirty="0" smtClean="0">
                <a:latin typeface="Calisto MT"/>
              </a:rPr>
              <a:t>Reviewed a total of 38 Comprehensive Program Reviews (15 hours of meetings).</a:t>
            </a:r>
            <a:endParaRPr lang="en-US" sz="3200" b="0" i="0"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14</a:t>
            </a:fld>
            <a:endParaRPr lang="en-US"/>
          </a:p>
        </p:txBody>
      </p:sp>
    </p:spTree>
    <p:extLst>
      <p:ext uri="{BB962C8B-B14F-4D97-AF65-F5344CB8AC3E}">
        <p14:creationId xmlns:p14="http://schemas.microsoft.com/office/powerpoint/2010/main" val="363621306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Comprehensive PRs Reviewed</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08057366"/>
              </p:ext>
            </p:extLst>
          </p:nvPr>
        </p:nvGraphicFramePr>
        <p:xfrm>
          <a:off x="457200" y="1371600"/>
          <a:ext cx="8229600" cy="4754563"/>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15</a:t>
            </a:fld>
            <a:endParaRPr lang="en-US"/>
          </a:p>
        </p:txBody>
      </p:sp>
    </p:spTree>
    <p:extLst>
      <p:ext uri="{BB962C8B-B14F-4D97-AF65-F5344CB8AC3E}">
        <p14:creationId xmlns:p14="http://schemas.microsoft.com/office/powerpoint/2010/main" val="74681622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Responses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82522794"/>
              </p:ext>
            </p:extLst>
          </p:nvPr>
        </p:nvGraphicFramePr>
        <p:xfrm>
          <a:off x="228600" y="1371600"/>
          <a:ext cx="8763000" cy="4754563"/>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16</a:t>
            </a:fld>
            <a:endParaRPr lang="en-US"/>
          </a:p>
        </p:txBody>
      </p:sp>
    </p:spTree>
    <p:extLst>
      <p:ext uri="{BB962C8B-B14F-4D97-AF65-F5344CB8AC3E}">
        <p14:creationId xmlns:p14="http://schemas.microsoft.com/office/powerpoint/2010/main" val="3656423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Equity Related Commendations </a:t>
            </a:r>
            <a:r>
              <a:rPr lang="en-US" sz="3100" dirty="0" smtClean="0"/>
              <a:t>(sample)</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41696014"/>
              </p:ext>
            </p:extLst>
          </p:nvPr>
        </p:nvGraphicFramePr>
        <p:xfrm>
          <a:off x="304800" y="990600"/>
          <a:ext cx="8610600" cy="4856480"/>
        </p:xfrm>
        <a:graphic>
          <a:graphicData uri="http://schemas.openxmlformats.org/drawingml/2006/table">
            <a:tbl>
              <a:tblPr firstRow="1" bandRow="1">
                <a:tableStyleId>{5C22544A-7EE6-4342-B048-85BDC9FD1C3A}</a:tableStyleId>
              </a:tblPr>
              <a:tblGrid>
                <a:gridCol w="2209800"/>
                <a:gridCol w="6400800"/>
              </a:tblGrid>
              <a:tr h="381000">
                <a:tc>
                  <a:txBody>
                    <a:bodyPr/>
                    <a:lstStyle/>
                    <a:p>
                      <a:pPr algn="l" fontAlgn="b"/>
                      <a:r>
                        <a:rPr lang="en-US" sz="2000" b="1" i="0" u="none" strike="noStrike" dirty="0">
                          <a:solidFill>
                            <a:srgbClr val="000000"/>
                          </a:solidFill>
                          <a:effectLst/>
                          <a:latin typeface="Calibri"/>
                        </a:rPr>
                        <a:t>UNIT</a:t>
                      </a:r>
                    </a:p>
                  </a:txBody>
                  <a:tcPr marL="9525" marR="9525" marT="9525" marB="0" anchor="ctr"/>
                </a:tc>
                <a:tc>
                  <a:txBody>
                    <a:bodyPr/>
                    <a:lstStyle/>
                    <a:p>
                      <a:pPr algn="l" fontAlgn="b"/>
                      <a:r>
                        <a:rPr lang="en-US" sz="2000" b="1" i="0" u="none" strike="noStrike" dirty="0">
                          <a:solidFill>
                            <a:srgbClr val="000000"/>
                          </a:solidFill>
                          <a:effectLst/>
                          <a:latin typeface="Calibri"/>
                        </a:rPr>
                        <a:t>PRC Recommendation to </a:t>
                      </a:r>
                      <a:r>
                        <a:rPr lang="en-US" sz="2000" b="1" i="0" u="none" strike="noStrike" dirty="0" err="1">
                          <a:solidFill>
                            <a:srgbClr val="000000"/>
                          </a:solidFill>
                          <a:effectLst/>
                          <a:latin typeface="Calibri"/>
                        </a:rPr>
                        <a:t>PaRC</a:t>
                      </a:r>
                      <a:endParaRPr lang="en-US" sz="2000" b="1" i="0" u="none" strike="noStrike" dirty="0">
                        <a:solidFill>
                          <a:srgbClr val="000000"/>
                        </a:solidFill>
                        <a:effectLst/>
                        <a:latin typeface="Calibri"/>
                      </a:endParaRPr>
                    </a:p>
                  </a:txBody>
                  <a:tcPr marL="9525" marR="9525" marT="9525" marB="0" anchor="ctr"/>
                </a:tc>
              </a:tr>
              <a:tr h="370840">
                <a:tc>
                  <a:txBody>
                    <a:bodyPr/>
                    <a:lstStyle/>
                    <a:p>
                      <a:pPr algn="l" fontAlgn="b"/>
                      <a:r>
                        <a:rPr lang="en-US" sz="1200" b="0" i="0" u="none" strike="noStrike" dirty="0">
                          <a:solidFill>
                            <a:srgbClr val="000000"/>
                          </a:solidFill>
                          <a:effectLst/>
                          <a:latin typeface="Calibri"/>
                        </a:rPr>
                        <a:t>Admissions and Records</a:t>
                      </a:r>
                    </a:p>
                  </a:txBody>
                  <a:tcPr marL="9525" marR="9525" marT="9525" marB="0" anchor="ctr"/>
                </a:tc>
                <a:tc>
                  <a:txBody>
                    <a:bodyPr/>
                    <a:lstStyle/>
                    <a:p>
                      <a:pPr algn="l" fontAlgn="b"/>
                      <a:r>
                        <a:rPr lang="en-US" sz="1200" b="0" i="0" u="none" strike="noStrike">
                          <a:solidFill>
                            <a:srgbClr val="000000"/>
                          </a:solidFill>
                          <a:effectLst/>
                          <a:latin typeface="Calibri"/>
                        </a:rPr>
                        <a:t>PRC commends the department for doing a good job addressing student equity efforts and working to foster a sense of community for the students served.</a:t>
                      </a:r>
                    </a:p>
                  </a:txBody>
                  <a:tcPr marL="9525" marR="9525" marT="9525" marB="0" anchor="b"/>
                </a:tc>
              </a:tr>
              <a:tr h="370840">
                <a:tc>
                  <a:txBody>
                    <a:bodyPr/>
                    <a:lstStyle/>
                    <a:p>
                      <a:pPr algn="l" fontAlgn="b"/>
                      <a:r>
                        <a:rPr lang="en-US" sz="1200" b="0" i="0" u="none" strike="noStrike" dirty="0" smtClean="0">
                          <a:solidFill>
                            <a:srgbClr val="000000"/>
                          </a:solidFill>
                          <a:effectLst/>
                          <a:latin typeface="Calibri"/>
                        </a:rPr>
                        <a:t>Biology</a:t>
                      </a:r>
                      <a:endParaRPr lang="en-US" sz="1200" b="0" i="0" u="none" strike="noStrike" dirty="0">
                        <a:solidFill>
                          <a:srgbClr val="000000"/>
                        </a:solidFill>
                        <a:effectLst/>
                        <a:latin typeface="Calibri"/>
                      </a:endParaRPr>
                    </a:p>
                  </a:txBody>
                  <a:tcPr marL="9525" marR="9525" marT="9525" marB="0" anchor="ctr"/>
                </a:tc>
                <a:tc>
                  <a:txBody>
                    <a:bodyPr/>
                    <a:lstStyle/>
                    <a:p>
                      <a:pPr algn="l" fontAlgn="b"/>
                      <a:r>
                        <a:rPr lang="en-US" sz="1200" b="0" i="0" u="none" strike="noStrike">
                          <a:solidFill>
                            <a:srgbClr val="000000"/>
                          </a:solidFill>
                          <a:effectLst/>
                          <a:latin typeface="Calibri"/>
                        </a:rPr>
                        <a:t>PRC commends the department for its effort to achieve equitable outcomes for its students.  The department has done so in a collaborative way that has involved part time faculty. This work has ranged from helping to organize the Teaching and Learning Summit, to reaching out for embedded  tutors, to looking  at  alternative  textbooks  to reduce costs for students, to  writing a WestEd Grant  to  pilot  reading apprenticeships  across the STEM fields.</a:t>
                      </a:r>
                    </a:p>
                  </a:txBody>
                  <a:tcPr marL="9525" marR="9525" marT="9525" marB="0" anchor="b"/>
                </a:tc>
              </a:tr>
              <a:tr h="370840">
                <a:tc>
                  <a:txBody>
                    <a:bodyPr/>
                    <a:lstStyle/>
                    <a:p>
                      <a:pPr algn="l" fontAlgn="b"/>
                      <a:r>
                        <a:rPr lang="en-US" sz="1200" b="0" i="0" u="none" strike="noStrike" dirty="0">
                          <a:solidFill>
                            <a:srgbClr val="000000"/>
                          </a:solidFill>
                          <a:effectLst/>
                          <a:latin typeface="Calibri"/>
                        </a:rPr>
                        <a:t>Economics</a:t>
                      </a:r>
                    </a:p>
                  </a:txBody>
                  <a:tcPr marL="9525" marR="9525" marT="9525" marB="0" anchor="ctr"/>
                </a:tc>
                <a:tc>
                  <a:txBody>
                    <a:bodyPr/>
                    <a:lstStyle/>
                    <a:p>
                      <a:pPr algn="l" fontAlgn="b"/>
                      <a:r>
                        <a:rPr lang="en-US" sz="1200" b="0" i="0" u="none" strike="noStrike">
                          <a:solidFill>
                            <a:srgbClr val="000000"/>
                          </a:solidFill>
                          <a:effectLst/>
                          <a:latin typeface="Calibri"/>
                        </a:rPr>
                        <a:t>PRC commends the department for its efforts to reach out to students to improve success rates, including through the use of embedded tutoring, and special programs (e.g. India).</a:t>
                      </a:r>
                    </a:p>
                  </a:txBody>
                  <a:tcPr marL="9525" marR="9525" marT="9525" marB="0" anchor="b"/>
                </a:tc>
              </a:tr>
              <a:tr h="370840">
                <a:tc>
                  <a:txBody>
                    <a:bodyPr/>
                    <a:lstStyle/>
                    <a:p>
                      <a:pPr algn="l" fontAlgn="b"/>
                      <a:r>
                        <a:rPr lang="en-US" sz="1200" b="0" i="0" u="none" strike="noStrike" dirty="0">
                          <a:solidFill>
                            <a:srgbClr val="000000"/>
                          </a:solidFill>
                          <a:effectLst/>
                          <a:latin typeface="Calibri"/>
                        </a:rPr>
                        <a:t>Psychology</a:t>
                      </a:r>
                    </a:p>
                  </a:txBody>
                  <a:tcPr marL="9525" marR="9525" marT="9525" marB="0" anchor="ctr"/>
                </a:tc>
                <a:tc>
                  <a:txBody>
                    <a:bodyPr/>
                    <a:lstStyle/>
                    <a:p>
                      <a:pPr algn="l" fontAlgn="b"/>
                      <a:r>
                        <a:rPr lang="en-US" sz="1200" b="0" i="0" u="none" strike="noStrike">
                          <a:solidFill>
                            <a:srgbClr val="000000"/>
                          </a:solidFill>
                          <a:effectLst/>
                          <a:latin typeface="Calibri"/>
                        </a:rPr>
                        <a:t>PRC commends the department for its equity efforts (e.g. embedded tutoring).</a:t>
                      </a:r>
                    </a:p>
                  </a:txBody>
                  <a:tcPr marL="9525" marR="9525" marT="9525" marB="0" anchor="b"/>
                </a:tc>
              </a:tr>
              <a:tr h="370840">
                <a:tc>
                  <a:txBody>
                    <a:bodyPr/>
                    <a:lstStyle/>
                    <a:p>
                      <a:pPr algn="l" fontAlgn="b"/>
                      <a:r>
                        <a:rPr lang="en-US" sz="1200" b="0" i="0" u="none" strike="noStrike" dirty="0">
                          <a:solidFill>
                            <a:srgbClr val="000000"/>
                          </a:solidFill>
                          <a:effectLst/>
                          <a:latin typeface="Calibri"/>
                        </a:rPr>
                        <a:t>Athletics (Student Services)</a:t>
                      </a:r>
                    </a:p>
                  </a:txBody>
                  <a:tcPr marL="9525" marR="9525" marT="9525" marB="0" anchor="ctr"/>
                </a:tc>
                <a:tc>
                  <a:txBody>
                    <a:bodyPr/>
                    <a:lstStyle/>
                    <a:p>
                      <a:pPr algn="l" fontAlgn="b"/>
                      <a:r>
                        <a:rPr lang="en-US" sz="1200" b="0" i="0" u="none" strike="noStrike">
                          <a:solidFill>
                            <a:srgbClr val="000000"/>
                          </a:solidFill>
                          <a:effectLst/>
                          <a:latin typeface="Calibri"/>
                        </a:rPr>
                        <a:t>PRC commends the department for its student equity efforts (counseling, progress reports, and mentorship by coaches).</a:t>
                      </a:r>
                    </a:p>
                  </a:txBody>
                  <a:tcPr marL="9525" marR="9525" marT="9525" marB="0" anchor="b"/>
                </a:tc>
              </a:tr>
              <a:tr h="370840">
                <a:tc>
                  <a:txBody>
                    <a:bodyPr/>
                    <a:lstStyle/>
                    <a:p>
                      <a:pPr algn="l" fontAlgn="b"/>
                      <a:r>
                        <a:rPr lang="en-US" sz="1200" b="0" i="0" u="none" strike="noStrike" dirty="0">
                          <a:solidFill>
                            <a:srgbClr val="000000"/>
                          </a:solidFill>
                          <a:effectLst/>
                          <a:latin typeface="Calibri"/>
                        </a:rPr>
                        <a:t>General Studies - Science</a:t>
                      </a:r>
                    </a:p>
                  </a:txBody>
                  <a:tcPr marL="9525" marR="9525" marT="9525" marB="0" anchor="ctr"/>
                </a:tc>
                <a:tc>
                  <a:txBody>
                    <a:bodyPr/>
                    <a:lstStyle/>
                    <a:p>
                      <a:pPr algn="l" fontAlgn="b"/>
                      <a:r>
                        <a:rPr lang="en-US" sz="1200" b="0" i="0" u="none" strike="noStrike">
                          <a:solidFill>
                            <a:srgbClr val="000000"/>
                          </a:solidFill>
                          <a:effectLst/>
                          <a:latin typeface="Calibri"/>
                        </a:rPr>
                        <a:t>PRC commends the Division Deans (2x) for getting together to discuss student equity effort across both divisions.</a:t>
                      </a:r>
                    </a:p>
                  </a:txBody>
                  <a:tcPr marL="9525" marR="9525" marT="9525" marB="0" anchor="b"/>
                </a:tc>
              </a:tr>
              <a:tr h="370840">
                <a:tc>
                  <a:txBody>
                    <a:bodyPr/>
                    <a:lstStyle/>
                    <a:p>
                      <a:pPr algn="l" fontAlgn="b"/>
                      <a:r>
                        <a:rPr lang="en-US" sz="1200" b="0" i="0" u="none" strike="noStrike" dirty="0">
                          <a:solidFill>
                            <a:srgbClr val="000000"/>
                          </a:solidFill>
                          <a:effectLst/>
                          <a:latin typeface="Calibri"/>
                        </a:rPr>
                        <a:t>Pass the Torch</a:t>
                      </a:r>
                    </a:p>
                  </a:txBody>
                  <a:tcPr marL="9525" marR="9525" marT="9525" marB="0" anchor="ctr"/>
                </a:tc>
                <a:tc>
                  <a:txBody>
                    <a:bodyPr/>
                    <a:lstStyle/>
                    <a:p>
                      <a:pPr algn="l" fontAlgn="b"/>
                      <a:r>
                        <a:rPr lang="en-US" sz="1200" b="0" i="0" u="none" strike="noStrike">
                          <a:solidFill>
                            <a:srgbClr val="000000"/>
                          </a:solidFill>
                          <a:effectLst/>
                          <a:latin typeface="Calibri"/>
                        </a:rPr>
                        <a:t>PRC commends the program for its assistance to underrepresented student populations and its contribution as an important part of the College’s equity agenda.</a:t>
                      </a:r>
                    </a:p>
                  </a:txBody>
                  <a:tcPr marL="9525" marR="9525" marT="9525" marB="0" anchor="b"/>
                </a:tc>
              </a:tr>
              <a:tr h="370840">
                <a:tc>
                  <a:txBody>
                    <a:bodyPr/>
                    <a:lstStyle/>
                    <a:p>
                      <a:pPr algn="l" fontAlgn="b"/>
                      <a:r>
                        <a:rPr lang="en-US" sz="1200" b="0" i="0" u="none" strike="noStrike" dirty="0">
                          <a:solidFill>
                            <a:srgbClr val="000000"/>
                          </a:solidFill>
                          <a:effectLst/>
                          <a:latin typeface="Calibri"/>
                        </a:rPr>
                        <a:t>EOPS</a:t>
                      </a:r>
                    </a:p>
                  </a:txBody>
                  <a:tcPr marL="9525" marR="9525" marT="9525" marB="0" anchor="ctr"/>
                </a:tc>
                <a:tc>
                  <a:txBody>
                    <a:bodyPr/>
                    <a:lstStyle/>
                    <a:p>
                      <a:pPr algn="l" fontAlgn="b"/>
                      <a:r>
                        <a:rPr lang="en-US" sz="1200" b="0" i="0" u="none" strike="noStrike">
                          <a:solidFill>
                            <a:srgbClr val="000000"/>
                          </a:solidFill>
                          <a:effectLst/>
                          <a:latin typeface="Calibri"/>
                        </a:rPr>
                        <a:t>PRC commends the program for its contribution to the College’s student equity efforts.</a:t>
                      </a:r>
                    </a:p>
                  </a:txBody>
                  <a:tcPr marL="9525" marR="9525" marT="9525" marB="0" anchor="b"/>
                </a:tc>
              </a:tr>
              <a:tr h="370840">
                <a:tc>
                  <a:txBody>
                    <a:bodyPr/>
                    <a:lstStyle/>
                    <a:p>
                      <a:pPr algn="l" fontAlgn="b"/>
                      <a:r>
                        <a:rPr lang="en-US" sz="1200" b="0" i="0" u="none" strike="noStrike">
                          <a:solidFill>
                            <a:srgbClr val="000000"/>
                          </a:solidFill>
                          <a:effectLst/>
                          <a:latin typeface="Calibri"/>
                        </a:rPr>
                        <a:t>Dean – Physical Sciences, Mathematics and Engineering (PSME)</a:t>
                      </a:r>
                    </a:p>
                  </a:txBody>
                  <a:tcPr marL="9525" marR="9525" marT="9525" marB="0" anchor="ctr"/>
                </a:tc>
                <a:tc>
                  <a:txBody>
                    <a:bodyPr/>
                    <a:lstStyle/>
                    <a:p>
                      <a:pPr algn="l" fontAlgn="b"/>
                      <a:r>
                        <a:rPr lang="en-US" sz="1200" b="0" i="0" u="none" strike="noStrike">
                          <a:solidFill>
                            <a:srgbClr val="000000"/>
                          </a:solidFill>
                          <a:effectLst/>
                          <a:latin typeface="Calibri"/>
                        </a:rPr>
                        <a:t>PRC commends the unit for a program review document that clearly outlined the division’s equity efforts.</a:t>
                      </a:r>
                    </a:p>
                  </a:txBody>
                  <a:tcPr marL="9525" marR="9525" marT="9525" marB="0" anchor="b"/>
                </a:tc>
              </a:tr>
              <a:tr h="370840">
                <a:tc>
                  <a:txBody>
                    <a:bodyPr/>
                    <a:lstStyle/>
                    <a:p>
                      <a:pPr algn="l" fontAlgn="b"/>
                      <a:r>
                        <a:rPr lang="en-US" sz="1200" b="0" i="0" u="none" strike="noStrike" dirty="0">
                          <a:solidFill>
                            <a:srgbClr val="000000"/>
                          </a:solidFill>
                          <a:effectLst/>
                          <a:latin typeface="Calibri"/>
                        </a:rPr>
                        <a:t>Business and Education Partnerships</a:t>
                      </a:r>
                    </a:p>
                  </a:txBody>
                  <a:tcPr marL="9525" marR="9525" marT="9525" marB="0" anchor="ctr"/>
                </a:tc>
                <a:tc>
                  <a:txBody>
                    <a:bodyPr/>
                    <a:lstStyle/>
                    <a:p>
                      <a:pPr algn="l" fontAlgn="b"/>
                      <a:r>
                        <a:rPr lang="en-US" sz="1200" b="0" i="0" u="none" strike="noStrike" dirty="0">
                          <a:solidFill>
                            <a:srgbClr val="000000"/>
                          </a:solidFill>
                          <a:effectLst/>
                          <a:latin typeface="Calibri"/>
                        </a:rPr>
                        <a:t>PRC commends the unit on serving a diverse range of students in the internship program.</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17</a:t>
            </a:fld>
            <a:endParaRPr lang="en-US"/>
          </a:p>
        </p:txBody>
      </p:sp>
    </p:spTree>
    <p:extLst>
      <p:ext uri="{BB962C8B-B14F-4D97-AF65-F5344CB8AC3E}">
        <p14:creationId xmlns:p14="http://schemas.microsoft.com/office/powerpoint/2010/main" val="387229085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458200" cy="563562"/>
          </a:xfrm>
        </p:spPr>
        <p:txBody>
          <a:bodyPr>
            <a:normAutofit fontScale="90000"/>
          </a:bodyPr>
          <a:lstStyle/>
          <a:p>
            <a:r>
              <a:rPr lang="en-US" sz="4000" dirty="0" smtClean="0"/>
              <a:t>Curriculum Related Commendations </a:t>
            </a:r>
            <a:r>
              <a:rPr lang="en-US" sz="3100" dirty="0" smtClean="0"/>
              <a:t>(sample</a:t>
            </a:r>
            <a:r>
              <a:rPr lang="en-US" sz="3100" dirty="0"/>
              <a:t>) </a:t>
            </a:r>
            <a:endParaRPr lang="en-US" sz="3100" dirty="0" smtClean="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52817340"/>
              </p:ext>
            </p:extLst>
          </p:nvPr>
        </p:nvGraphicFramePr>
        <p:xfrm>
          <a:off x="304800" y="990600"/>
          <a:ext cx="8610600" cy="3994785"/>
        </p:xfrm>
        <a:graphic>
          <a:graphicData uri="http://schemas.openxmlformats.org/drawingml/2006/table">
            <a:tbl>
              <a:tblPr firstRow="1" bandRow="1">
                <a:tableStyleId>{5C22544A-7EE6-4342-B048-85BDC9FD1C3A}</a:tableStyleId>
              </a:tblPr>
              <a:tblGrid>
                <a:gridCol w="2209800"/>
                <a:gridCol w="6400800"/>
              </a:tblGrid>
              <a:tr h="381000">
                <a:tc>
                  <a:txBody>
                    <a:bodyPr/>
                    <a:lstStyle/>
                    <a:p>
                      <a:pPr algn="l" fontAlgn="b"/>
                      <a:r>
                        <a:rPr lang="en-US" sz="1800" b="1" i="0" u="none" strike="noStrike" dirty="0">
                          <a:solidFill>
                            <a:srgbClr val="000000"/>
                          </a:solidFill>
                          <a:effectLst/>
                          <a:latin typeface="Calibri"/>
                        </a:rPr>
                        <a:t>UNIT</a:t>
                      </a:r>
                    </a:p>
                  </a:txBody>
                  <a:tcPr marL="9525" marR="9525" marT="9525" marB="0" anchor="ctr"/>
                </a:tc>
                <a:tc>
                  <a:txBody>
                    <a:bodyPr/>
                    <a:lstStyle/>
                    <a:p>
                      <a:pPr algn="l" fontAlgn="b"/>
                      <a:r>
                        <a:rPr lang="en-US" sz="1800" b="1" i="0" u="none" strike="noStrike" dirty="0">
                          <a:solidFill>
                            <a:srgbClr val="000000"/>
                          </a:solidFill>
                          <a:effectLst/>
                          <a:latin typeface="Calibri"/>
                        </a:rPr>
                        <a:t>PRC Recommendation to </a:t>
                      </a:r>
                      <a:r>
                        <a:rPr lang="en-US" sz="1800" b="1" i="0" u="none" strike="noStrike" dirty="0" err="1">
                          <a:solidFill>
                            <a:srgbClr val="000000"/>
                          </a:solidFill>
                          <a:effectLst/>
                          <a:latin typeface="Calibri"/>
                        </a:rPr>
                        <a:t>PaRC</a:t>
                      </a:r>
                      <a:endParaRPr lang="en-US" sz="1800" b="1" i="0" u="none" strike="noStrike" dirty="0">
                        <a:solidFill>
                          <a:srgbClr val="000000"/>
                        </a:solidFill>
                        <a:effectLst/>
                        <a:latin typeface="Calibri"/>
                      </a:endParaRPr>
                    </a:p>
                  </a:txBody>
                  <a:tcPr marL="9525" marR="9525" marT="9525" marB="0" anchor="ctr"/>
                </a:tc>
              </a:tr>
              <a:tr h="370840">
                <a:tc>
                  <a:txBody>
                    <a:bodyPr/>
                    <a:lstStyle/>
                    <a:p>
                      <a:pPr algn="l" fontAlgn="b"/>
                      <a:r>
                        <a:rPr lang="en-US" sz="1800" b="0" i="0" u="none" strike="noStrike" dirty="0">
                          <a:solidFill>
                            <a:srgbClr val="000000"/>
                          </a:solidFill>
                          <a:effectLst/>
                          <a:latin typeface="Calibri"/>
                        </a:rPr>
                        <a:t>ESL</a:t>
                      </a:r>
                    </a:p>
                  </a:txBody>
                  <a:tcPr marL="9525" marR="9525" marT="9525" marB="0" anchor="ctr"/>
                </a:tc>
                <a:tc>
                  <a:txBody>
                    <a:bodyPr/>
                    <a:lstStyle/>
                    <a:p>
                      <a:pPr algn="l" fontAlgn="b"/>
                      <a:r>
                        <a:rPr lang="en-US" sz="1800" b="0" i="0" u="none" strike="noStrike">
                          <a:solidFill>
                            <a:srgbClr val="000000"/>
                          </a:solidFill>
                          <a:effectLst/>
                          <a:latin typeface="Calibri"/>
                        </a:rPr>
                        <a:t>PRC commends the department on its work with Vocational ESL course development.</a:t>
                      </a:r>
                    </a:p>
                  </a:txBody>
                  <a:tcPr marL="9525" marR="9525" marT="9525" marB="0" anchor="b"/>
                </a:tc>
              </a:tr>
              <a:tr h="370840">
                <a:tc>
                  <a:txBody>
                    <a:bodyPr/>
                    <a:lstStyle/>
                    <a:p>
                      <a:pPr algn="l" fontAlgn="b"/>
                      <a:r>
                        <a:rPr lang="en-US" sz="1800" b="0" i="0" u="none" strike="noStrike" dirty="0">
                          <a:solidFill>
                            <a:srgbClr val="000000"/>
                          </a:solidFill>
                          <a:effectLst/>
                          <a:latin typeface="Calibri"/>
                        </a:rPr>
                        <a:t>Economics</a:t>
                      </a:r>
                    </a:p>
                  </a:txBody>
                  <a:tcPr marL="9525" marR="9525" marT="9525" marB="0" anchor="ctr"/>
                </a:tc>
                <a:tc>
                  <a:txBody>
                    <a:bodyPr/>
                    <a:lstStyle/>
                    <a:p>
                      <a:pPr algn="l" fontAlgn="b"/>
                      <a:r>
                        <a:rPr lang="en-US" sz="1800" b="0" i="0" u="none" strike="noStrike">
                          <a:solidFill>
                            <a:srgbClr val="000000"/>
                          </a:solidFill>
                          <a:effectLst/>
                          <a:latin typeface="Calibri"/>
                        </a:rPr>
                        <a:t>PRC commends the department for its innovative curriculum and its support for the campus-wide drive for equity.</a:t>
                      </a:r>
                    </a:p>
                  </a:txBody>
                  <a:tcPr marL="9525" marR="9525" marT="9525" marB="0" anchor="b"/>
                </a:tc>
              </a:tr>
              <a:tr h="370840">
                <a:tc>
                  <a:txBody>
                    <a:bodyPr/>
                    <a:lstStyle/>
                    <a:p>
                      <a:pPr algn="l" fontAlgn="b"/>
                      <a:r>
                        <a:rPr lang="en-US" sz="1800" b="0" i="0" u="none" strike="noStrike" dirty="0">
                          <a:solidFill>
                            <a:srgbClr val="000000"/>
                          </a:solidFill>
                          <a:effectLst/>
                          <a:latin typeface="Calibri"/>
                        </a:rPr>
                        <a:t>Dean – Business and Social Sciences (BSS)</a:t>
                      </a:r>
                    </a:p>
                  </a:txBody>
                  <a:tcPr marL="9525" marR="9525" marT="9525" marB="0" anchor="ctr"/>
                </a:tc>
                <a:tc>
                  <a:txBody>
                    <a:bodyPr/>
                    <a:lstStyle/>
                    <a:p>
                      <a:pPr algn="l" fontAlgn="b"/>
                      <a:r>
                        <a:rPr lang="en-US" sz="1800" b="0" i="0" u="none" strike="noStrike">
                          <a:solidFill>
                            <a:srgbClr val="000000"/>
                          </a:solidFill>
                          <a:effectLst/>
                          <a:latin typeface="Calibri"/>
                        </a:rPr>
                        <a:t>PRC commends the division for the exploration of a non-credit Social Science Research Writing course option.</a:t>
                      </a:r>
                    </a:p>
                  </a:txBody>
                  <a:tcPr marL="9525" marR="9525" marT="9525" marB="0" anchor="b"/>
                </a:tc>
              </a:tr>
              <a:tr h="370840">
                <a:tc>
                  <a:txBody>
                    <a:bodyPr/>
                    <a:lstStyle/>
                    <a:p>
                      <a:pPr algn="l" fontAlgn="b"/>
                      <a:r>
                        <a:rPr lang="en-US" sz="1800" b="0" i="0" u="none" strike="noStrike" dirty="0">
                          <a:solidFill>
                            <a:srgbClr val="000000"/>
                          </a:solidFill>
                          <a:effectLst/>
                          <a:latin typeface="Calibri"/>
                        </a:rPr>
                        <a:t>Dean – Biological and Health Sciences (BHS)</a:t>
                      </a:r>
                    </a:p>
                  </a:txBody>
                  <a:tcPr marL="9525" marR="9525" marT="9525" marB="0" anchor="ctr"/>
                </a:tc>
                <a:tc>
                  <a:txBody>
                    <a:bodyPr/>
                    <a:lstStyle/>
                    <a:p>
                      <a:pPr algn="l" fontAlgn="b"/>
                      <a:r>
                        <a:rPr lang="en-US" sz="1800" b="0" i="0" u="none" strike="noStrike">
                          <a:solidFill>
                            <a:srgbClr val="000000"/>
                          </a:solidFill>
                          <a:effectLst/>
                          <a:latin typeface="Calibri"/>
                        </a:rPr>
                        <a:t>PRC commends the division for the successful use of GoogleDocs for curriculum review and for taking the initiative to find a tool that worked well for the division (an example of the Foothill Innovation spirit!).</a:t>
                      </a:r>
                    </a:p>
                  </a:txBody>
                  <a:tcPr marL="9525" marR="9525" marT="9525" marB="0" anchor="b"/>
                </a:tc>
              </a:tr>
              <a:tr h="370840">
                <a:tc>
                  <a:txBody>
                    <a:bodyPr/>
                    <a:lstStyle/>
                    <a:p>
                      <a:pPr algn="l" fontAlgn="b"/>
                      <a:r>
                        <a:rPr lang="en-US" sz="1800" b="0" i="0" u="none" strike="noStrike" dirty="0">
                          <a:solidFill>
                            <a:srgbClr val="000000"/>
                          </a:solidFill>
                          <a:effectLst/>
                          <a:latin typeface="Calibri"/>
                        </a:rPr>
                        <a:t>Women’s Studies</a:t>
                      </a:r>
                    </a:p>
                  </a:txBody>
                  <a:tcPr marL="9525" marR="9525" marT="9525" marB="0" anchor="ctr"/>
                </a:tc>
                <a:tc>
                  <a:txBody>
                    <a:bodyPr/>
                    <a:lstStyle/>
                    <a:p>
                      <a:pPr algn="l" fontAlgn="b"/>
                      <a:r>
                        <a:rPr lang="en-US" sz="1800" b="0" i="0" u="none" strike="noStrike" dirty="0">
                          <a:solidFill>
                            <a:srgbClr val="000000"/>
                          </a:solidFill>
                          <a:effectLst/>
                          <a:latin typeface="Calibri"/>
                        </a:rPr>
                        <a:t>PRC commends the department for contributing to the diversity of subject matter available in the G.E. course offerings (particularly with the proposal to offer Women in Sports course).</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18</a:t>
            </a:fld>
            <a:endParaRPr lang="en-US"/>
          </a:p>
        </p:txBody>
      </p:sp>
    </p:spTree>
    <p:extLst>
      <p:ext uri="{BB962C8B-B14F-4D97-AF65-F5344CB8AC3E}">
        <p14:creationId xmlns:p14="http://schemas.microsoft.com/office/powerpoint/2010/main" val="296767245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SLO Related </a:t>
            </a:r>
            <a:r>
              <a:rPr lang="en-US" dirty="0"/>
              <a:t>Commendations </a:t>
            </a:r>
            <a:r>
              <a:rPr lang="en-US" sz="3100" dirty="0"/>
              <a:t>(sample)</a:t>
            </a:r>
            <a:endParaRPr lang="en-US" sz="3100" dirty="0" smtClean="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02373599"/>
              </p:ext>
            </p:extLst>
          </p:nvPr>
        </p:nvGraphicFramePr>
        <p:xfrm>
          <a:off x="304800" y="990600"/>
          <a:ext cx="8610600" cy="4391025"/>
        </p:xfrm>
        <a:graphic>
          <a:graphicData uri="http://schemas.openxmlformats.org/drawingml/2006/table">
            <a:tbl>
              <a:tblPr firstRow="1" bandRow="1">
                <a:tableStyleId>{5C22544A-7EE6-4342-B048-85BDC9FD1C3A}</a:tableStyleId>
              </a:tblPr>
              <a:tblGrid>
                <a:gridCol w="2209800"/>
                <a:gridCol w="6400800"/>
              </a:tblGrid>
              <a:tr h="381000">
                <a:tc>
                  <a:txBody>
                    <a:bodyPr/>
                    <a:lstStyle/>
                    <a:p>
                      <a:pPr algn="l" fontAlgn="b"/>
                      <a:r>
                        <a:rPr lang="en-US" sz="2000" b="1" i="0" u="none" strike="noStrike" dirty="0">
                          <a:solidFill>
                            <a:srgbClr val="000000"/>
                          </a:solidFill>
                          <a:effectLst/>
                          <a:latin typeface="Calibri"/>
                        </a:rPr>
                        <a:t>UNIT</a:t>
                      </a:r>
                    </a:p>
                  </a:txBody>
                  <a:tcPr marL="9525" marR="9525" marT="9525" marB="0" anchor="ctr"/>
                </a:tc>
                <a:tc>
                  <a:txBody>
                    <a:bodyPr/>
                    <a:lstStyle/>
                    <a:p>
                      <a:pPr algn="l" fontAlgn="b"/>
                      <a:r>
                        <a:rPr lang="en-US" sz="2000" b="1" i="0" u="none" strike="noStrike" dirty="0">
                          <a:solidFill>
                            <a:srgbClr val="000000"/>
                          </a:solidFill>
                          <a:effectLst/>
                          <a:latin typeface="Calibri"/>
                        </a:rPr>
                        <a:t>PRC Recommendation to </a:t>
                      </a:r>
                      <a:r>
                        <a:rPr lang="en-US" sz="2000" b="1" i="0" u="none" strike="noStrike" dirty="0" err="1">
                          <a:solidFill>
                            <a:srgbClr val="000000"/>
                          </a:solidFill>
                          <a:effectLst/>
                          <a:latin typeface="Calibri"/>
                        </a:rPr>
                        <a:t>PaRC</a:t>
                      </a:r>
                      <a:endParaRPr lang="en-US" sz="2000" b="1" i="0" u="none" strike="noStrike" dirty="0">
                        <a:solidFill>
                          <a:srgbClr val="000000"/>
                        </a:solidFill>
                        <a:effectLst/>
                        <a:latin typeface="Calibri"/>
                      </a:endParaRPr>
                    </a:p>
                  </a:txBody>
                  <a:tcPr marL="9525" marR="9525" marT="9525" marB="0" anchor="ctr"/>
                </a:tc>
              </a:tr>
              <a:tr h="370840">
                <a:tc>
                  <a:txBody>
                    <a:bodyPr/>
                    <a:lstStyle/>
                    <a:p>
                      <a:pPr algn="l" fontAlgn="b"/>
                      <a:r>
                        <a:rPr lang="en-US" sz="2000" b="0" i="0" u="none" strike="noStrike" dirty="0">
                          <a:solidFill>
                            <a:srgbClr val="000000"/>
                          </a:solidFill>
                          <a:effectLst/>
                          <a:latin typeface="Calibri"/>
                        </a:rPr>
                        <a:t>Accounting</a:t>
                      </a:r>
                    </a:p>
                  </a:txBody>
                  <a:tcPr marL="9525" marR="9525" marT="9525" marB="0" anchor="ctr"/>
                </a:tc>
                <a:tc>
                  <a:txBody>
                    <a:bodyPr/>
                    <a:lstStyle/>
                    <a:p>
                      <a:pPr algn="l" fontAlgn="ctr"/>
                      <a:r>
                        <a:rPr lang="en-US" sz="2000" b="0" i="0" u="none" strike="noStrike">
                          <a:solidFill>
                            <a:srgbClr val="000000"/>
                          </a:solidFill>
                          <a:effectLst/>
                          <a:latin typeface="Calibri"/>
                        </a:rPr>
                        <a:t>PRC commends the department for its analysis of the SLO and PLO data. </a:t>
                      </a:r>
                    </a:p>
                  </a:txBody>
                  <a:tcPr marL="9525" marR="9525" marT="9525" marB="0" anchor="ctr"/>
                </a:tc>
              </a:tr>
              <a:tr h="370840">
                <a:tc>
                  <a:txBody>
                    <a:bodyPr/>
                    <a:lstStyle/>
                    <a:p>
                      <a:pPr algn="l" fontAlgn="b"/>
                      <a:r>
                        <a:rPr lang="en-US" sz="2000" b="0" i="0" u="none" strike="noStrike" dirty="0">
                          <a:solidFill>
                            <a:srgbClr val="000000"/>
                          </a:solidFill>
                          <a:effectLst/>
                          <a:latin typeface="Calibri"/>
                        </a:rPr>
                        <a:t>Economics</a:t>
                      </a:r>
                    </a:p>
                  </a:txBody>
                  <a:tcPr marL="9525" marR="9525" marT="9525" marB="0" anchor="ctr"/>
                </a:tc>
                <a:tc>
                  <a:txBody>
                    <a:bodyPr/>
                    <a:lstStyle/>
                    <a:p>
                      <a:pPr algn="l" fontAlgn="b"/>
                      <a:r>
                        <a:rPr lang="en-US" sz="2000" b="0" i="0" u="none" strike="noStrike" dirty="0">
                          <a:solidFill>
                            <a:srgbClr val="000000"/>
                          </a:solidFill>
                          <a:effectLst/>
                          <a:latin typeface="Calibri"/>
                        </a:rPr>
                        <a:t>PRC commends the department for the approach they have taken in assessing the PL-SLOs through the use of pre-tests and post-tests across various ECON courses.</a:t>
                      </a:r>
                    </a:p>
                  </a:txBody>
                  <a:tcPr marL="9525" marR="9525" marT="9525" marB="0" anchor="b"/>
                </a:tc>
              </a:tr>
              <a:tr h="370840">
                <a:tc>
                  <a:txBody>
                    <a:bodyPr/>
                    <a:lstStyle/>
                    <a:p>
                      <a:pPr algn="l" fontAlgn="b"/>
                      <a:r>
                        <a:rPr lang="en-US" sz="2000" b="0" i="0" u="none" strike="noStrike" dirty="0">
                          <a:solidFill>
                            <a:srgbClr val="000000"/>
                          </a:solidFill>
                          <a:effectLst/>
                          <a:latin typeface="Calibri"/>
                        </a:rPr>
                        <a:t>Graphic and Interactive Design</a:t>
                      </a:r>
                    </a:p>
                  </a:txBody>
                  <a:tcPr marL="9525" marR="9525" marT="9525" marB="0" anchor="ctr"/>
                </a:tc>
                <a:tc>
                  <a:txBody>
                    <a:bodyPr/>
                    <a:lstStyle/>
                    <a:p>
                      <a:pPr algn="l" fontAlgn="b"/>
                      <a:r>
                        <a:rPr lang="en-US" sz="2000" b="0" i="0" u="none" strike="noStrike">
                          <a:solidFill>
                            <a:srgbClr val="000000"/>
                          </a:solidFill>
                          <a:effectLst/>
                          <a:latin typeface="Calibri"/>
                        </a:rPr>
                        <a:t>PRC commends the department on the use of TracDat to enter in CL-SLO and PL-SLO assessments and reflections.</a:t>
                      </a:r>
                    </a:p>
                  </a:txBody>
                  <a:tcPr marL="9525" marR="9525" marT="9525" marB="0" anchor="b"/>
                </a:tc>
              </a:tr>
              <a:tr h="370840">
                <a:tc>
                  <a:txBody>
                    <a:bodyPr/>
                    <a:lstStyle/>
                    <a:p>
                      <a:pPr algn="l" fontAlgn="b"/>
                      <a:r>
                        <a:rPr lang="en-US" sz="2000" b="0" i="0" u="none" strike="noStrike" dirty="0">
                          <a:solidFill>
                            <a:srgbClr val="000000"/>
                          </a:solidFill>
                          <a:effectLst/>
                          <a:latin typeface="Calibri"/>
                        </a:rPr>
                        <a:t>Psychology</a:t>
                      </a:r>
                    </a:p>
                  </a:txBody>
                  <a:tcPr marL="9525" marR="9525" marT="9525" marB="0" anchor="ctr"/>
                </a:tc>
                <a:tc>
                  <a:txBody>
                    <a:bodyPr/>
                    <a:lstStyle/>
                    <a:p>
                      <a:pPr algn="l" fontAlgn="b"/>
                      <a:r>
                        <a:rPr lang="en-US" sz="2000" b="0" i="0" u="none" strike="noStrike">
                          <a:solidFill>
                            <a:srgbClr val="000000"/>
                          </a:solidFill>
                          <a:effectLst/>
                          <a:latin typeface="Calibri"/>
                        </a:rPr>
                        <a:t>PRC commends the department’s approach to PL-SLOs (via capstone course assessment).</a:t>
                      </a:r>
                    </a:p>
                  </a:txBody>
                  <a:tcPr marL="9525" marR="9525" marT="9525" marB="0" anchor="b"/>
                </a:tc>
              </a:tr>
              <a:tr h="370840">
                <a:tc>
                  <a:txBody>
                    <a:bodyPr/>
                    <a:lstStyle/>
                    <a:p>
                      <a:pPr algn="l" fontAlgn="b"/>
                      <a:r>
                        <a:rPr lang="en-US" sz="2000" b="0" i="0" u="none" strike="noStrike" dirty="0">
                          <a:solidFill>
                            <a:srgbClr val="000000"/>
                          </a:solidFill>
                          <a:effectLst/>
                          <a:latin typeface="Calibri"/>
                        </a:rPr>
                        <a:t>Dean – Physical Sciences, Mathematics and Engineering (PSME)</a:t>
                      </a:r>
                    </a:p>
                  </a:txBody>
                  <a:tcPr marL="9525" marR="9525" marT="9525" marB="0" anchor="ctr"/>
                </a:tc>
                <a:tc>
                  <a:txBody>
                    <a:bodyPr/>
                    <a:lstStyle/>
                    <a:p>
                      <a:pPr algn="l" fontAlgn="b"/>
                      <a:r>
                        <a:rPr lang="en-US" sz="2000" b="0" i="0" u="none" strike="noStrike" dirty="0">
                          <a:solidFill>
                            <a:srgbClr val="000000"/>
                          </a:solidFill>
                          <a:effectLst/>
                          <a:latin typeface="Calibri"/>
                        </a:rPr>
                        <a:t>PRC commends the unit for clear and thorough AU-SLO assessment and reflections.</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19</a:t>
            </a:fld>
            <a:endParaRPr lang="en-US"/>
          </a:p>
        </p:txBody>
      </p:sp>
    </p:spTree>
    <p:extLst>
      <p:ext uri="{BB962C8B-B14F-4D97-AF65-F5344CB8AC3E}">
        <p14:creationId xmlns:p14="http://schemas.microsoft.com/office/powerpoint/2010/main" val="311260793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Comprehensive Program Review</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4000" dirty="0" smtClean="0"/>
              <a:t>Every 3 years</a:t>
            </a:r>
          </a:p>
          <a:p>
            <a:pPr>
              <a:buFont typeface="Wingdings" panose="05000000000000000000" pitchFamily="2" charset="2"/>
              <a:buChar char="§"/>
            </a:pPr>
            <a:r>
              <a:rPr lang="en-US" sz="4000" dirty="0" smtClean="0"/>
              <a:t>Covers multiple aspects of the program</a:t>
            </a:r>
          </a:p>
          <a:p>
            <a:pPr>
              <a:buFont typeface="Wingdings" panose="05000000000000000000" pitchFamily="2" charset="2"/>
              <a:buChar char="§"/>
            </a:pPr>
            <a:r>
              <a:rPr lang="en-US" sz="4000" dirty="0" smtClean="0"/>
              <a:t>Required for resource allocation requests</a:t>
            </a:r>
            <a:endParaRPr lang="en-US" sz="4000" dirty="0"/>
          </a:p>
          <a:p>
            <a:endParaRPr lang="en-US"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2</a:t>
            </a:fld>
            <a:endParaRPr lang="en-US"/>
          </a:p>
        </p:txBody>
      </p:sp>
    </p:spTree>
    <p:extLst>
      <p:ext uri="{BB962C8B-B14F-4D97-AF65-F5344CB8AC3E}">
        <p14:creationId xmlns:p14="http://schemas.microsoft.com/office/powerpoint/2010/main" val="24974318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Other Examples (not all!) of </a:t>
            </a:r>
            <a:br>
              <a:rPr lang="en-US" dirty="0" smtClean="0"/>
            </a:br>
            <a:r>
              <a:rPr lang="en-US" dirty="0" smtClean="0"/>
              <a:t>Good Work</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5791494"/>
              </p:ext>
            </p:extLst>
          </p:nvPr>
        </p:nvGraphicFramePr>
        <p:xfrm>
          <a:off x="304800" y="1447800"/>
          <a:ext cx="8610600" cy="4695825"/>
        </p:xfrm>
        <a:graphic>
          <a:graphicData uri="http://schemas.openxmlformats.org/drawingml/2006/table">
            <a:tbl>
              <a:tblPr firstRow="1" bandRow="1">
                <a:tableStyleId>{5C22544A-7EE6-4342-B048-85BDC9FD1C3A}</a:tableStyleId>
              </a:tblPr>
              <a:tblGrid>
                <a:gridCol w="1905000"/>
                <a:gridCol w="6705600"/>
              </a:tblGrid>
              <a:tr h="381000">
                <a:tc>
                  <a:txBody>
                    <a:bodyPr/>
                    <a:lstStyle/>
                    <a:p>
                      <a:pPr algn="l" fontAlgn="b"/>
                      <a:r>
                        <a:rPr lang="en-US" sz="2000" b="1" i="0" u="none" strike="noStrike" dirty="0">
                          <a:solidFill>
                            <a:srgbClr val="000000"/>
                          </a:solidFill>
                          <a:effectLst/>
                          <a:latin typeface="Calibri"/>
                        </a:rPr>
                        <a:t>UNIT</a:t>
                      </a:r>
                    </a:p>
                  </a:txBody>
                  <a:tcPr marL="9525" marR="9525" marT="9525" marB="0" anchor="ctr"/>
                </a:tc>
                <a:tc>
                  <a:txBody>
                    <a:bodyPr/>
                    <a:lstStyle/>
                    <a:p>
                      <a:pPr algn="l" fontAlgn="b"/>
                      <a:r>
                        <a:rPr lang="en-US" sz="2000" b="1" i="0" u="none" strike="noStrike" dirty="0">
                          <a:solidFill>
                            <a:srgbClr val="000000"/>
                          </a:solidFill>
                          <a:effectLst/>
                          <a:latin typeface="Calibri"/>
                        </a:rPr>
                        <a:t>PRC Recommendation to </a:t>
                      </a:r>
                      <a:r>
                        <a:rPr lang="en-US" sz="2000" b="1" i="0" u="none" strike="noStrike" dirty="0" err="1">
                          <a:solidFill>
                            <a:srgbClr val="000000"/>
                          </a:solidFill>
                          <a:effectLst/>
                          <a:latin typeface="Calibri"/>
                        </a:rPr>
                        <a:t>PaRC</a:t>
                      </a:r>
                      <a:endParaRPr lang="en-US" sz="2000" b="1" i="0" u="none" strike="noStrike" dirty="0">
                        <a:solidFill>
                          <a:srgbClr val="000000"/>
                        </a:solidFill>
                        <a:effectLst/>
                        <a:latin typeface="Calibri"/>
                      </a:endParaRPr>
                    </a:p>
                  </a:txBody>
                  <a:tcPr marL="9525" marR="9525" marT="9525" marB="0" anchor="ctr"/>
                </a:tc>
              </a:tr>
              <a:tr h="370840">
                <a:tc>
                  <a:txBody>
                    <a:bodyPr/>
                    <a:lstStyle/>
                    <a:p>
                      <a:pPr algn="l" fontAlgn="b"/>
                      <a:r>
                        <a:rPr lang="en-US" sz="2000" b="0" i="0" u="none" strike="noStrike" dirty="0">
                          <a:solidFill>
                            <a:srgbClr val="000000"/>
                          </a:solidFill>
                          <a:effectLst/>
                          <a:latin typeface="Calibri"/>
                        </a:rPr>
                        <a:t>Women’s Studies</a:t>
                      </a:r>
                    </a:p>
                  </a:txBody>
                  <a:tcPr marL="9525" marR="9525" marT="9525" marB="0" anchor="ctr"/>
                </a:tc>
                <a:tc>
                  <a:txBody>
                    <a:bodyPr/>
                    <a:lstStyle/>
                    <a:p>
                      <a:pPr algn="l" fontAlgn="b"/>
                      <a:r>
                        <a:rPr lang="en-US" sz="2000" b="0" i="0" u="none" strike="noStrike">
                          <a:solidFill>
                            <a:srgbClr val="000000"/>
                          </a:solidFill>
                          <a:effectLst/>
                          <a:latin typeface="Calibri"/>
                        </a:rPr>
                        <a:t>PRC compliments the approach the department is taking in assessing the PL-SLOs through the use of pre-tests and post-tests across various courses.</a:t>
                      </a:r>
                    </a:p>
                  </a:txBody>
                  <a:tcPr marL="9525" marR="9525" marT="9525" marB="0" anchor="b"/>
                </a:tc>
              </a:tr>
              <a:tr h="370840">
                <a:tc>
                  <a:txBody>
                    <a:bodyPr/>
                    <a:lstStyle/>
                    <a:p>
                      <a:pPr algn="l" fontAlgn="b"/>
                      <a:r>
                        <a:rPr lang="en-US" sz="2000" b="0" i="0" u="none" strike="noStrike" dirty="0">
                          <a:solidFill>
                            <a:srgbClr val="000000"/>
                          </a:solidFill>
                          <a:effectLst/>
                          <a:latin typeface="Calibri"/>
                        </a:rPr>
                        <a:t>English</a:t>
                      </a:r>
                    </a:p>
                  </a:txBody>
                  <a:tcPr marL="9525" marR="9525" marT="9525" marB="0" anchor="ctr"/>
                </a:tc>
                <a:tc>
                  <a:txBody>
                    <a:bodyPr/>
                    <a:lstStyle/>
                    <a:p>
                      <a:pPr algn="l" fontAlgn="b"/>
                      <a:r>
                        <a:rPr lang="en-US" sz="2000" b="0" i="0" u="none" strike="noStrike">
                          <a:solidFill>
                            <a:srgbClr val="000000"/>
                          </a:solidFill>
                          <a:effectLst/>
                          <a:latin typeface="Calibri"/>
                        </a:rPr>
                        <a:t>PRC compliments the department on their student equity efforts and the discussion included in the program review associated with each of the initiatives.  The department’s work and leadership in addressing the needs of our students is clear.</a:t>
                      </a:r>
                    </a:p>
                  </a:txBody>
                  <a:tcPr marL="9525" marR="9525" marT="9525" marB="0" anchor="b"/>
                </a:tc>
              </a:tr>
              <a:tr h="370840">
                <a:tc>
                  <a:txBody>
                    <a:bodyPr/>
                    <a:lstStyle/>
                    <a:p>
                      <a:pPr algn="l" fontAlgn="b"/>
                      <a:r>
                        <a:rPr lang="en-US" sz="2000" b="0" i="0" u="none" strike="noStrike" dirty="0">
                          <a:solidFill>
                            <a:srgbClr val="000000"/>
                          </a:solidFill>
                          <a:effectLst/>
                          <a:latin typeface="Calibri"/>
                        </a:rPr>
                        <a:t>EOPS</a:t>
                      </a:r>
                    </a:p>
                  </a:txBody>
                  <a:tcPr marL="9525" marR="9525" marT="9525" marB="0" anchor="ctr"/>
                </a:tc>
                <a:tc>
                  <a:txBody>
                    <a:bodyPr/>
                    <a:lstStyle/>
                    <a:p>
                      <a:pPr algn="l" fontAlgn="b"/>
                      <a:r>
                        <a:rPr lang="en-US" sz="2000" b="0" i="0" u="none" strike="noStrike">
                          <a:solidFill>
                            <a:srgbClr val="000000"/>
                          </a:solidFill>
                          <a:effectLst/>
                          <a:latin typeface="Calibri"/>
                        </a:rPr>
                        <a:t>PRC compliments the writers on their thorough and thoughtful SA-SLO assessment and reflection.</a:t>
                      </a:r>
                    </a:p>
                  </a:txBody>
                  <a:tcPr marL="9525" marR="9525" marT="9525" marB="0" anchor="b"/>
                </a:tc>
              </a:tr>
              <a:tr h="370840">
                <a:tc>
                  <a:txBody>
                    <a:bodyPr/>
                    <a:lstStyle/>
                    <a:p>
                      <a:pPr algn="l" fontAlgn="b"/>
                      <a:r>
                        <a:rPr lang="da-DK" sz="2000" b="0" i="0" u="none" strike="noStrike" dirty="0">
                          <a:solidFill>
                            <a:srgbClr val="000000"/>
                          </a:solidFill>
                          <a:effectLst/>
                          <a:latin typeface="Calibri"/>
                        </a:rPr>
                        <a:t>Krause Center for Innovation (KCI)</a:t>
                      </a:r>
                    </a:p>
                  </a:txBody>
                  <a:tcPr marL="9525" marR="9525" marT="9525" marB="0" anchor="ctr"/>
                </a:tc>
                <a:tc>
                  <a:txBody>
                    <a:bodyPr/>
                    <a:lstStyle/>
                    <a:p>
                      <a:pPr algn="l" fontAlgn="b"/>
                      <a:r>
                        <a:rPr lang="en-US" sz="2000" b="0" i="0" u="none" strike="noStrike">
                          <a:solidFill>
                            <a:srgbClr val="000000"/>
                          </a:solidFill>
                          <a:effectLst/>
                          <a:latin typeface="Calibri"/>
                        </a:rPr>
                        <a:t>PRC congratulates the department on its contributions to the College Workforce Mission and for beginning to reach out to other parts of the College and increase awareness.</a:t>
                      </a:r>
                    </a:p>
                  </a:txBody>
                  <a:tcPr marL="9525" marR="9525" marT="9525" marB="0" anchor="b"/>
                </a:tc>
              </a:tr>
              <a:tr h="370840">
                <a:tc>
                  <a:txBody>
                    <a:bodyPr/>
                    <a:lstStyle/>
                    <a:p>
                      <a:pPr algn="l" fontAlgn="b"/>
                      <a:r>
                        <a:rPr lang="en-US" sz="2000" b="0" i="0" u="none" strike="noStrike" dirty="0">
                          <a:solidFill>
                            <a:srgbClr val="000000"/>
                          </a:solidFill>
                          <a:effectLst/>
                          <a:latin typeface="Calibri"/>
                        </a:rPr>
                        <a:t>Pass the Torch</a:t>
                      </a:r>
                    </a:p>
                  </a:txBody>
                  <a:tcPr marL="9525" marR="9525" marT="9525" marB="0" anchor="ctr"/>
                </a:tc>
                <a:tc>
                  <a:txBody>
                    <a:bodyPr/>
                    <a:lstStyle/>
                    <a:p>
                      <a:pPr algn="l" fontAlgn="b"/>
                      <a:r>
                        <a:rPr lang="en-US" sz="2000" b="0" i="0" u="none" strike="noStrike" dirty="0">
                          <a:solidFill>
                            <a:srgbClr val="000000"/>
                          </a:solidFill>
                          <a:effectLst/>
                          <a:latin typeface="Calibri"/>
                        </a:rPr>
                        <a:t>PRC commends both Natalia Menendez and Nicole Gray for their dedication and efforts in support of Foothill students.</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20</a:t>
            </a:fld>
            <a:endParaRPr lang="en-US"/>
          </a:p>
        </p:txBody>
      </p:sp>
    </p:spTree>
    <p:extLst>
      <p:ext uri="{BB962C8B-B14F-4D97-AF65-F5344CB8AC3E}">
        <p14:creationId xmlns:p14="http://schemas.microsoft.com/office/powerpoint/2010/main" val="348965847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Recommended Meeting with PRC</a:t>
            </a:r>
          </a:p>
        </p:txBody>
      </p:sp>
      <p:sp>
        <p:nvSpPr>
          <p:cNvPr id="3" name="Content Placeholder 2"/>
          <p:cNvSpPr>
            <a:spLocks noGrp="1"/>
          </p:cNvSpPr>
          <p:nvPr>
            <p:ph idx="1"/>
          </p:nvPr>
        </p:nvSpPr>
        <p:spPr>
          <a:xfrm>
            <a:off x="457200" y="1371600"/>
            <a:ext cx="8229600" cy="4754563"/>
          </a:xfrm>
        </p:spPr>
        <p:txBody>
          <a:bodyPr>
            <a:noAutofit/>
          </a:bodyPr>
          <a:lstStyle/>
          <a:p>
            <a:pPr marL="400050" lvl="1" indent="0">
              <a:buNone/>
            </a:pPr>
            <a:r>
              <a:rPr lang="en-US" dirty="0" smtClean="0">
                <a:latin typeface="Calisto MT"/>
              </a:rPr>
              <a:t>To </a:t>
            </a:r>
            <a:r>
              <a:rPr lang="en-US" smtClean="0">
                <a:latin typeface="Calisto MT"/>
              </a:rPr>
              <a:t>discuss recommendations …</a:t>
            </a:r>
          </a:p>
          <a:p>
            <a:pPr marL="685800" lvl="1">
              <a:buFont typeface="Wingdings" panose="05000000000000000000" pitchFamily="2" charset="2"/>
              <a:buChar char="§"/>
            </a:pPr>
            <a:r>
              <a:rPr lang="en-US" dirty="0" smtClean="0">
                <a:latin typeface="Calisto MT"/>
              </a:rPr>
              <a:t>Business </a:t>
            </a:r>
            <a:r>
              <a:rPr lang="en-US" dirty="0">
                <a:latin typeface="Calisto MT"/>
              </a:rPr>
              <a:t>and Education </a:t>
            </a:r>
            <a:r>
              <a:rPr lang="en-US" dirty="0" smtClean="0">
                <a:latin typeface="Calisto MT"/>
              </a:rPr>
              <a:t>Partnerships</a:t>
            </a:r>
          </a:p>
          <a:p>
            <a:pPr marL="685800" lvl="1">
              <a:buFont typeface="Wingdings" panose="05000000000000000000" pitchFamily="2" charset="2"/>
              <a:buChar char="§"/>
            </a:pPr>
            <a:r>
              <a:rPr lang="en-US" dirty="0">
                <a:latin typeface="Calisto MT"/>
              </a:rPr>
              <a:t>Classified Senate</a:t>
            </a:r>
          </a:p>
          <a:p>
            <a:pPr marL="685800" lvl="1">
              <a:buFont typeface="Wingdings" panose="05000000000000000000" pitchFamily="2" charset="2"/>
              <a:buChar char="§"/>
            </a:pPr>
            <a:r>
              <a:rPr lang="en-US" b="0" i="0" u="none" strike="noStrike" baseline="0" dirty="0" smtClean="0">
                <a:latin typeface="Calisto MT"/>
              </a:rPr>
              <a:t>ESL</a:t>
            </a:r>
          </a:p>
          <a:p>
            <a:pPr marL="685800" lvl="1">
              <a:buFont typeface="Wingdings" panose="05000000000000000000" pitchFamily="2" charset="2"/>
              <a:buChar char="§"/>
            </a:pPr>
            <a:r>
              <a:rPr lang="en-US" dirty="0">
                <a:latin typeface="Calisto MT"/>
              </a:rPr>
              <a:t>General Studies </a:t>
            </a:r>
            <a:r>
              <a:rPr lang="en-US" dirty="0" smtClean="0">
                <a:latin typeface="Calisto MT"/>
              </a:rPr>
              <a:t>– Science</a:t>
            </a:r>
          </a:p>
          <a:p>
            <a:pPr marL="685800" lvl="1">
              <a:buFont typeface="Wingdings" panose="05000000000000000000" pitchFamily="2" charset="2"/>
              <a:buChar char="§"/>
            </a:pPr>
            <a:r>
              <a:rPr lang="en-US" dirty="0">
                <a:latin typeface="Calisto MT"/>
              </a:rPr>
              <a:t>Physical Education</a:t>
            </a:r>
            <a:endParaRPr lang="en-US" b="0" i="0"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21</a:t>
            </a:fld>
            <a:endParaRPr lang="en-US"/>
          </a:p>
        </p:txBody>
      </p:sp>
    </p:spTree>
    <p:extLst>
      <p:ext uri="{BB962C8B-B14F-4D97-AF65-F5344CB8AC3E}">
        <p14:creationId xmlns:p14="http://schemas.microsoft.com/office/powerpoint/2010/main" val="292994241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Recommended for Out-of-Cycle</a:t>
            </a:r>
          </a:p>
        </p:txBody>
      </p:sp>
      <p:sp>
        <p:nvSpPr>
          <p:cNvPr id="3" name="Content Placeholder 2"/>
          <p:cNvSpPr>
            <a:spLocks noGrp="1"/>
          </p:cNvSpPr>
          <p:nvPr>
            <p:ph idx="1"/>
          </p:nvPr>
        </p:nvSpPr>
        <p:spPr>
          <a:xfrm>
            <a:off x="457200" y="1371600"/>
            <a:ext cx="8229600" cy="4754563"/>
          </a:xfrm>
        </p:spPr>
        <p:txBody>
          <a:bodyPr>
            <a:noAutofit/>
          </a:bodyPr>
          <a:lstStyle/>
          <a:p>
            <a:pPr marL="685800" lvl="1">
              <a:buFont typeface="Wingdings" panose="05000000000000000000" pitchFamily="2" charset="2"/>
              <a:buChar char="§"/>
            </a:pPr>
            <a:r>
              <a:rPr lang="en-US" dirty="0" smtClean="0">
                <a:latin typeface="Calisto MT"/>
              </a:rPr>
              <a:t>Classified Senate</a:t>
            </a:r>
            <a:endParaRPr lang="en-US" b="0" i="0" u="none" strike="noStrike" dirty="0" smtClean="0">
              <a:latin typeface="Calisto MT"/>
            </a:endParaRPr>
          </a:p>
          <a:p>
            <a:pPr marL="685800" lvl="1">
              <a:buFont typeface="Wingdings" panose="05000000000000000000" pitchFamily="2" charset="2"/>
              <a:buChar char="§"/>
            </a:pPr>
            <a:r>
              <a:rPr lang="en-US" baseline="0" dirty="0" smtClean="0">
                <a:latin typeface="Calisto MT"/>
              </a:rPr>
              <a:t>ESL</a:t>
            </a:r>
          </a:p>
          <a:p>
            <a:pPr marL="685800" lvl="1">
              <a:buFont typeface="Wingdings" panose="05000000000000000000" pitchFamily="2" charset="2"/>
              <a:buChar char="§"/>
            </a:pPr>
            <a:r>
              <a:rPr lang="en-US" b="0" i="0" u="none" strike="noStrike" dirty="0" smtClean="0">
                <a:latin typeface="Calisto MT"/>
              </a:rPr>
              <a:t>General Studies – Science</a:t>
            </a:r>
          </a:p>
          <a:p>
            <a:pPr marL="685800" lvl="1">
              <a:buFont typeface="Wingdings" panose="05000000000000000000" pitchFamily="2" charset="2"/>
              <a:buChar char="§"/>
            </a:pPr>
            <a:r>
              <a:rPr lang="en-US" baseline="0" dirty="0" smtClean="0">
                <a:latin typeface="Calisto MT"/>
              </a:rPr>
              <a:t>Kinesiology and Athletic</a:t>
            </a:r>
            <a:r>
              <a:rPr lang="en-US" dirty="0" smtClean="0">
                <a:latin typeface="Calisto MT"/>
              </a:rPr>
              <a:t> Injury</a:t>
            </a:r>
          </a:p>
          <a:p>
            <a:pPr marL="685800" lvl="1">
              <a:buFont typeface="Wingdings" panose="05000000000000000000" pitchFamily="2" charset="2"/>
              <a:buChar char="§"/>
            </a:pPr>
            <a:r>
              <a:rPr lang="en-US" dirty="0" smtClean="0">
                <a:latin typeface="Calisto MT"/>
              </a:rPr>
              <a:t>Physical Education</a:t>
            </a:r>
          </a:p>
          <a:p>
            <a:pPr marL="685800" lvl="1">
              <a:buFont typeface="Wingdings" panose="05000000000000000000" pitchFamily="2" charset="2"/>
              <a:buChar char="§"/>
            </a:pPr>
            <a:r>
              <a:rPr lang="en-US" dirty="0">
                <a:latin typeface="Calisto MT"/>
              </a:rPr>
              <a:t>Dean </a:t>
            </a:r>
            <a:r>
              <a:rPr lang="en-US" dirty="0" smtClean="0">
                <a:latin typeface="Calisto MT"/>
              </a:rPr>
              <a:t>Fine </a:t>
            </a:r>
            <a:r>
              <a:rPr lang="en-US" dirty="0">
                <a:latin typeface="Calisto MT"/>
              </a:rPr>
              <a:t>Arts and </a:t>
            </a:r>
            <a:r>
              <a:rPr lang="en-US" dirty="0" smtClean="0">
                <a:latin typeface="Calisto MT"/>
              </a:rPr>
              <a:t>Communications; Dean Student Affairs; </a:t>
            </a:r>
            <a:r>
              <a:rPr lang="en-US" b="0" i="0" u="none" strike="noStrike" baseline="0" dirty="0" smtClean="0">
                <a:latin typeface="Calisto MT"/>
              </a:rPr>
              <a:t>President’s Office;</a:t>
            </a:r>
            <a:r>
              <a:rPr lang="en-US" b="0" i="0" u="none" strike="noStrike" dirty="0" smtClean="0">
                <a:latin typeface="Calisto MT"/>
              </a:rPr>
              <a:t> </a:t>
            </a:r>
            <a:r>
              <a:rPr lang="en-US" dirty="0" smtClean="0">
                <a:latin typeface="Calisto MT"/>
              </a:rPr>
              <a:t>Student Success and Outreach *</a:t>
            </a:r>
          </a:p>
          <a:p>
            <a:pPr marL="400050" lvl="1" indent="0">
              <a:buNone/>
            </a:pPr>
            <a:r>
              <a:rPr lang="en-US" sz="2000" b="0" i="1" u="none" strike="noStrike" baseline="0" dirty="0" smtClean="0">
                <a:latin typeface="Calisto MT"/>
              </a:rPr>
              <a:t>* Due</a:t>
            </a:r>
            <a:r>
              <a:rPr lang="en-US" sz="2000" b="0" i="1" u="none" strike="noStrike" dirty="0" smtClean="0">
                <a:latin typeface="Calisto MT"/>
              </a:rPr>
              <a:t> to organizational transitions</a:t>
            </a:r>
            <a:endParaRPr lang="en-US" sz="2000" b="0" i="1"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22</a:t>
            </a:fld>
            <a:endParaRPr lang="en-US"/>
          </a:p>
        </p:txBody>
      </p:sp>
    </p:spTree>
    <p:extLst>
      <p:ext uri="{BB962C8B-B14F-4D97-AF65-F5344CB8AC3E}">
        <p14:creationId xmlns:p14="http://schemas.microsoft.com/office/powerpoint/2010/main" val="281495005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Program Outcomes Ratings (sample)</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2106054"/>
              </p:ext>
            </p:extLst>
          </p:nvPr>
        </p:nvGraphicFramePr>
        <p:xfrm>
          <a:off x="304800" y="990600"/>
          <a:ext cx="8610600" cy="5600700"/>
        </p:xfrm>
        <a:graphic>
          <a:graphicData uri="http://schemas.openxmlformats.org/drawingml/2006/table">
            <a:tbl>
              <a:tblPr firstRow="1" bandRow="1">
                <a:tableStyleId>{5C22544A-7EE6-4342-B048-85BDC9FD1C3A}</a:tableStyleId>
              </a:tblPr>
              <a:tblGrid>
                <a:gridCol w="2209800"/>
                <a:gridCol w="6400800"/>
              </a:tblGrid>
              <a:tr h="381000">
                <a:tc>
                  <a:txBody>
                    <a:bodyPr/>
                    <a:lstStyle/>
                    <a:p>
                      <a:pPr algn="l" fontAlgn="b"/>
                      <a:r>
                        <a:rPr lang="en-US" sz="2000" b="1" i="0" u="none" strike="noStrike" dirty="0">
                          <a:solidFill>
                            <a:srgbClr val="000000"/>
                          </a:solidFill>
                          <a:effectLst/>
                          <a:latin typeface="Calibri"/>
                        </a:rPr>
                        <a:t>UNIT</a:t>
                      </a:r>
                    </a:p>
                  </a:txBody>
                  <a:tcPr marL="9525" marR="9525" marT="9525" marB="0" anchor="ctr"/>
                </a:tc>
                <a:tc>
                  <a:txBody>
                    <a:bodyPr/>
                    <a:lstStyle/>
                    <a:p>
                      <a:pPr algn="l" fontAlgn="b"/>
                      <a:r>
                        <a:rPr lang="en-US" sz="2000" b="1" i="0" u="none" strike="noStrike" dirty="0">
                          <a:solidFill>
                            <a:srgbClr val="000000"/>
                          </a:solidFill>
                          <a:effectLst/>
                          <a:latin typeface="Calibri"/>
                        </a:rPr>
                        <a:t>PRC Recommendation to </a:t>
                      </a:r>
                      <a:r>
                        <a:rPr lang="en-US" sz="2000" b="1" i="0" u="none" strike="noStrike" dirty="0" err="1">
                          <a:solidFill>
                            <a:srgbClr val="000000"/>
                          </a:solidFill>
                          <a:effectLst/>
                          <a:latin typeface="Calibri"/>
                        </a:rPr>
                        <a:t>PaRC</a:t>
                      </a:r>
                      <a:endParaRPr lang="en-US" sz="2000" b="1" i="0" u="none" strike="noStrike" dirty="0">
                        <a:solidFill>
                          <a:srgbClr val="000000"/>
                        </a:solidFill>
                        <a:effectLst/>
                        <a:latin typeface="Calibri"/>
                      </a:endParaRPr>
                    </a:p>
                  </a:txBody>
                  <a:tcPr marL="9525" marR="9525" marT="9525" marB="0" anchor="ctr"/>
                </a:tc>
              </a:tr>
              <a:tr h="370840">
                <a:tc>
                  <a:txBody>
                    <a:bodyPr/>
                    <a:lstStyle/>
                    <a:p>
                      <a:pPr algn="l" fontAlgn="b"/>
                      <a:r>
                        <a:rPr lang="en-US" sz="2000" b="0" i="0" u="none" strike="noStrike">
                          <a:solidFill>
                            <a:srgbClr val="000000"/>
                          </a:solidFill>
                          <a:effectLst/>
                          <a:latin typeface="Calibri"/>
                        </a:rPr>
                        <a:t>Athletics (Student Services)</a:t>
                      </a:r>
                    </a:p>
                  </a:txBody>
                  <a:tcPr marL="9525" marR="9525" marT="9525" marB="0" anchor="ctr"/>
                </a:tc>
                <a:tc>
                  <a:txBody>
                    <a:bodyPr/>
                    <a:lstStyle/>
                    <a:p>
                      <a:pPr algn="l" fontAlgn="b"/>
                      <a:r>
                        <a:rPr lang="en-US" sz="2000" b="0" i="0" u="none" strike="noStrike">
                          <a:solidFill>
                            <a:srgbClr val="000000"/>
                          </a:solidFill>
                          <a:effectLst/>
                          <a:latin typeface="Calibri"/>
                        </a:rPr>
                        <a:t>PRC rated the Outcomes Assessment and Outcomes Reflection sections of the program review documents as a yellow due to the lack of assessment of SA-SLOs (the lack of assessment was noted in program review document, as new SA-SLOs have been developed).</a:t>
                      </a:r>
                    </a:p>
                  </a:txBody>
                  <a:tcPr marL="9525" marR="9525" marT="9525" marB="0" anchor="b"/>
                </a:tc>
              </a:tr>
              <a:tr h="370840">
                <a:tc>
                  <a:txBody>
                    <a:bodyPr/>
                    <a:lstStyle/>
                    <a:p>
                      <a:pPr algn="l" fontAlgn="b"/>
                      <a:r>
                        <a:rPr lang="en-US" sz="2000" b="0" i="0" u="none" strike="noStrike">
                          <a:solidFill>
                            <a:srgbClr val="000000"/>
                          </a:solidFill>
                          <a:effectLst/>
                          <a:latin typeface="Calibri"/>
                        </a:rPr>
                        <a:t>Educational Center (Middlefield and the Sunnyvale Center)</a:t>
                      </a:r>
                    </a:p>
                  </a:txBody>
                  <a:tcPr marL="9525" marR="9525" marT="9525" marB="0" anchor="ctr"/>
                </a:tc>
                <a:tc>
                  <a:txBody>
                    <a:bodyPr/>
                    <a:lstStyle/>
                    <a:p>
                      <a:pPr algn="l" fontAlgn="b"/>
                      <a:r>
                        <a:rPr lang="en-US" sz="2000" b="0" i="0" u="none" strike="noStrike">
                          <a:solidFill>
                            <a:srgbClr val="000000"/>
                          </a:solidFill>
                          <a:effectLst/>
                          <a:latin typeface="Calibri"/>
                        </a:rPr>
                        <a:t>PRC rated the Outcomes Assessment and Outcomes Reflection sections of the program review document as a yellow due to the lack of assessment of AU-SLOs which was noted in TracDat.</a:t>
                      </a:r>
                    </a:p>
                  </a:txBody>
                  <a:tcPr marL="9525" marR="9525" marT="9525" marB="0" anchor="b"/>
                </a:tc>
              </a:tr>
              <a:tr h="370840">
                <a:tc>
                  <a:txBody>
                    <a:bodyPr/>
                    <a:lstStyle/>
                    <a:p>
                      <a:pPr algn="l" fontAlgn="b"/>
                      <a:r>
                        <a:rPr lang="en-US" sz="2000" b="0" i="0" u="none" strike="noStrike">
                          <a:solidFill>
                            <a:srgbClr val="000000"/>
                          </a:solidFill>
                          <a:effectLst/>
                          <a:latin typeface="Calibri"/>
                        </a:rPr>
                        <a:t>English</a:t>
                      </a:r>
                    </a:p>
                  </a:txBody>
                  <a:tcPr marL="9525" marR="9525" marT="9525" marB="0" anchor="ctr"/>
                </a:tc>
                <a:tc>
                  <a:txBody>
                    <a:bodyPr/>
                    <a:lstStyle/>
                    <a:p>
                      <a:pPr algn="l" fontAlgn="b"/>
                      <a:r>
                        <a:rPr lang="en-US" sz="2000" b="0" i="0" u="none" strike="noStrike">
                          <a:solidFill>
                            <a:srgbClr val="000000"/>
                          </a:solidFill>
                          <a:effectLst/>
                          <a:latin typeface="Calibri"/>
                        </a:rPr>
                        <a:t>PRC rated the Outcomes Assessment and Outcomes Reflection sections of the program review documents as a yellow due to the lack of assessment of PL-SLO # 2E within current 3-year cycle.</a:t>
                      </a:r>
                    </a:p>
                  </a:txBody>
                  <a:tcPr marL="9525" marR="9525" marT="9525" marB="0" anchor="b"/>
                </a:tc>
              </a:tr>
              <a:tr h="370840">
                <a:tc>
                  <a:txBody>
                    <a:bodyPr/>
                    <a:lstStyle/>
                    <a:p>
                      <a:pPr algn="l" fontAlgn="b"/>
                      <a:r>
                        <a:rPr lang="en-US" sz="2000" b="0" i="0" u="none" strike="noStrike">
                          <a:solidFill>
                            <a:srgbClr val="000000"/>
                          </a:solidFill>
                          <a:effectLst/>
                          <a:latin typeface="Calibri"/>
                        </a:rPr>
                        <a:t>Environmental Horticulture and Design</a:t>
                      </a:r>
                    </a:p>
                  </a:txBody>
                  <a:tcPr marL="9525" marR="9525" marT="9525" marB="0" anchor="ctr"/>
                </a:tc>
                <a:tc>
                  <a:txBody>
                    <a:bodyPr/>
                    <a:lstStyle/>
                    <a:p>
                      <a:pPr algn="l" fontAlgn="b"/>
                      <a:r>
                        <a:rPr lang="en-US" sz="2000" b="0" i="0" u="none" strike="noStrike" dirty="0">
                          <a:solidFill>
                            <a:srgbClr val="000000"/>
                          </a:solidFill>
                          <a:effectLst/>
                          <a:latin typeface="Calibri"/>
                        </a:rPr>
                        <a:t>PRC rated the Outcomes Assessment and Outcomes Reflection sections of the program review documents as a yellow due to very few 2014-15 reflections for HORT course-level SLOs (CL-SLOs).</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23</a:t>
            </a:fld>
            <a:endParaRPr lang="en-US"/>
          </a:p>
        </p:txBody>
      </p:sp>
    </p:spTree>
    <p:extLst>
      <p:ext uri="{BB962C8B-B14F-4D97-AF65-F5344CB8AC3E}">
        <p14:creationId xmlns:p14="http://schemas.microsoft.com/office/powerpoint/2010/main" val="400137706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Recommended Follow-up</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21627012"/>
              </p:ext>
            </p:extLst>
          </p:nvPr>
        </p:nvGraphicFramePr>
        <p:xfrm>
          <a:off x="304800" y="838200"/>
          <a:ext cx="8610600" cy="5821680"/>
        </p:xfrm>
        <a:graphic>
          <a:graphicData uri="http://schemas.openxmlformats.org/drawingml/2006/table">
            <a:tbl>
              <a:tblPr firstRow="1" bandRow="1">
                <a:tableStyleId>{5C22544A-7EE6-4342-B048-85BDC9FD1C3A}</a:tableStyleId>
              </a:tblPr>
              <a:tblGrid>
                <a:gridCol w="1752600"/>
                <a:gridCol w="6858000"/>
              </a:tblGrid>
              <a:tr h="381000">
                <a:tc>
                  <a:txBody>
                    <a:bodyPr/>
                    <a:lstStyle/>
                    <a:p>
                      <a:pPr algn="l" fontAlgn="b"/>
                      <a:r>
                        <a:rPr lang="en-US" sz="1600" b="1" i="0" u="none" strike="noStrike" dirty="0">
                          <a:solidFill>
                            <a:srgbClr val="000000"/>
                          </a:solidFill>
                          <a:effectLst/>
                          <a:latin typeface="Calibri"/>
                        </a:rPr>
                        <a:t>UNIT</a:t>
                      </a:r>
                    </a:p>
                  </a:txBody>
                  <a:tcPr marL="9525" marR="9525" marT="9525" marB="0" anchor="ctr"/>
                </a:tc>
                <a:tc>
                  <a:txBody>
                    <a:bodyPr/>
                    <a:lstStyle/>
                    <a:p>
                      <a:pPr algn="l" fontAlgn="b"/>
                      <a:r>
                        <a:rPr lang="en-US" sz="1600" b="1" i="0" u="none" strike="noStrike" dirty="0">
                          <a:solidFill>
                            <a:srgbClr val="000000"/>
                          </a:solidFill>
                          <a:effectLst/>
                          <a:latin typeface="Calibri"/>
                        </a:rPr>
                        <a:t>PRC Recommendation to </a:t>
                      </a:r>
                      <a:r>
                        <a:rPr lang="en-US" sz="1600" b="1" i="0" u="none" strike="noStrike" dirty="0" err="1">
                          <a:solidFill>
                            <a:srgbClr val="000000"/>
                          </a:solidFill>
                          <a:effectLst/>
                          <a:latin typeface="Calibri"/>
                        </a:rPr>
                        <a:t>PaRC</a:t>
                      </a:r>
                      <a:endParaRPr lang="en-US" sz="1600" b="1" i="0" u="none" strike="noStrike" dirty="0">
                        <a:solidFill>
                          <a:srgbClr val="000000"/>
                        </a:solidFill>
                        <a:effectLst/>
                        <a:latin typeface="Calibri"/>
                      </a:endParaRPr>
                    </a:p>
                  </a:txBody>
                  <a:tcPr marL="9525" marR="9525" marT="9525" marB="0" anchor="ctr"/>
                </a:tc>
              </a:tr>
              <a:tr h="370840">
                <a:tc>
                  <a:txBody>
                    <a:bodyPr/>
                    <a:lstStyle/>
                    <a:p>
                      <a:pPr algn="l" fontAlgn="b"/>
                      <a:r>
                        <a:rPr lang="en-US" sz="1600" b="0" i="0" u="none" strike="noStrike" dirty="0">
                          <a:solidFill>
                            <a:srgbClr val="000000"/>
                          </a:solidFill>
                          <a:effectLst/>
                          <a:latin typeface="Calibri"/>
                        </a:rPr>
                        <a:t>Athletics (Student Services)</a:t>
                      </a:r>
                    </a:p>
                  </a:txBody>
                  <a:tcPr marL="9525" marR="9525" marT="9525" marB="0" anchor="ctr"/>
                </a:tc>
                <a:tc>
                  <a:txBody>
                    <a:bodyPr/>
                    <a:lstStyle/>
                    <a:p>
                      <a:pPr algn="l" fontAlgn="b"/>
                      <a:r>
                        <a:rPr lang="en-US" sz="1600" b="0" i="0" u="none" strike="noStrike" dirty="0">
                          <a:solidFill>
                            <a:srgbClr val="000000"/>
                          </a:solidFill>
                          <a:effectLst/>
                          <a:latin typeface="Calibri"/>
                        </a:rPr>
                        <a:t>PRC recommends that every athletics course have a completed assessment (CL-SLO) within the three-year program review cycle (2012-2015) and that the assessments be submitted to the PRC for review by June 15, 2016.</a:t>
                      </a:r>
                    </a:p>
                  </a:txBody>
                  <a:tcPr marL="9525" marR="9525" marT="9525" marB="0" anchor="b"/>
                </a:tc>
              </a:tr>
              <a:tr h="370840">
                <a:tc>
                  <a:txBody>
                    <a:bodyPr/>
                    <a:lstStyle/>
                    <a:p>
                      <a:pPr algn="l" fontAlgn="b"/>
                      <a:r>
                        <a:rPr lang="en-US" sz="1600" b="0" i="0" u="none" strike="noStrike" dirty="0" smtClean="0">
                          <a:solidFill>
                            <a:srgbClr val="000000"/>
                          </a:solidFill>
                          <a:effectLst/>
                          <a:latin typeface="+mn-lt"/>
                        </a:rPr>
                        <a:t>Apprenticeship</a:t>
                      </a:r>
                      <a:endParaRPr lang="en-US" sz="1600" b="0" i="0" u="none" strike="noStrike" dirty="0">
                        <a:solidFill>
                          <a:srgbClr val="000000"/>
                        </a:solidFill>
                        <a:effectLst/>
                        <a:latin typeface="Calibri"/>
                      </a:endParaRPr>
                    </a:p>
                  </a:txBody>
                  <a:tcPr marL="9525" marR="9525" marT="9525" marB="0" anchor="ctr"/>
                </a:tc>
                <a:tc>
                  <a:txBody>
                    <a:bodyPr/>
                    <a:lstStyle/>
                    <a:p>
                      <a:pPr algn="l" fontAlgn="b"/>
                      <a:r>
                        <a:rPr lang="en-US" sz="1600" b="0" i="0" u="none" strike="noStrike" dirty="0" smtClean="0">
                          <a:solidFill>
                            <a:srgbClr val="000000"/>
                          </a:solidFill>
                          <a:effectLst/>
                          <a:latin typeface="+mn-lt"/>
                        </a:rPr>
                        <a:t>PRC recommends that the department submit an analysis of disaggregated program enrollment, course success, and award trends to PRC by October 15, 2016.</a:t>
                      </a:r>
                      <a:endParaRPr lang="en-US" sz="1600" b="0" i="0" u="none" strike="noStrike" dirty="0">
                        <a:solidFill>
                          <a:srgbClr val="000000"/>
                        </a:solidFill>
                        <a:effectLst/>
                        <a:latin typeface="Calibri"/>
                      </a:endParaRPr>
                    </a:p>
                  </a:txBody>
                  <a:tcPr marL="9525" marR="9525" marT="9525" marB="0" anchor="b"/>
                </a:tc>
              </a:tr>
              <a:tr h="370840">
                <a:tc>
                  <a:txBody>
                    <a:bodyPr/>
                    <a:lstStyle/>
                    <a:p>
                      <a:pPr algn="l" fontAlgn="b"/>
                      <a:r>
                        <a:rPr lang="en-US" sz="1600" b="0" i="0" u="none" strike="noStrike" dirty="0">
                          <a:solidFill>
                            <a:srgbClr val="000000"/>
                          </a:solidFill>
                          <a:effectLst/>
                          <a:latin typeface="Calibri"/>
                        </a:rPr>
                        <a:t>Business and Education Partnerships</a:t>
                      </a:r>
                    </a:p>
                  </a:txBody>
                  <a:tcPr marL="9525" marR="9525" marT="9525" marB="0" anchor="ctr"/>
                </a:tc>
                <a:tc>
                  <a:txBody>
                    <a:bodyPr/>
                    <a:lstStyle/>
                    <a:p>
                      <a:pPr algn="l" fontAlgn="b"/>
                      <a:r>
                        <a:rPr lang="en-US" sz="1600" b="0" i="0" u="none" strike="noStrike" dirty="0">
                          <a:solidFill>
                            <a:srgbClr val="000000"/>
                          </a:solidFill>
                          <a:effectLst/>
                          <a:latin typeface="Calibri"/>
                        </a:rPr>
                        <a:t>PRC recommends the department develop a short document that more clearly articulates the role it plays meeting the college mission and supporting the college Educational Master Plan Goals.  The document should include an expansion of the response regarding Community Education in Question 3B and be shared with PRC for review by June 15, 2016.</a:t>
                      </a:r>
                    </a:p>
                  </a:txBody>
                  <a:tcPr marL="9525" marR="9525" marT="9525" marB="0" anchor="b"/>
                </a:tc>
              </a:tr>
              <a:tr h="370840">
                <a:tc>
                  <a:txBody>
                    <a:bodyPr/>
                    <a:lstStyle/>
                    <a:p>
                      <a:pPr algn="l" fontAlgn="b"/>
                      <a:r>
                        <a:rPr lang="en-US" sz="1600" b="0" i="0" u="none" strike="noStrike" dirty="0">
                          <a:solidFill>
                            <a:srgbClr val="000000"/>
                          </a:solidFill>
                          <a:effectLst/>
                          <a:latin typeface="Calibri"/>
                        </a:rPr>
                        <a:t>Classified Senate</a:t>
                      </a:r>
                    </a:p>
                  </a:txBody>
                  <a:tcPr marL="9525" marR="9525" marT="9525" marB="0" anchor="ctr"/>
                </a:tc>
                <a:tc>
                  <a:txBody>
                    <a:bodyPr/>
                    <a:lstStyle/>
                    <a:p>
                      <a:pPr algn="l" fontAlgn="b"/>
                      <a:r>
                        <a:rPr lang="en-US" sz="1600" b="0" i="0" u="none" strike="noStrike">
                          <a:solidFill>
                            <a:srgbClr val="000000"/>
                          </a:solidFill>
                          <a:effectLst/>
                          <a:latin typeface="Calibri"/>
                        </a:rPr>
                        <a:t>PRC recommends that the department complete AU-SLO reflections for 2014-15 and sumit them for PRC review by June 15, 2016.</a:t>
                      </a:r>
                    </a:p>
                  </a:txBody>
                  <a:tcPr marL="9525" marR="9525" marT="9525" marB="0" anchor="b"/>
                </a:tc>
              </a:tr>
              <a:tr h="370840">
                <a:tc>
                  <a:txBody>
                    <a:bodyPr/>
                    <a:lstStyle/>
                    <a:p>
                      <a:pPr algn="l" fontAlgn="b"/>
                      <a:r>
                        <a:rPr lang="en-US" sz="1600" b="0" i="0" u="none" strike="noStrike" dirty="0">
                          <a:solidFill>
                            <a:srgbClr val="000000"/>
                          </a:solidFill>
                          <a:effectLst/>
                          <a:latin typeface="Calibri"/>
                        </a:rPr>
                        <a:t>Educational </a:t>
                      </a:r>
                      <a:r>
                        <a:rPr lang="en-US" sz="1600" b="0" i="0" u="none" strike="noStrike" dirty="0" smtClean="0">
                          <a:solidFill>
                            <a:srgbClr val="000000"/>
                          </a:solidFill>
                          <a:effectLst/>
                          <a:latin typeface="Calibri"/>
                        </a:rPr>
                        <a:t>Center</a:t>
                      </a:r>
                      <a:endParaRPr lang="en-US" sz="1600" b="0" i="0" u="none" strike="noStrike" dirty="0">
                        <a:solidFill>
                          <a:srgbClr val="000000"/>
                        </a:solidFill>
                        <a:effectLst/>
                        <a:latin typeface="Calibri"/>
                      </a:endParaRPr>
                    </a:p>
                  </a:txBody>
                  <a:tcPr marL="9525" marR="9525" marT="9525" marB="0" anchor="ctr"/>
                </a:tc>
                <a:tc>
                  <a:txBody>
                    <a:bodyPr/>
                    <a:lstStyle/>
                    <a:p>
                      <a:pPr algn="l" fontAlgn="b"/>
                      <a:r>
                        <a:rPr lang="en-US" sz="1600" b="0" i="0" u="none" strike="noStrike">
                          <a:solidFill>
                            <a:srgbClr val="000000"/>
                          </a:solidFill>
                          <a:effectLst/>
                          <a:latin typeface="Calibri"/>
                        </a:rPr>
                        <a:t>PRC recommends that the department complete the outcome assessments and submit them for PRC review by November 11, 2016.</a:t>
                      </a:r>
                    </a:p>
                  </a:txBody>
                  <a:tcPr marL="9525" marR="9525" marT="9525" marB="0" anchor="b"/>
                </a:tc>
              </a:tr>
              <a:tr h="370840">
                <a:tc>
                  <a:txBody>
                    <a:bodyPr/>
                    <a:lstStyle/>
                    <a:p>
                      <a:pPr algn="l" fontAlgn="b"/>
                      <a:r>
                        <a:rPr lang="en-US" sz="1600" b="0" i="0" u="none" strike="noStrike" dirty="0">
                          <a:solidFill>
                            <a:srgbClr val="000000"/>
                          </a:solidFill>
                          <a:effectLst/>
                          <a:latin typeface="Calibri"/>
                        </a:rPr>
                        <a:t>English</a:t>
                      </a:r>
                    </a:p>
                  </a:txBody>
                  <a:tcPr marL="9525" marR="9525" marT="9525" marB="0" anchor="ctr"/>
                </a:tc>
                <a:tc>
                  <a:txBody>
                    <a:bodyPr/>
                    <a:lstStyle/>
                    <a:p>
                      <a:pPr algn="l" fontAlgn="b"/>
                      <a:r>
                        <a:rPr lang="en-US" sz="1600" b="0" i="0" u="none" strike="noStrike" dirty="0">
                          <a:solidFill>
                            <a:srgbClr val="000000"/>
                          </a:solidFill>
                          <a:effectLst/>
                          <a:latin typeface="Calibri"/>
                        </a:rPr>
                        <a:t>PRC recommends the department work with the SLO Committee for assistance in conducting program level assessments and provide them for PRC review by June 15, 2016.</a:t>
                      </a:r>
                    </a:p>
                  </a:txBody>
                  <a:tcPr marL="9525" marR="9525" marT="9525" marB="0" anchor="b"/>
                </a:tc>
              </a:tr>
              <a:tr h="370840">
                <a:tc>
                  <a:txBody>
                    <a:bodyPr/>
                    <a:lstStyle/>
                    <a:p>
                      <a:pPr algn="l" fontAlgn="b"/>
                      <a:r>
                        <a:rPr lang="en-US" sz="1600" b="0" i="0" u="none" strike="noStrike" dirty="0">
                          <a:solidFill>
                            <a:srgbClr val="000000"/>
                          </a:solidFill>
                          <a:effectLst/>
                          <a:latin typeface="Calibri"/>
                        </a:rPr>
                        <a:t>General Studies - Science</a:t>
                      </a:r>
                    </a:p>
                  </a:txBody>
                  <a:tcPr marL="9525" marR="9525" marT="9525" marB="0" anchor="ctr"/>
                </a:tc>
                <a:tc>
                  <a:txBody>
                    <a:bodyPr/>
                    <a:lstStyle/>
                    <a:p>
                      <a:pPr algn="l" fontAlgn="b"/>
                      <a:r>
                        <a:rPr lang="en-US" sz="1600" b="0" i="0" u="none" strike="noStrike">
                          <a:solidFill>
                            <a:srgbClr val="000000"/>
                          </a:solidFill>
                          <a:effectLst/>
                          <a:latin typeface="Calibri"/>
                        </a:rPr>
                        <a:t>PRC recommends that Section 2E and PL-SLO assessment and reflection be completed and sent to PRC by June 15, 2016.</a:t>
                      </a:r>
                    </a:p>
                  </a:txBody>
                  <a:tcPr marL="9525" marR="9525" marT="9525" marB="0" anchor="b"/>
                </a:tc>
              </a:tr>
              <a:tr h="370840">
                <a:tc>
                  <a:txBody>
                    <a:bodyPr/>
                    <a:lstStyle/>
                    <a:p>
                      <a:pPr algn="l" fontAlgn="b"/>
                      <a:r>
                        <a:rPr lang="en-US" sz="1600" b="0" i="0" u="none" strike="noStrike" dirty="0">
                          <a:solidFill>
                            <a:srgbClr val="000000"/>
                          </a:solidFill>
                          <a:effectLst/>
                          <a:latin typeface="Calibri"/>
                        </a:rPr>
                        <a:t>Physical Education</a:t>
                      </a:r>
                    </a:p>
                  </a:txBody>
                  <a:tcPr marL="9525" marR="9525" marT="9525" marB="0" anchor="ctr"/>
                </a:tc>
                <a:tc>
                  <a:txBody>
                    <a:bodyPr/>
                    <a:lstStyle/>
                    <a:p>
                      <a:pPr algn="l" fontAlgn="b"/>
                      <a:r>
                        <a:rPr lang="en-US" sz="1600" b="0" i="0" u="none" strike="noStrike" dirty="0">
                          <a:solidFill>
                            <a:srgbClr val="000000"/>
                          </a:solidFill>
                          <a:effectLst/>
                          <a:latin typeface="Calibri"/>
                        </a:rPr>
                        <a:t>PRC recommends that the department complete the PL-SLO assessment and reflections as well as Section 1H and submit the materials to PRC by June 15, 2016.</a:t>
                      </a:r>
                    </a:p>
                  </a:txBody>
                  <a:tcPr marL="9525" marR="9525" marT="9525" marB="0" anchor="b"/>
                </a:tc>
              </a:tr>
            </a:tbl>
          </a:graphicData>
        </a:graphic>
      </p:graphicFrame>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24</a:t>
            </a:fld>
            <a:endParaRPr lang="en-US"/>
          </a:p>
        </p:txBody>
      </p:sp>
    </p:spTree>
    <p:extLst>
      <p:ext uri="{BB962C8B-B14F-4D97-AF65-F5344CB8AC3E}">
        <p14:creationId xmlns:p14="http://schemas.microsoft.com/office/powerpoint/2010/main" val="257681412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From last year</a:t>
            </a:r>
          </a:p>
        </p:txBody>
      </p:sp>
      <p:sp>
        <p:nvSpPr>
          <p:cNvPr id="3" name="Content Placeholder 2"/>
          <p:cNvSpPr>
            <a:spLocks noGrp="1"/>
          </p:cNvSpPr>
          <p:nvPr>
            <p:ph idx="1"/>
          </p:nvPr>
        </p:nvSpPr>
        <p:spPr>
          <a:xfrm>
            <a:off x="457200" y="1371600"/>
            <a:ext cx="8229600" cy="4754563"/>
          </a:xfrm>
        </p:spPr>
        <p:txBody>
          <a:bodyPr>
            <a:noAutofit/>
          </a:bodyPr>
          <a:lstStyle/>
          <a:p>
            <a:pPr marL="685800" lvl="1">
              <a:buFont typeface="Wingdings" panose="05000000000000000000" pitchFamily="2" charset="2"/>
              <a:buChar char="§"/>
            </a:pPr>
            <a:r>
              <a:rPr lang="en-US" b="0" i="0" u="none" strike="noStrike" baseline="0" dirty="0" smtClean="0">
                <a:latin typeface="Calisto MT"/>
              </a:rPr>
              <a:t>All programs</a:t>
            </a:r>
            <a:r>
              <a:rPr lang="en-US" dirty="0" smtClean="0">
                <a:latin typeface="Calisto MT"/>
              </a:rPr>
              <a:t> recommended for out-of-cycle this year are recommended to continue on the regular cycle next year!</a:t>
            </a:r>
          </a:p>
          <a:p>
            <a:pPr marL="1085850" lvl="2">
              <a:buFont typeface="Wingdings" panose="05000000000000000000" pitchFamily="2" charset="2"/>
              <a:buChar char="§"/>
            </a:pPr>
            <a:r>
              <a:rPr lang="en-US" dirty="0" smtClean="0">
                <a:latin typeface="Calisto MT"/>
              </a:rPr>
              <a:t>Music </a:t>
            </a:r>
            <a:r>
              <a:rPr lang="en-US" smtClean="0">
                <a:latin typeface="Calisto MT"/>
              </a:rPr>
              <a:t>- General</a:t>
            </a:r>
            <a:endParaRPr lang="en-US" dirty="0" smtClean="0">
              <a:latin typeface="Calisto MT"/>
            </a:endParaRPr>
          </a:p>
          <a:p>
            <a:pPr marL="1085850" lvl="2">
              <a:buFont typeface="Wingdings" panose="05000000000000000000" pitchFamily="2" charset="2"/>
              <a:buChar char="§"/>
            </a:pPr>
            <a:r>
              <a:rPr lang="en-US" dirty="0" smtClean="0">
                <a:latin typeface="Calisto MT"/>
              </a:rPr>
              <a:t>Pass the torch</a:t>
            </a:r>
          </a:p>
          <a:p>
            <a:pPr marL="1085850" lvl="2">
              <a:buFont typeface="Wingdings" panose="05000000000000000000" pitchFamily="2" charset="2"/>
              <a:buChar char="§"/>
            </a:pPr>
            <a:r>
              <a:rPr lang="en-US" dirty="0" smtClean="0">
                <a:latin typeface="Calisto MT"/>
              </a:rPr>
              <a:t>Spanish</a:t>
            </a:r>
          </a:p>
          <a:p>
            <a:pPr marL="1085850" lvl="2">
              <a:buFont typeface="Wingdings" panose="05000000000000000000" pitchFamily="2" charset="2"/>
              <a:buChar char="§"/>
            </a:pPr>
            <a:r>
              <a:rPr lang="en-US" dirty="0" smtClean="0">
                <a:latin typeface="Calisto MT"/>
              </a:rPr>
              <a:t>Political Science</a:t>
            </a:r>
          </a:p>
          <a:p>
            <a:pPr marL="1085850" lvl="2">
              <a:buFont typeface="Wingdings" panose="05000000000000000000" pitchFamily="2" charset="2"/>
              <a:buChar char="§"/>
            </a:pPr>
            <a:r>
              <a:rPr lang="en-US" dirty="0" smtClean="0">
                <a:latin typeface="Calisto MT"/>
              </a:rPr>
              <a:t>Krause </a:t>
            </a:r>
            <a:r>
              <a:rPr lang="en-US" dirty="0">
                <a:latin typeface="Calisto MT"/>
              </a:rPr>
              <a:t>Center for Innovation</a:t>
            </a:r>
            <a:endParaRPr lang="en-US" b="0" i="0"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25</a:t>
            </a:fld>
            <a:endParaRPr lang="en-US"/>
          </a:p>
        </p:txBody>
      </p:sp>
    </p:spTree>
    <p:extLst>
      <p:ext uri="{BB962C8B-B14F-4D97-AF65-F5344CB8AC3E}">
        <p14:creationId xmlns:p14="http://schemas.microsoft.com/office/powerpoint/2010/main" val="292315946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PRC Charge – College-wide Observations (coming soon!)</a:t>
            </a:r>
          </a:p>
        </p:txBody>
      </p:sp>
      <p:sp>
        <p:nvSpPr>
          <p:cNvPr id="3" name="Content Placeholder 2"/>
          <p:cNvSpPr>
            <a:spLocks noGrp="1"/>
          </p:cNvSpPr>
          <p:nvPr>
            <p:ph idx="1"/>
          </p:nvPr>
        </p:nvSpPr>
        <p:spPr>
          <a:xfrm>
            <a:off x="457200" y="1371600"/>
            <a:ext cx="8229600" cy="4754563"/>
          </a:xfrm>
        </p:spPr>
        <p:txBody>
          <a:bodyPr>
            <a:noAutofit/>
          </a:bodyPr>
          <a:lstStyle/>
          <a:p>
            <a:pPr marL="400050" lvl="1" indent="0">
              <a:buNone/>
            </a:pPr>
            <a:endParaRPr lang="en-US" sz="1800" dirty="0" smtClean="0">
              <a:latin typeface="Calisto MT"/>
            </a:endParaRPr>
          </a:p>
          <a:p>
            <a:pPr marL="400050" lvl="1" indent="0">
              <a:buNone/>
            </a:pPr>
            <a:r>
              <a:rPr lang="en-US" sz="4000" dirty="0" smtClean="0">
                <a:latin typeface="Calisto MT"/>
              </a:rPr>
              <a:t>“This </a:t>
            </a:r>
            <a:r>
              <a:rPr lang="en-US" sz="4000" dirty="0">
                <a:latin typeface="Calisto MT"/>
              </a:rPr>
              <a:t>summary may include observations of common patterns or themes, suggestions for reducing duplication of resources, and/or broader recommendations to the college that would increase institutional effectiveness</a:t>
            </a:r>
            <a:r>
              <a:rPr lang="en-US" sz="4000" dirty="0" smtClean="0">
                <a:latin typeface="Calisto MT"/>
              </a:rPr>
              <a:t>.”</a:t>
            </a:r>
            <a:endParaRPr lang="en-US" sz="4000" b="0" i="0" u="none" strike="noStrike" baseline="0" dirty="0" smtClean="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26</a:t>
            </a:fld>
            <a:endParaRPr lang="en-US"/>
          </a:p>
        </p:txBody>
      </p:sp>
    </p:spTree>
    <p:extLst>
      <p:ext uri="{BB962C8B-B14F-4D97-AF65-F5344CB8AC3E}">
        <p14:creationId xmlns:p14="http://schemas.microsoft.com/office/powerpoint/2010/main" val="50356079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Autofit/>
          </a:bodyPr>
          <a:lstStyle/>
          <a:p>
            <a:pPr marL="0" indent="0">
              <a:buNone/>
            </a:pPr>
            <a:endParaRPr lang="en-US" sz="1800" b="1" i="1" dirty="0" smtClean="0"/>
          </a:p>
          <a:p>
            <a:pPr marL="0" indent="0" algn="ctr">
              <a:buNone/>
            </a:pPr>
            <a:r>
              <a:rPr lang="en-US" sz="6000" b="1" i="1" dirty="0" smtClean="0"/>
              <a:t>Questions?</a:t>
            </a:r>
            <a:endParaRPr lang="en-US" sz="6000" dirty="0">
              <a:latin typeface="Calisto MT"/>
            </a:endParaRPr>
          </a:p>
          <a:p>
            <a:endParaRPr lang="en-US" sz="1800" dirty="0" smtClean="0">
              <a:latin typeface="Calisto MT"/>
            </a:endParaRPr>
          </a:p>
          <a:p>
            <a:endParaRPr lang="en-US" sz="1800" dirty="0">
              <a:latin typeface="Calisto MT"/>
            </a:endParaRPr>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27</a:t>
            </a:fld>
            <a:endParaRPr lang="en-US"/>
          </a:p>
        </p:txBody>
      </p:sp>
    </p:spTree>
    <p:extLst>
      <p:ext uri="{BB962C8B-B14F-4D97-AF65-F5344CB8AC3E}">
        <p14:creationId xmlns:p14="http://schemas.microsoft.com/office/powerpoint/2010/main" val="214777287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Review Committee (PRC)</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4000" dirty="0" smtClean="0"/>
              <a:t>3 Faculty members</a:t>
            </a:r>
          </a:p>
          <a:p>
            <a:pPr>
              <a:buFont typeface="Wingdings" panose="05000000000000000000" pitchFamily="2" charset="2"/>
              <a:buChar char="§"/>
            </a:pPr>
            <a:r>
              <a:rPr lang="en-US" sz="4000" dirty="0" smtClean="0"/>
              <a:t>3 Administrators</a:t>
            </a:r>
          </a:p>
          <a:p>
            <a:pPr>
              <a:buFont typeface="Wingdings" panose="05000000000000000000" pitchFamily="2" charset="2"/>
              <a:buChar char="§"/>
            </a:pPr>
            <a:r>
              <a:rPr lang="en-US" sz="4000" dirty="0" smtClean="0"/>
              <a:t>3 Classified Professionals</a:t>
            </a:r>
          </a:p>
          <a:p>
            <a:pPr>
              <a:buFont typeface="Wingdings" panose="05000000000000000000" pitchFamily="2" charset="2"/>
              <a:buChar char="§"/>
            </a:pPr>
            <a:endParaRPr lang="en-US" sz="4000" dirty="0" smtClean="0"/>
          </a:p>
          <a:p>
            <a:pPr>
              <a:buFont typeface="Wingdings" panose="05000000000000000000" pitchFamily="2" charset="2"/>
              <a:buChar char="§"/>
            </a:pPr>
            <a:r>
              <a:rPr lang="en-US" sz="2000" dirty="0">
                <a:hlinkClick r:id="rId2"/>
              </a:rPr>
              <a:t>http://www.foothill.edu/staff/irs/programplans/index.php</a:t>
            </a:r>
          </a:p>
          <a:p>
            <a:pPr>
              <a:buFont typeface="Wingdings" panose="05000000000000000000" pitchFamily="2" charset="2"/>
              <a:buChar char="§"/>
            </a:pPr>
            <a:r>
              <a:rPr lang="en-US" sz="2000" dirty="0" smtClean="0">
                <a:hlinkClick r:id="rId2"/>
              </a:rPr>
              <a:t>http</a:t>
            </a:r>
            <a:r>
              <a:rPr lang="en-US" sz="2000" dirty="0">
                <a:hlinkClick r:id="rId2"/>
              </a:rPr>
              <a:t>://</a:t>
            </a:r>
            <a:r>
              <a:rPr lang="en-US" sz="2000" dirty="0" smtClean="0">
                <a:hlinkClick r:id="rId2"/>
              </a:rPr>
              <a:t>www.foothill.edu/staff/irs/programplans/programreview.php</a:t>
            </a:r>
            <a:endParaRPr lang="en-US" sz="2000" dirty="0" smtClean="0"/>
          </a:p>
          <a:p>
            <a:pPr>
              <a:buFont typeface="Wingdings" panose="05000000000000000000" pitchFamily="2" charset="2"/>
              <a:buChar char="§"/>
            </a:pPr>
            <a:r>
              <a:rPr lang="en-US" sz="2000" dirty="0">
                <a:hlinkClick r:id="rId3"/>
              </a:rPr>
              <a:t>http://</a:t>
            </a:r>
            <a:r>
              <a:rPr lang="en-US" sz="2000" dirty="0" smtClean="0">
                <a:hlinkClick r:id="rId3"/>
              </a:rPr>
              <a:t>www.foothill.edu/staff/irs/programplans/prcminutes.php</a:t>
            </a:r>
            <a:endParaRPr lang="en-US" sz="2000" dirty="0" smtClean="0"/>
          </a:p>
          <a:p>
            <a:pPr>
              <a:buFont typeface="Wingdings" panose="05000000000000000000" pitchFamily="2" charset="2"/>
              <a:buChar char="§"/>
            </a:pPr>
            <a:endParaRPr lang="en-US" sz="2000" dirty="0"/>
          </a:p>
          <a:p>
            <a:endParaRPr lang="en-US"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3</a:t>
            </a:fld>
            <a:endParaRPr lang="en-US"/>
          </a:p>
        </p:txBody>
      </p:sp>
    </p:spTree>
    <p:extLst>
      <p:ext uri="{BB962C8B-B14F-4D97-AF65-F5344CB8AC3E}">
        <p14:creationId xmlns:p14="http://schemas.microsoft.com/office/powerpoint/2010/main" val="18204456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Top 3 Program Review Complaints</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sz="4000" dirty="0" smtClean="0"/>
              <a:t>We request resources year after year and never get anything</a:t>
            </a:r>
          </a:p>
          <a:p>
            <a:pPr>
              <a:buFont typeface="Wingdings" panose="05000000000000000000" pitchFamily="2" charset="2"/>
              <a:buChar char="§"/>
            </a:pPr>
            <a:r>
              <a:rPr lang="en-US" sz="4000" dirty="0"/>
              <a:t>We are being asked to analyze data about our programs but we are not researchers</a:t>
            </a:r>
          </a:p>
          <a:p>
            <a:pPr>
              <a:buFont typeface="Wingdings" panose="05000000000000000000" pitchFamily="2" charset="2"/>
              <a:buChar char="§"/>
            </a:pPr>
            <a:r>
              <a:rPr lang="en-US" sz="4000" dirty="0" smtClean="0"/>
              <a:t>The prompts do not allow us to properly explain what we are doing</a:t>
            </a:r>
          </a:p>
          <a:p>
            <a:pPr>
              <a:buFont typeface="Wingdings" panose="05000000000000000000" pitchFamily="2" charset="2"/>
              <a:buChar char="§"/>
            </a:pPr>
            <a:endParaRPr lang="en-US" sz="2000" dirty="0"/>
          </a:p>
          <a:p>
            <a:endParaRPr lang="en-US"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4</a:t>
            </a:fld>
            <a:endParaRPr lang="en-US"/>
          </a:p>
        </p:txBody>
      </p:sp>
    </p:spTree>
    <p:extLst>
      <p:ext uri="{BB962C8B-B14F-4D97-AF65-F5344CB8AC3E}">
        <p14:creationId xmlns:p14="http://schemas.microsoft.com/office/powerpoint/2010/main" val="108522723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bother?</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4000" dirty="0" smtClean="0"/>
              <a:t>We spend dozens of hours collectively on program review each year, what is the purpose, are we just doing it for accreditation?</a:t>
            </a:r>
          </a:p>
          <a:p>
            <a:pPr>
              <a:buFont typeface="Wingdings" panose="05000000000000000000" pitchFamily="2" charset="2"/>
              <a:buChar char="§"/>
            </a:pPr>
            <a:endParaRPr lang="en-US" sz="2000" dirty="0"/>
          </a:p>
          <a:p>
            <a:endParaRPr lang="en-US"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5</a:t>
            </a:fld>
            <a:endParaRPr lang="en-US"/>
          </a:p>
        </p:txBody>
      </p:sp>
    </p:spTree>
    <p:extLst>
      <p:ext uri="{BB962C8B-B14F-4D97-AF65-F5344CB8AC3E}">
        <p14:creationId xmlns:p14="http://schemas.microsoft.com/office/powerpoint/2010/main" val="5704215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Program Review</a:t>
            </a:r>
            <a:endParaRPr lang="en-US" dirty="0"/>
          </a:p>
        </p:txBody>
      </p:sp>
      <p:graphicFrame>
        <p:nvGraphicFramePr>
          <p:cNvPr id="10" name="Diagram 9"/>
          <p:cNvGraphicFramePr/>
          <p:nvPr>
            <p:extLst>
              <p:ext uri="{D42A27DB-BD31-4B8C-83A1-F6EECF244321}">
                <p14:modId xmlns:p14="http://schemas.microsoft.com/office/powerpoint/2010/main" val="1766997131"/>
              </p:ext>
            </p:extLst>
          </p:nvPr>
        </p:nvGraphicFramePr>
        <p:xfrm>
          <a:off x="228600" y="1447800"/>
          <a:ext cx="8763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4" name="TextBox 3"/>
          <p:cNvSpPr txBox="1"/>
          <p:nvPr/>
        </p:nvSpPr>
        <p:spPr>
          <a:xfrm>
            <a:off x="609600" y="5331767"/>
            <a:ext cx="1981200" cy="461665"/>
          </a:xfrm>
          <a:prstGeom prst="rect">
            <a:avLst/>
          </a:prstGeom>
          <a:noFill/>
        </p:spPr>
        <p:txBody>
          <a:bodyPr wrap="square" rtlCol="0">
            <a:spAutoFit/>
          </a:bodyPr>
          <a:lstStyle/>
          <a:p>
            <a:r>
              <a:rPr lang="en-US" sz="1200" dirty="0" smtClean="0"/>
              <a:t>Source:  adapted from  http</a:t>
            </a:r>
            <a:r>
              <a:rPr lang="en-US" sz="1200" dirty="0"/>
              <a:t>://</a:t>
            </a:r>
            <a:r>
              <a:rPr lang="en-US" sz="1200" dirty="0" smtClean="0"/>
              <a:t>www.chea.org/</a:t>
            </a:r>
            <a:endParaRPr lang="en-US" sz="1200" dirty="0"/>
          </a:p>
        </p:txBody>
      </p:sp>
      <p:pic>
        <p:nvPicPr>
          <p:cNvPr id="1026" name="Picture 2" descr="CHEA 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85800" y="5881688"/>
            <a:ext cx="1485900" cy="485775"/>
          </a:xfrm>
          <a:prstGeom prst="rect">
            <a:avLst/>
          </a:prstGeom>
          <a:noFill/>
          <a:extLst>
            <a:ext uri="{909E8E84-426E-40dd-AFC4-6F175D3DCCD1}">
              <a14:hiddenFill xmlns:a14="http://schemas.microsoft.com/office/drawing/2010/main">
                <a:solidFill>
                  <a:srgbClr val="FFFFFF"/>
                </a:solidFill>
              </a14:hiddenFill>
            </a:ext>
          </a:extLst>
        </p:spPr>
      </p:pic>
      <p:sp>
        <p:nvSpPr>
          <p:cNvPr id="7" name="Date Placeholder 6"/>
          <p:cNvSpPr>
            <a:spLocks noGrp="1"/>
          </p:cNvSpPr>
          <p:nvPr>
            <p:ph type="dt" sz="half" idx="10"/>
          </p:nvPr>
        </p:nvSpPr>
        <p:spPr/>
        <p:txBody>
          <a:bodyPr/>
          <a:lstStyle/>
          <a:p>
            <a:r>
              <a:rPr lang="en-US" smtClean="0"/>
              <a:t>4/18/2016</a:t>
            </a:r>
            <a:endParaRPr lang="en-US"/>
          </a:p>
        </p:txBody>
      </p:sp>
      <p:sp>
        <p:nvSpPr>
          <p:cNvPr id="3" name="TextBox 2"/>
          <p:cNvSpPr txBox="1"/>
          <p:nvPr/>
        </p:nvSpPr>
        <p:spPr>
          <a:xfrm>
            <a:off x="381000" y="1828800"/>
            <a:ext cx="1981200" cy="3323987"/>
          </a:xfrm>
          <a:prstGeom prst="rect">
            <a:avLst/>
          </a:prstGeom>
          <a:noFill/>
        </p:spPr>
        <p:txBody>
          <a:bodyPr wrap="square" rtlCol="0">
            <a:spAutoFit/>
          </a:bodyPr>
          <a:lstStyle/>
          <a:p>
            <a:r>
              <a:rPr lang="en-US" sz="1400" dirty="0" smtClean="0"/>
              <a:t>Program review is the process by which instructional and non-instructional programs systematically assess themselves to ensure currency, relevance, appropriateness, and achievement of stated goals and outcomes related to student learning and institutional effectiveness.  </a:t>
            </a:r>
          </a:p>
          <a:p>
            <a:r>
              <a:rPr lang="en-US" sz="1400" dirty="0" smtClean="0"/>
              <a:t>Source: PRC Charter</a:t>
            </a:r>
            <a:endParaRPr lang="en-US" sz="1400" dirty="0"/>
          </a:p>
        </p:txBody>
      </p:sp>
      <p:sp>
        <p:nvSpPr>
          <p:cNvPr id="6" name="Slide Number Placeholder 5"/>
          <p:cNvSpPr>
            <a:spLocks noGrp="1"/>
          </p:cNvSpPr>
          <p:nvPr>
            <p:ph type="sldNum" sz="quarter" idx="12"/>
          </p:nvPr>
        </p:nvSpPr>
        <p:spPr/>
        <p:txBody>
          <a:bodyPr/>
          <a:lstStyle/>
          <a:p>
            <a:fld id="{E64A1F52-78BC-46CD-96D9-FFFA215C5F62}" type="slidenum">
              <a:rPr lang="en-US" smtClean="0"/>
              <a:t>6</a:t>
            </a:fld>
            <a:endParaRPr lang="en-US"/>
          </a:p>
        </p:txBody>
      </p:sp>
    </p:spTree>
    <p:extLst>
      <p:ext uri="{BB962C8B-B14F-4D97-AF65-F5344CB8AC3E}">
        <p14:creationId xmlns:p14="http://schemas.microsoft.com/office/powerpoint/2010/main" val="18918231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Its About Improvement!</a:t>
            </a:r>
          </a:p>
        </p:txBody>
      </p:sp>
      <p:sp>
        <p:nvSpPr>
          <p:cNvPr id="3" name="Content Placeholder 2"/>
          <p:cNvSpPr>
            <a:spLocks noGrp="1"/>
          </p:cNvSpPr>
          <p:nvPr>
            <p:ph idx="1"/>
          </p:nvPr>
        </p:nvSpPr>
        <p:spPr>
          <a:xfrm>
            <a:off x="457200" y="1447800"/>
            <a:ext cx="8229600" cy="4495800"/>
          </a:xfrm>
        </p:spPr>
        <p:txBody>
          <a:bodyPr>
            <a:noAutofit/>
          </a:bodyPr>
          <a:lstStyle/>
          <a:p>
            <a:pPr marL="0" indent="0" algn="ctr">
              <a:buNone/>
            </a:pPr>
            <a:endParaRPr lang="en-US" sz="3600" b="1" i="1" dirty="0" smtClean="0"/>
          </a:p>
          <a:p>
            <a:pPr marL="0" indent="0" algn="ctr">
              <a:buNone/>
            </a:pPr>
            <a:r>
              <a:rPr lang="en-US" sz="3600" b="1" i="1" dirty="0" smtClean="0"/>
              <a:t>“even </a:t>
            </a:r>
            <a:r>
              <a:rPr lang="en-US" sz="3600" b="1" i="1" dirty="0"/>
              <a:t>great programs can </a:t>
            </a:r>
            <a:endParaRPr lang="en-US" sz="3600" b="1" i="1" dirty="0" smtClean="0"/>
          </a:p>
          <a:p>
            <a:pPr marL="0" indent="0" algn="ctr">
              <a:buNone/>
            </a:pPr>
            <a:r>
              <a:rPr lang="en-US" sz="3600" b="1" i="1" dirty="0" smtClean="0"/>
              <a:t>keep improving!"</a:t>
            </a:r>
            <a:endParaRPr lang="en-US" sz="3600" b="1" i="1" dirty="0"/>
          </a:p>
          <a:p>
            <a:pPr marL="0" indent="0" algn="ctr">
              <a:buNone/>
            </a:pPr>
            <a:endParaRPr lang="en-US" sz="1800" b="1" i="1" dirty="0" smtClean="0"/>
          </a:p>
          <a:p>
            <a:pPr marL="0" indent="0" algn="ctr">
              <a:buNone/>
            </a:pPr>
            <a:r>
              <a:rPr lang="en-US" sz="1800" b="1" i="1" dirty="0" smtClean="0"/>
              <a:t>Carolyn </a:t>
            </a:r>
            <a:r>
              <a:rPr lang="en-US" sz="1800" b="1" i="1" dirty="0" err="1"/>
              <a:t>Holcroft</a:t>
            </a:r>
            <a:r>
              <a:rPr lang="en-US" sz="1800" b="1" i="1" dirty="0"/>
              <a:t>, Foothill College Academic Senate President, October 31, </a:t>
            </a:r>
            <a:r>
              <a:rPr lang="en-US" sz="1800" b="1" i="1" dirty="0" smtClean="0"/>
              <a:t>2014</a:t>
            </a:r>
          </a:p>
          <a:p>
            <a:endParaRPr lang="en-US" sz="1800" b="1" i="1" dirty="0"/>
          </a:p>
          <a:p>
            <a:pPr marL="0" indent="0">
              <a:buNone/>
            </a:pPr>
            <a:endParaRPr lang="en-US" sz="1800" b="1" i="1"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a:p>
        </p:txBody>
      </p:sp>
      <p:sp>
        <p:nvSpPr>
          <p:cNvPr id="6" name="Slide Number Placeholder 5"/>
          <p:cNvSpPr>
            <a:spLocks noGrp="1"/>
          </p:cNvSpPr>
          <p:nvPr>
            <p:ph type="sldNum" sz="quarter" idx="12"/>
          </p:nvPr>
        </p:nvSpPr>
        <p:spPr/>
        <p:txBody>
          <a:bodyPr/>
          <a:lstStyle/>
          <a:p>
            <a:fld id="{E64A1F52-78BC-46CD-96D9-FFFA215C5F62}" type="slidenum">
              <a:rPr lang="en-US" smtClean="0"/>
              <a:t>7</a:t>
            </a:fld>
            <a:endParaRPr lang="en-US"/>
          </a:p>
        </p:txBody>
      </p:sp>
    </p:spTree>
    <p:extLst>
      <p:ext uri="{BB962C8B-B14F-4D97-AF65-F5344CB8AC3E}">
        <p14:creationId xmlns:p14="http://schemas.microsoft.com/office/powerpoint/2010/main" val="39403616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 Review Goals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Program review is an opportunity for the college to:</a:t>
            </a:r>
          </a:p>
          <a:p>
            <a:r>
              <a:rPr lang="en-US" dirty="0"/>
              <a:t>Examine the extent to which a </a:t>
            </a:r>
            <a:r>
              <a:rPr lang="en-US" b="1" i="1" dirty="0"/>
              <a:t>program is meeting its mission </a:t>
            </a:r>
            <a:r>
              <a:rPr lang="en-US" dirty="0"/>
              <a:t>and </a:t>
            </a:r>
            <a:r>
              <a:rPr lang="en-US" b="1" i="1" dirty="0"/>
              <a:t>contributing to the college core missions</a:t>
            </a:r>
            <a:r>
              <a:rPr lang="en-US" dirty="0"/>
              <a:t>;</a:t>
            </a:r>
          </a:p>
          <a:p>
            <a:r>
              <a:rPr lang="en-US" dirty="0"/>
              <a:t>Develop an understanding of the </a:t>
            </a:r>
            <a:r>
              <a:rPr lang="en-US" b="1" i="1" dirty="0"/>
              <a:t>program’s strengths, successes and challenges</a:t>
            </a:r>
            <a:r>
              <a:rPr lang="en-US" dirty="0"/>
              <a:t>;</a:t>
            </a:r>
          </a:p>
          <a:p>
            <a:r>
              <a:rPr lang="en-US" dirty="0"/>
              <a:t>Use data and evaluation findings to develop goals and actions leading to </a:t>
            </a:r>
            <a:r>
              <a:rPr lang="en-US" b="1" i="1" dirty="0"/>
              <a:t>program improvement</a:t>
            </a:r>
            <a:r>
              <a:rPr lang="en-US" dirty="0"/>
              <a:t>;</a:t>
            </a:r>
          </a:p>
          <a:p>
            <a:r>
              <a:rPr lang="en-US" dirty="0"/>
              <a:t>Help the college meet </a:t>
            </a:r>
            <a:r>
              <a:rPr lang="en-US" b="1" i="1" dirty="0"/>
              <a:t>accreditation requirements </a:t>
            </a:r>
            <a:r>
              <a:rPr lang="en-US" dirty="0"/>
              <a:t>and accountability mandates; and</a:t>
            </a:r>
          </a:p>
          <a:p>
            <a:r>
              <a:rPr lang="en-US" dirty="0"/>
              <a:t>Provide information to facilitate program-­‐ and college-­‐level </a:t>
            </a:r>
            <a:r>
              <a:rPr lang="en-US" b="1" i="1" dirty="0"/>
              <a:t>planning and </a:t>
            </a:r>
            <a:r>
              <a:rPr lang="en-US" b="1" i="1" dirty="0" smtClean="0"/>
              <a:t>resource</a:t>
            </a:r>
            <a:r>
              <a:rPr lang="en-US" dirty="0" smtClean="0"/>
              <a:t> </a:t>
            </a:r>
            <a:r>
              <a:rPr lang="en-US" b="1" i="1" dirty="0" smtClean="0"/>
              <a:t>prioritization </a:t>
            </a:r>
            <a:r>
              <a:rPr lang="en-US" b="1" i="1" dirty="0"/>
              <a:t>and allocation</a:t>
            </a:r>
            <a:r>
              <a:rPr lang="en-US" dirty="0"/>
              <a:t>.</a:t>
            </a:r>
          </a:p>
          <a:p>
            <a:endParaRPr lang="en-US" dirty="0"/>
          </a:p>
        </p:txBody>
      </p:sp>
      <p:sp>
        <p:nvSpPr>
          <p:cNvPr id="4" name="Date Placeholder 3"/>
          <p:cNvSpPr>
            <a:spLocks noGrp="1"/>
          </p:cNvSpPr>
          <p:nvPr>
            <p:ph type="dt" sz="half" idx="10"/>
          </p:nvPr>
        </p:nvSpPr>
        <p:spPr/>
        <p:txBody>
          <a:bodyPr/>
          <a:lstStyle/>
          <a:p>
            <a:r>
              <a:rPr lang="en-US" smtClean="0"/>
              <a:t>4/18/2016</a:t>
            </a:r>
            <a:endParaRPr lang="en-US"/>
          </a:p>
        </p:txBody>
      </p:sp>
      <p:sp>
        <p:nvSpPr>
          <p:cNvPr id="5" name="Footer Placeholder 4"/>
          <p:cNvSpPr>
            <a:spLocks noGrp="1"/>
          </p:cNvSpPr>
          <p:nvPr>
            <p:ph type="ftr" sz="quarter" idx="11"/>
          </p:nvPr>
        </p:nvSpPr>
        <p:spPr/>
        <p:txBody>
          <a:bodyPr/>
          <a:lstStyle/>
          <a:p>
            <a:r>
              <a:rPr lang="en-US" smtClean="0"/>
              <a:t>Program Review Committee Spring 2016</a:t>
            </a:r>
            <a:endParaRPr lang="en-US" dirty="0"/>
          </a:p>
        </p:txBody>
      </p:sp>
      <p:sp>
        <p:nvSpPr>
          <p:cNvPr id="6" name="Slide Number Placeholder 5"/>
          <p:cNvSpPr>
            <a:spLocks noGrp="1"/>
          </p:cNvSpPr>
          <p:nvPr>
            <p:ph type="sldNum" sz="quarter" idx="12"/>
          </p:nvPr>
        </p:nvSpPr>
        <p:spPr/>
        <p:txBody>
          <a:bodyPr/>
          <a:lstStyle/>
          <a:p>
            <a:fld id="{E64A1F52-78BC-46CD-96D9-FFFA215C5F62}" type="slidenum">
              <a:rPr lang="en-US" smtClean="0"/>
              <a:t>8</a:t>
            </a:fld>
            <a:endParaRPr lang="en-US"/>
          </a:p>
        </p:txBody>
      </p:sp>
    </p:spTree>
    <p:extLst>
      <p:ext uri="{BB962C8B-B14F-4D97-AF65-F5344CB8AC3E}">
        <p14:creationId xmlns:p14="http://schemas.microsoft.com/office/powerpoint/2010/main" val="13903495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cs typeface="ＭＳ Ｐゴシック"/>
              </a:rPr>
              <a:t>Comprehensive Program Review Steps</a:t>
            </a:r>
            <a:endParaRPr lang="en-US" dirty="0"/>
          </a:p>
        </p:txBody>
      </p:sp>
      <p:graphicFrame>
        <p:nvGraphicFramePr>
          <p:cNvPr id="4" name="Content Placeholder 2"/>
          <p:cNvGraphicFramePr>
            <a:graphicFrameLocks noGrp="1"/>
          </p:cNvGraphicFramePr>
          <p:nvPr>
            <p:ph sz="quarter" idx="1"/>
            <p:extLst>
              <p:ext uri="{D42A27DB-BD31-4B8C-83A1-F6EECF244321}">
                <p14:modId xmlns:p14="http://schemas.microsoft.com/office/powerpoint/2010/main" val="1501633550"/>
              </p:ext>
            </p:extLst>
          </p:nvPr>
        </p:nvGraphicFramePr>
        <p:xfrm>
          <a:off x="304800" y="1371600"/>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ooter Placeholder 5"/>
          <p:cNvSpPr>
            <a:spLocks noGrp="1"/>
          </p:cNvSpPr>
          <p:nvPr>
            <p:ph type="ftr" sz="quarter" idx="11"/>
          </p:nvPr>
        </p:nvSpPr>
        <p:spPr/>
        <p:txBody>
          <a:bodyPr/>
          <a:lstStyle/>
          <a:p>
            <a:r>
              <a:rPr lang="en-US" smtClean="0"/>
              <a:t>Program Review Committee Spring 2016</a:t>
            </a:r>
            <a:endParaRPr lang="en-US" dirty="0"/>
          </a:p>
        </p:txBody>
      </p:sp>
      <p:sp>
        <p:nvSpPr>
          <p:cNvPr id="8" name="Date Placeholder 7"/>
          <p:cNvSpPr>
            <a:spLocks noGrp="1"/>
          </p:cNvSpPr>
          <p:nvPr>
            <p:ph type="dt" sz="half" idx="10"/>
          </p:nvPr>
        </p:nvSpPr>
        <p:spPr/>
        <p:txBody>
          <a:bodyPr/>
          <a:lstStyle/>
          <a:p>
            <a:r>
              <a:rPr lang="en-US" smtClean="0"/>
              <a:t>4/18/2016</a:t>
            </a:r>
            <a:endParaRPr lang="en-US"/>
          </a:p>
        </p:txBody>
      </p:sp>
      <p:sp>
        <p:nvSpPr>
          <p:cNvPr id="5" name="Rounded Rectangular Callout 4"/>
          <p:cNvSpPr/>
          <p:nvPr/>
        </p:nvSpPr>
        <p:spPr>
          <a:xfrm>
            <a:off x="6765616" y="4724400"/>
            <a:ext cx="1399922" cy="457200"/>
          </a:xfrm>
          <a:prstGeom prst="wedgeRoundRectCallout">
            <a:avLst>
              <a:gd name="adj1" fmla="val -63335"/>
              <a:gd name="adj2" fmla="val -7444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A</a:t>
            </a:r>
            <a:r>
              <a:rPr lang="en-US" sz="1200" dirty="0" smtClean="0">
                <a:solidFill>
                  <a:schemeClr val="tx1"/>
                </a:solidFill>
              </a:rPr>
              <a:t>nnual PR’s do not go to </a:t>
            </a:r>
            <a:r>
              <a:rPr lang="en-US" sz="1200" dirty="0" err="1" smtClean="0">
                <a:solidFill>
                  <a:schemeClr val="tx1"/>
                </a:solidFill>
              </a:rPr>
              <a:t>PRC</a:t>
            </a:r>
            <a:r>
              <a:rPr lang="en-US" sz="1200" dirty="0" err="1" smtClean="0"/>
              <a:t>For</a:t>
            </a:r>
            <a:endParaRPr lang="en-US" sz="1200" dirty="0"/>
          </a:p>
        </p:txBody>
      </p:sp>
      <p:sp>
        <p:nvSpPr>
          <p:cNvPr id="7" name="TextBox 6"/>
          <p:cNvSpPr txBox="1"/>
          <p:nvPr/>
        </p:nvSpPr>
        <p:spPr>
          <a:xfrm>
            <a:off x="457200" y="5943600"/>
            <a:ext cx="3810000" cy="276999"/>
          </a:xfrm>
          <a:prstGeom prst="rect">
            <a:avLst/>
          </a:prstGeom>
          <a:noFill/>
        </p:spPr>
        <p:txBody>
          <a:bodyPr wrap="square" rtlCol="0">
            <a:spAutoFit/>
          </a:bodyPr>
          <a:lstStyle/>
          <a:p>
            <a:r>
              <a:rPr lang="en-US" sz="1200" dirty="0"/>
              <a:t>http://foothill.edu/staff/irs/programplans/index.php</a:t>
            </a:r>
          </a:p>
        </p:txBody>
      </p:sp>
      <p:sp>
        <p:nvSpPr>
          <p:cNvPr id="3" name="Slide Number Placeholder 2"/>
          <p:cNvSpPr>
            <a:spLocks noGrp="1"/>
          </p:cNvSpPr>
          <p:nvPr>
            <p:ph type="sldNum" sz="quarter" idx="12"/>
          </p:nvPr>
        </p:nvSpPr>
        <p:spPr/>
        <p:txBody>
          <a:bodyPr/>
          <a:lstStyle/>
          <a:p>
            <a:fld id="{E64A1F52-78BC-46CD-96D9-FFFA215C5F62}" type="slidenum">
              <a:rPr lang="en-US" smtClean="0"/>
              <a:t>9</a:t>
            </a:fld>
            <a:endParaRPr lang="en-US"/>
          </a:p>
        </p:txBody>
      </p:sp>
    </p:spTree>
    <p:extLst>
      <p:ext uri="{BB962C8B-B14F-4D97-AF65-F5344CB8AC3E}">
        <p14:creationId xmlns:p14="http://schemas.microsoft.com/office/powerpoint/2010/main" val="63002365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1344</TotalTime>
  <Words>2533</Words>
  <Application>Microsoft Macintosh PowerPoint</Application>
  <PresentationFormat>On-screen Show (4:3)</PresentationFormat>
  <Paragraphs>318</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Foothill College Program Review Committee (PRC) Recommendations to PaRC Spring 2016</vt:lpstr>
      <vt:lpstr>Comprehensive Program Review</vt:lpstr>
      <vt:lpstr>Program Review Committee (PRC)</vt:lpstr>
      <vt:lpstr>Top 3 Program Review Complaints</vt:lpstr>
      <vt:lpstr>Why bother?</vt:lpstr>
      <vt:lpstr>Purposes of Program Review</vt:lpstr>
      <vt:lpstr>Its About Improvement!</vt:lpstr>
      <vt:lpstr>Program Review Goals</vt:lpstr>
      <vt:lpstr>Comprehensive Program Review Steps</vt:lpstr>
      <vt:lpstr>PowerPoint Presentation</vt:lpstr>
      <vt:lpstr>Program Review Rubric</vt:lpstr>
      <vt:lpstr>Program Review Rubric (Cont.)</vt:lpstr>
      <vt:lpstr>PowerPoint Presentation</vt:lpstr>
      <vt:lpstr>Winter 2016 Review</vt:lpstr>
      <vt:lpstr>Types of Comprehensive PRs Reviewed</vt:lpstr>
      <vt:lpstr>Types of Responses</vt:lpstr>
      <vt:lpstr>Equity Related Commendations (sample)</vt:lpstr>
      <vt:lpstr>Curriculum Related Commendations (sample) </vt:lpstr>
      <vt:lpstr>SLO Related Commendations (sample)</vt:lpstr>
      <vt:lpstr>Other Examples (not all!) of  Good Work</vt:lpstr>
      <vt:lpstr>Recommended Meeting with PRC</vt:lpstr>
      <vt:lpstr>Recommended for Out-of-Cycle</vt:lpstr>
      <vt:lpstr>Program Outcomes Ratings (sample)</vt:lpstr>
      <vt:lpstr>Recommended Follow-up</vt:lpstr>
      <vt:lpstr>From last year</vt:lpstr>
      <vt:lpstr>PRC Charge – College-wide Observations (coming soon!)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FHDA</dc:creator>
  <cp:lastModifiedBy>FHDA</cp:lastModifiedBy>
  <cp:revision>92</cp:revision>
  <cp:lastPrinted>2016-04-11T17:53:27Z</cp:lastPrinted>
  <dcterms:created xsi:type="dcterms:W3CDTF">2014-10-29T20:11:37Z</dcterms:created>
  <dcterms:modified xsi:type="dcterms:W3CDTF">2016-04-18T18:29:09Z</dcterms:modified>
</cp:coreProperties>
</file>