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5"/>
  </p:notesMasterIdLst>
  <p:handoutMasterIdLst>
    <p:handoutMasterId r:id="rId16"/>
  </p:handoutMasterIdLst>
  <p:sldIdLst>
    <p:sldId id="263" r:id="rId2"/>
    <p:sldId id="291" r:id="rId3"/>
    <p:sldId id="292" r:id="rId4"/>
    <p:sldId id="303" r:id="rId5"/>
    <p:sldId id="299" r:id="rId6"/>
    <p:sldId id="304" r:id="rId7"/>
    <p:sldId id="301" r:id="rId8"/>
    <p:sldId id="293" r:id="rId9"/>
    <p:sldId id="294" r:id="rId10"/>
    <p:sldId id="295" r:id="rId11"/>
    <p:sldId id="298" r:id="rId12"/>
    <p:sldId id="296" r:id="rId13"/>
    <p:sldId id="29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00"/>
    <a:srgbClr val="91919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49" autoAdjust="0"/>
    <p:restoredTop sz="99593" autoAdjust="0"/>
  </p:normalViewPr>
  <p:slideViewPr>
    <p:cSldViewPr snapToGrid="0" snapToObjects="1">
      <p:cViewPr>
        <p:scale>
          <a:sx n="90" d="100"/>
          <a:sy n="90" d="100"/>
        </p:scale>
        <p:origin x="-1854" y="-6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84A60A-94B8-064F-ADA6-1BB898D60B10}" type="datetimeFigureOut">
              <a:rPr lang="en-US" smtClean="0"/>
              <a:pPr/>
              <a:t>4/20/2016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8A32D-3885-5C45-97D6-414ECBEA10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664253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B66600-65B8-EC46-AA30-F26415E72533}" type="datetimeFigureOut">
              <a:rPr lang="en-US" smtClean="0"/>
              <a:pPr/>
              <a:t>4/20/2016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9D506-3991-F849-BD53-7E023038D56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5206660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Title V:</a:t>
            </a:r>
          </a:p>
          <a:p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§ 55521. Orientation.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Each college shall provide all students with information on a timely basis, as determined by the college, regarding policies, procedures and information, including but not limited to: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(1) Academic expectations and progress and probation standards pursuant to section 55031;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(2) Maintaining registration priority pursuant to section 58108;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(3) Prerequisite or co-requisite challenge process pursuant to section 55003;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(4) Maintaining Board of Governors Fee Waiver eligibility pursuant to section 58612.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(5) Description of available programs, support services, financial aid assistance, and campus facilities, and how they can be accessed;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(6) Academic calendar and important timelines.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(7) Registration and college fees.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(8) Available education planning services.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(9) Other issues, policies, and procedures the college determines as necessary to provide a comprehensive orientation to students.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9D506-3991-F849-BD53-7E023038D56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322249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PPT Main Slide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83330" y="2115163"/>
            <a:ext cx="5277693" cy="183693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3326" y="4245823"/>
            <a:ext cx="5277697" cy="9897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rgbClr val="990000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pic>
        <p:nvPicPr>
          <p:cNvPr id="13" name="Picture 12" descr="FH Owl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3726" y="1244037"/>
            <a:ext cx="3149600" cy="3365500"/>
          </a:xfrm>
          <a:prstGeom prst="rect">
            <a:avLst/>
          </a:prstGeom>
          <a:effectLst>
            <a:outerShdw blurRad="53975" dist="25400" dir="2700000" algn="tl" rotWithShape="0">
              <a:schemeClr val="bg1">
                <a:alpha val="70000"/>
              </a:schemeClr>
            </a:outerShdw>
          </a:effectLst>
        </p:spPr>
      </p:pic>
      <p:sp>
        <p:nvSpPr>
          <p:cNvPr id="14" name="TextBox 13"/>
          <p:cNvSpPr txBox="1"/>
          <p:nvPr/>
        </p:nvSpPr>
        <p:spPr>
          <a:xfrm>
            <a:off x="3483326" y="6255006"/>
            <a:ext cx="52776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 smtClean="0"/>
              <a:t>Foothill College,</a:t>
            </a:r>
            <a:r>
              <a:rPr lang="en-US" sz="1050" baseline="0" dirty="0" smtClean="0"/>
              <a:t> </a:t>
            </a:r>
            <a:r>
              <a:rPr lang="en-US" sz="1050" dirty="0" smtClean="0"/>
              <a:t>12345 El Monte Road,</a:t>
            </a:r>
            <a:r>
              <a:rPr lang="en-US" sz="1050" baseline="0" dirty="0" smtClean="0"/>
              <a:t> </a:t>
            </a:r>
            <a:r>
              <a:rPr lang="en-US" sz="1050" dirty="0" smtClean="0"/>
              <a:t>Los Altos Hills, CA 94022  </a:t>
            </a:r>
            <a:r>
              <a:rPr lang="en-US" sz="1050" dirty="0" smtClean="0">
                <a:solidFill>
                  <a:srgbClr val="990000"/>
                </a:solidFill>
              </a:rPr>
              <a:t>|</a:t>
            </a:r>
            <a:r>
              <a:rPr lang="en-US" sz="1050" baseline="0" dirty="0" smtClean="0"/>
              <a:t>  </a:t>
            </a:r>
            <a:r>
              <a:rPr lang="en-US" sz="1050" dirty="0" smtClean="0"/>
              <a:t>foothill.edu</a:t>
            </a:r>
          </a:p>
        </p:txBody>
      </p:sp>
      <p:pic>
        <p:nvPicPr>
          <p:cNvPr id="7" name="Picture 6" descr="PPT Main Slide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FH Owl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3726" y="1244037"/>
            <a:ext cx="3149600" cy="3365500"/>
          </a:xfrm>
          <a:prstGeom prst="rect">
            <a:avLst/>
          </a:prstGeom>
          <a:effectLst>
            <a:outerShdw blurRad="53975" dist="25400" dir="2700000" algn="tl" rotWithShape="0">
              <a:schemeClr val="bg1">
                <a:alpha val="70000"/>
              </a:schemeClr>
            </a:outerShdw>
          </a:effectLst>
        </p:spPr>
      </p:pic>
      <p:sp>
        <p:nvSpPr>
          <p:cNvPr id="9" name="TextBox 8"/>
          <p:cNvSpPr txBox="1"/>
          <p:nvPr userDrawn="1"/>
        </p:nvSpPr>
        <p:spPr>
          <a:xfrm>
            <a:off x="3483326" y="6255006"/>
            <a:ext cx="5277693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50" dirty="0" smtClean="0"/>
              <a:t>Foothill College,</a:t>
            </a:r>
            <a:r>
              <a:rPr lang="en-US" sz="1050" baseline="0" dirty="0" smtClean="0"/>
              <a:t> </a:t>
            </a:r>
            <a:r>
              <a:rPr lang="en-US" sz="1050" dirty="0" smtClean="0"/>
              <a:t>12345 El Monte Road,</a:t>
            </a:r>
            <a:r>
              <a:rPr lang="en-US" sz="1050" baseline="0" dirty="0" smtClean="0"/>
              <a:t> </a:t>
            </a:r>
            <a:r>
              <a:rPr lang="en-US" sz="1050" dirty="0" smtClean="0"/>
              <a:t>Los Altos Hills, CA 94022  </a:t>
            </a:r>
            <a:r>
              <a:rPr lang="en-US" sz="1050" dirty="0" smtClean="0">
                <a:solidFill>
                  <a:srgbClr val="990000"/>
                </a:solidFill>
              </a:rPr>
              <a:t>|</a:t>
            </a:r>
            <a:r>
              <a:rPr lang="en-US" sz="1050" baseline="0" dirty="0" smtClean="0"/>
              <a:t>  </a:t>
            </a:r>
            <a:r>
              <a:rPr lang="en-US" sz="1050" dirty="0" smtClean="0"/>
              <a:t>foothill.edu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5617" y="339517"/>
            <a:ext cx="6767369" cy="1252667"/>
          </a:xfrm>
          <a:prstGeom prst="rect">
            <a:avLst/>
          </a:prstGeom>
        </p:spPr>
        <p:txBody>
          <a:bodyPr anchor="b"/>
          <a:lstStyle>
            <a:lvl1pPr>
              <a:defRPr sz="4000" b="0">
                <a:solidFill>
                  <a:srgbClr val="990000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617" y="2080902"/>
            <a:ext cx="6767369" cy="427835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>
              <a:buSzPct val="70000"/>
              <a:buFont typeface="Wingdings" charset="2"/>
              <a:buChar char="§"/>
              <a:defRPr sz="3200"/>
            </a:lvl1pPr>
            <a:lvl2pPr marL="457200" indent="-228600">
              <a:buSzPct val="70000"/>
              <a:buFont typeface="Wingdings" charset="2"/>
              <a:buChar char="§"/>
              <a:defRPr sz="2800"/>
            </a:lvl2pPr>
            <a:lvl3pPr marL="685800" indent="-228600">
              <a:buSzPct val="70000"/>
              <a:buFont typeface="Wingdings" charset="2"/>
              <a:buChar char="§"/>
              <a:defRPr sz="2800"/>
            </a:lvl3pPr>
            <a:lvl4pPr marL="914400" indent="-228600">
              <a:buSzPct val="70000"/>
              <a:buFont typeface="Wingdings" charset="2"/>
              <a:buChar char="§"/>
              <a:defRPr sz="2800"/>
            </a:lvl4pPr>
            <a:lvl5pPr marL="1143000" indent="-228600">
              <a:buSzPct val="70000"/>
              <a:buFont typeface="Wingdings" charset="2"/>
              <a:buChar char="§"/>
              <a:defRPr sz="2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half" idx="10"/>
          </p:nvPr>
        </p:nvSpPr>
        <p:spPr>
          <a:xfrm>
            <a:off x="1895617" y="2201964"/>
            <a:ext cx="3194124" cy="3911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70000"/>
              <a:defRPr sz="1800"/>
            </a:lvl1pPr>
            <a:lvl2pPr>
              <a:buSzPct val="70000"/>
              <a:defRPr sz="1800"/>
            </a:lvl2pPr>
            <a:lvl3pPr>
              <a:buSzPct val="70000"/>
              <a:defRPr sz="1800"/>
            </a:lvl3pPr>
            <a:lvl4pPr>
              <a:buSzPct val="70000"/>
              <a:defRPr sz="1800"/>
            </a:lvl4pPr>
            <a:lvl5pPr>
              <a:buSzPct val="70000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1895617" y="339517"/>
            <a:ext cx="6767369" cy="1252667"/>
          </a:xfrm>
          <a:prstGeom prst="rect">
            <a:avLst/>
          </a:prstGeom>
        </p:spPr>
        <p:txBody>
          <a:bodyPr anchor="b"/>
          <a:lstStyle>
            <a:lvl1pPr>
              <a:defRPr sz="4000" b="0">
                <a:solidFill>
                  <a:srgbClr val="990000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1"/>
          </p:nvPr>
        </p:nvSpPr>
        <p:spPr>
          <a:xfrm>
            <a:off x="5468862" y="2201964"/>
            <a:ext cx="3194124" cy="39116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70000"/>
              <a:defRPr sz="1800"/>
            </a:lvl1pPr>
            <a:lvl2pPr>
              <a:buSzPct val="70000"/>
              <a:defRPr sz="1800"/>
            </a:lvl2pPr>
            <a:lvl3pPr>
              <a:buSzPct val="70000"/>
              <a:defRPr sz="1800"/>
            </a:lvl3pPr>
            <a:lvl4pPr>
              <a:buSzPct val="70000"/>
              <a:defRPr sz="1800"/>
            </a:lvl4pPr>
            <a:lvl5pPr>
              <a:buSzPct val="70000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1695941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943011" y="540205"/>
            <a:ext cx="6644154" cy="4861849"/>
          </a:xfrm>
          <a:prstGeom prst="rect">
            <a:avLst/>
          </a:prstGeom>
          <a:solidFill>
            <a:schemeClr val="bg1"/>
          </a:solidFill>
          <a:ln w="12700" cmpd="sng">
            <a:noFill/>
          </a:ln>
          <a:effectLst>
            <a:outerShdw blurRad="180975" dist="38100" dir="2700000" algn="tl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n>
                <a:noFill/>
              </a:ln>
              <a:effectLst/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1943011" y="5666779"/>
            <a:ext cx="6644154" cy="87254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Caption or simple description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104139" y="714030"/>
            <a:ext cx="6283981" cy="4526908"/>
          </a:xfrm>
          <a:prstGeom prst="rect">
            <a:avLst/>
          </a:prstGeom>
          <a:ln w="6350" cmpd="sng"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effectLst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Obje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943012" y="540205"/>
            <a:ext cx="3971324" cy="5790621"/>
          </a:xfrm>
          <a:prstGeom prst="rect">
            <a:avLst/>
          </a:prstGeom>
          <a:solidFill>
            <a:schemeClr val="bg1"/>
          </a:solidFill>
          <a:ln w="12700" cmpd="sng">
            <a:noFill/>
          </a:ln>
          <a:effectLst>
            <a:outerShdw blurRad="180975" dist="38100" dir="2700000" algn="tl" rotWithShape="0">
              <a:prstClr val="black">
                <a:alpha val="32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n>
                <a:noFill/>
              </a:ln>
              <a:effectLst/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6208158" y="540205"/>
            <a:ext cx="2454830" cy="579062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800" baseline="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Caption or simple description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104139" y="714029"/>
            <a:ext cx="3649070" cy="5417773"/>
          </a:xfrm>
          <a:prstGeom prst="rect">
            <a:avLst/>
          </a:prstGeom>
          <a:ln w="6350" cmpd="sng">
            <a:solidFill>
              <a:schemeClr val="tx1">
                <a:lumMod val="65000"/>
                <a:lumOff val="35000"/>
              </a:schemeClr>
            </a:solidFill>
          </a:ln>
        </p:spPr>
        <p:txBody>
          <a:bodyPr>
            <a:normAutofit/>
          </a:bodyPr>
          <a:lstStyle>
            <a:lvl1pPr marL="0" indent="0">
              <a:buNone/>
              <a:defRPr sz="1800">
                <a:effectLst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3027094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ocial Media Tag Horz 2015.ep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0241" y="5411552"/>
            <a:ext cx="4738888" cy="246423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55370" y="3100202"/>
            <a:ext cx="77886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12345 El Monte Road</a:t>
            </a:r>
          </a:p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Los Altos Hills, CA 94022</a:t>
            </a:r>
          </a:p>
          <a:p>
            <a:pPr algn="ctr"/>
            <a:endParaRPr lang="en-US" sz="2000" dirty="0" smtClean="0">
              <a:solidFill>
                <a:srgbClr val="990000"/>
              </a:solidFill>
            </a:endParaRPr>
          </a:p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foothill.edu</a:t>
            </a:r>
          </a:p>
          <a:p>
            <a:pPr algn="ctr"/>
            <a:endParaRPr lang="en-US" sz="2000" dirty="0">
              <a:solidFill>
                <a:srgbClr val="990000"/>
              </a:solidFill>
            </a:endParaRPr>
          </a:p>
        </p:txBody>
      </p:sp>
      <p:pic>
        <p:nvPicPr>
          <p:cNvPr id="2" name="Picture 1" descr="FHC Centered BW.eps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3542" y="2131698"/>
            <a:ext cx="3892287" cy="681384"/>
          </a:xfrm>
          <a:prstGeom prst="rect">
            <a:avLst/>
          </a:prstGeom>
        </p:spPr>
      </p:pic>
      <p:pic>
        <p:nvPicPr>
          <p:cNvPr id="5" name="Picture 4" descr="Social Media Tag Horz 2015.eps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880241" y="5411552"/>
            <a:ext cx="4738888" cy="246423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1355370" y="3100202"/>
            <a:ext cx="778863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12345 El Monte Road</a:t>
            </a:r>
          </a:p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Los Altos Hills, CA 94022</a:t>
            </a:r>
          </a:p>
          <a:p>
            <a:pPr algn="ctr"/>
            <a:endParaRPr lang="en-US" sz="2000" dirty="0" smtClean="0">
              <a:solidFill>
                <a:srgbClr val="990000"/>
              </a:solidFill>
            </a:endParaRPr>
          </a:p>
          <a:p>
            <a:pPr algn="ctr"/>
            <a:r>
              <a:rPr lang="en-US" sz="2000" dirty="0" smtClean="0">
                <a:solidFill>
                  <a:srgbClr val="990000"/>
                </a:solidFill>
              </a:rPr>
              <a:t>foothill.edu</a:t>
            </a:r>
          </a:p>
          <a:p>
            <a:pPr algn="ctr"/>
            <a:endParaRPr lang="en-US" sz="2000" dirty="0">
              <a:solidFill>
                <a:srgbClr val="990000"/>
              </a:solidFill>
            </a:endParaRPr>
          </a:p>
        </p:txBody>
      </p:sp>
      <p:pic>
        <p:nvPicPr>
          <p:cNvPr id="7" name="Picture 6" descr="FHC Centered B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03542" y="2131698"/>
            <a:ext cx="3892287" cy="68138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PPT Main Slides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" y="6207621"/>
            <a:ext cx="1355368" cy="65037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>
                    <a:lumMod val="8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A18B906A-13E2-D944-BA31-E28CBAB377D9}" type="slidenum">
              <a:rPr lang="en-US" sz="2400" smtClean="0">
                <a:latin typeface="+mn-lt"/>
              </a:rPr>
              <a:pPr algn="ctr"/>
              <a:t>‹#›</a:t>
            </a:fld>
            <a:endParaRPr lang="en-US" sz="2400" dirty="0">
              <a:latin typeface="+mn-lt"/>
            </a:endParaRPr>
          </a:p>
        </p:txBody>
      </p:sp>
      <p:pic>
        <p:nvPicPr>
          <p:cNvPr id="14" name="Picture 13" descr="FH Owl.eps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5" y="339517"/>
            <a:ext cx="1771147" cy="1892556"/>
          </a:xfrm>
          <a:prstGeom prst="rect">
            <a:avLst/>
          </a:prstGeom>
          <a:effectLst>
            <a:outerShdw blurRad="53975" dist="25400" dir="2700000" algn="tl" rotWithShape="0">
              <a:schemeClr val="bg1">
                <a:alpha val="70000"/>
              </a:schemeClr>
            </a:outerShdw>
          </a:effectLst>
        </p:spPr>
      </p:pic>
      <p:pic>
        <p:nvPicPr>
          <p:cNvPr id="5" name="Picture 4" descr="PPT Main Slides.jpg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1" y="6207621"/>
            <a:ext cx="1355368" cy="650379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bg1">
                    <a:lumMod val="8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fld id="{A18B906A-13E2-D944-BA31-E28CBAB377D9}" type="slidenum">
              <a:rPr lang="en-US" sz="2400" smtClean="0">
                <a:latin typeface="+mn-lt"/>
              </a:rPr>
              <a:pPr algn="ctr"/>
              <a:t>‹#›</a:t>
            </a:fld>
            <a:endParaRPr lang="en-US" sz="2400" dirty="0">
              <a:latin typeface="+mn-lt"/>
            </a:endParaRPr>
          </a:p>
        </p:txBody>
      </p:sp>
      <p:pic>
        <p:nvPicPr>
          <p:cNvPr id="7" name="Picture 6" descr="FH Owl.eps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5" y="339517"/>
            <a:ext cx="1771147" cy="1892556"/>
          </a:xfrm>
          <a:prstGeom prst="rect">
            <a:avLst/>
          </a:prstGeom>
          <a:effectLst>
            <a:outerShdw blurRad="53975" dist="25400" dir="2700000" algn="tl" rotWithShape="0">
              <a:schemeClr val="bg1">
                <a:alpha val="70000"/>
              </a:scheme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63" r:id="rId4"/>
    <p:sldLayoutId id="2147483669" r:id="rId5"/>
    <p:sldLayoutId id="2147483683" r:id="rId6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Foothill College</a:t>
            </a:r>
            <a:br>
              <a:rPr lang="en-US" b="1" dirty="0" smtClean="0"/>
            </a:br>
            <a:r>
              <a:rPr lang="en-US" b="1" dirty="0" smtClean="0"/>
              <a:t>Transfer Center Plan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to </a:t>
            </a:r>
            <a:r>
              <a:rPr lang="en-US" dirty="0" err="1" smtClean="0"/>
              <a:t>PaRC</a:t>
            </a:r>
            <a:r>
              <a:rPr lang="en-US" dirty="0" smtClean="0"/>
              <a:t> (First Read)</a:t>
            </a:r>
          </a:p>
          <a:p>
            <a:r>
              <a:rPr lang="en-US" dirty="0" smtClean="0"/>
              <a:t>Transfer Workgroup</a:t>
            </a:r>
          </a:p>
          <a:p>
            <a:r>
              <a:rPr lang="en-US" dirty="0" smtClean="0"/>
              <a:t>Spring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8427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PLAN GOAL </a:t>
            </a:r>
            <a:r>
              <a:rPr lang="en-US" b="1" dirty="0" smtClean="0"/>
              <a:t>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Work with campus governing boards, administrators, academic and classified senates, to ensure that student transfer is a college-wide high priority.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PLAN GOAL </a:t>
            </a:r>
            <a:r>
              <a:rPr lang="en-US" b="1" dirty="0" smtClean="0"/>
              <a:t>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Revise campus policies and procedures as needed to strengthen and clarify the transfer process for the campus.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PLAN GOAL </a:t>
            </a:r>
            <a:r>
              <a:rPr lang="en-US" b="1" dirty="0" smtClean="0"/>
              <a:t>5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Through the Counseling Department, Transfer Center, and all programs that support transfer students, ensure that students obtain accurate and timely counseling, transfer information, and services.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PLAN GOAL </a:t>
            </a:r>
            <a:r>
              <a:rPr lang="en-US" b="1" dirty="0" smtClean="0"/>
              <a:t>6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Systematically evaluate the effectiveness of the Transfer Center.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/>
              <a:t/>
            </a:r>
            <a:br>
              <a:rPr lang="en-US" sz="2800" b="1" dirty="0"/>
            </a:b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b="1" dirty="0"/>
              <a:t>TRANSFER CENTERS WERE ESTABLISHED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28600" lvl="1" indent="0">
              <a:buNone/>
            </a:pPr>
            <a:endParaRPr lang="en-US" dirty="0" smtClean="0"/>
          </a:p>
          <a:p>
            <a:pPr lvl="1"/>
            <a:r>
              <a:rPr lang="en-US" sz="2400" dirty="0" smtClean="0"/>
              <a:t>To increase the number of California community college students for transfer to four-year institutions.</a:t>
            </a:r>
          </a:p>
          <a:p>
            <a:pPr marL="228600" lvl="1" indent="0">
              <a:buNone/>
            </a:pPr>
            <a:endParaRPr lang="en-US" sz="2400" dirty="0"/>
          </a:p>
          <a:p>
            <a:pPr lvl="1"/>
            <a:r>
              <a:rPr lang="en-US" sz="2400" dirty="0" smtClean="0"/>
              <a:t>To assist low income, disabled and first generation college students.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TRANSFER CENTER TITLE 5 MANDATE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617" y="1848556"/>
            <a:ext cx="6767369" cy="4510705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sz="3800" dirty="0" smtClean="0"/>
              <a:t>…</a:t>
            </a:r>
            <a:r>
              <a:rPr lang="en-US" sz="3800" b="1" dirty="0" smtClean="0"/>
              <a:t>each community college district shall recognize transfer as one of its primary missions</a:t>
            </a:r>
            <a:r>
              <a:rPr lang="en-US" sz="3800" dirty="0" smtClean="0"/>
              <a:t>, and shall place priority emphasis on preparation and transfer of underrepresented students, including African-American, Chicano/Latino, American Indian, disabled, low-income…</a:t>
            </a:r>
          </a:p>
          <a:p>
            <a:pPr marL="0" indent="0">
              <a:lnSpc>
                <a:spcPct val="120000"/>
              </a:lnSpc>
              <a:buNone/>
            </a:pPr>
            <a:endParaRPr lang="en-US" sz="38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TITLE 5 MANDATE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…</a:t>
            </a:r>
            <a:r>
              <a:rPr lang="en-US" dirty="0"/>
              <a:t>community college district governing board shall direct the development and adoption of a </a:t>
            </a:r>
            <a:r>
              <a:rPr lang="en-US" b="1" dirty="0"/>
              <a:t>Transfer Center Plan</a:t>
            </a:r>
            <a:r>
              <a:rPr lang="en-US" dirty="0"/>
              <a:t> describing the activities of the transfer center and the services to be provided to students,…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31425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FOOTHILL TRANSFER 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617" y="1961444"/>
            <a:ext cx="6767369" cy="4397818"/>
          </a:xfrm>
        </p:spPr>
        <p:txBody>
          <a:bodyPr>
            <a:normAutofit/>
          </a:bodyPr>
          <a:lstStyle/>
          <a:p>
            <a:pPr marL="228600" lvl="1" indent="0">
              <a:buNone/>
            </a:pPr>
            <a:r>
              <a:rPr lang="en-US" i="1" dirty="0" smtClean="0"/>
              <a:t>Transfer Center Plan components from Title 5 include </a:t>
            </a:r>
            <a:r>
              <a:rPr lang="en-US" i="1" dirty="0" smtClean="0"/>
              <a:t>(Five </a:t>
            </a:r>
            <a:r>
              <a:rPr lang="en-US" i="1" dirty="0" smtClean="0"/>
              <a:t>a</a:t>
            </a:r>
            <a:r>
              <a:rPr lang="en-US" i="1" dirty="0" smtClean="0"/>
              <a:t>reas</a:t>
            </a:r>
            <a:r>
              <a:rPr lang="en-US" i="1" dirty="0" smtClean="0"/>
              <a:t>):</a:t>
            </a:r>
          </a:p>
          <a:p>
            <a:pPr marL="228600" lvl="1" indent="0">
              <a:buNone/>
            </a:pPr>
            <a:endParaRPr lang="en-US" sz="2400" i="1" dirty="0" smtClean="0"/>
          </a:p>
          <a:p>
            <a:pPr marL="685800" lvl="1" indent="-457200">
              <a:buFont typeface="+mj-lt"/>
              <a:buAutoNum type="arabicPeriod"/>
            </a:pPr>
            <a:r>
              <a:rPr lang="en-US" sz="2400" i="1" dirty="0" smtClean="0"/>
              <a:t>Services provided to students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sz="2400" i="1" dirty="0" smtClean="0"/>
              <a:t>Facilities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sz="2400" i="1" dirty="0" smtClean="0"/>
              <a:t>Staffing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sz="2400" i="1" dirty="0" smtClean="0"/>
              <a:t>Advisory Committee</a:t>
            </a:r>
          </a:p>
          <a:p>
            <a:pPr marL="685800" lvl="1" indent="-457200">
              <a:buFont typeface="+mj-lt"/>
              <a:buAutoNum type="arabicPeriod"/>
            </a:pPr>
            <a:r>
              <a:rPr lang="en-US" sz="2400" i="1" dirty="0" smtClean="0"/>
              <a:t>Evaluation &amp; Reporting</a:t>
            </a:r>
            <a:endParaRPr lang="en-US" sz="2400" dirty="0"/>
          </a:p>
          <a:p>
            <a:pPr marL="685800" lvl="1" indent="-457200">
              <a:buFont typeface="+mj-lt"/>
              <a:buAutoNum type="arabicPeriod"/>
            </a:pP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FOOTHILL TRANSFER GOALS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California Community College Transfer: Recommended Guidelines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TRANSFER AS INSTITUTIONAL PRIORITY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 smtClean="0"/>
          </a:p>
          <a:p>
            <a:pPr lvl="1"/>
            <a:r>
              <a:rPr lang="en-US" sz="2400" dirty="0" smtClean="0"/>
              <a:t>Foothill </a:t>
            </a:r>
            <a:r>
              <a:rPr lang="en-US" sz="2400" dirty="0"/>
              <a:t>College Student Equity Plan (</a:t>
            </a:r>
            <a:r>
              <a:rPr lang="en-US" sz="2400" dirty="0" smtClean="0"/>
              <a:t>2015-16)</a:t>
            </a:r>
          </a:p>
          <a:p>
            <a:pPr marL="228600" lvl="1" indent="0">
              <a:buNone/>
            </a:pPr>
            <a:endParaRPr lang="en-US" sz="2400" dirty="0" smtClean="0"/>
          </a:p>
          <a:p>
            <a:pPr lvl="1"/>
            <a:r>
              <a:rPr lang="en-US" sz="2400" dirty="0" smtClean="0"/>
              <a:t>Foothill College Educational </a:t>
            </a:r>
            <a:r>
              <a:rPr lang="en-US" sz="2400" dirty="0"/>
              <a:t>Master </a:t>
            </a:r>
            <a:r>
              <a:rPr lang="en-US" sz="2400" dirty="0" smtClean="0"/>
              <a:t>Plan </a:t>
            </a:r>
            <a:r>
              <a:rPr lang="en-US" sz="2400" dirty="0"/>
              <a:t>(2016-22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3221590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TRANSFER CENTER PLAN GOAL 1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Identify and increase the number of students who choose transfer and are prepared to transfer, with a special focus on supporting the needs of those population groups experiencing disproportionate impact.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TRANSFER CENTER PLAN GOAL </a:t>
            </a:r>
            <a:r>
              <a:rPr lang="en-US" b="1" dirty="0" smtClean="0"/>
              <a:t>2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Increase the percentage rate of students from population groups experiencing disproportionate impact who establish transfer as their educational goal and who actually transfer.</a:t>
            </a:r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oothill Template-1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Foothill Template-1.potx</Template>
  <TotalTime>1809</TotalTime>
  <Words>516</Words>
  <Application>Microsoft Office PowerPoint</Application>
  <PresentationFormat>On-screen Show (4:3)</PresentationFormat>
  <Paragraphs>53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Foothill Template-1</vt:lpstr>
      <vt:lpstr>Foothill College Transfer Center Plan</vt:lpstr>
      <vt:lpstr>      TRANSFER CENTERS WERE ESTABLISHED</vt:lpstr>
      <vt:lpstr>TRANSFER CENTER TITLE 5 MANDATE</vt:lpstr>
      <vt:lpstr>TRANSFER CENTER TITLE 5 MANDATE</vt:lpstr>
      <vt:lpstr>FOOTHILL TRANSFER GOALS</vt:lpstr>
      <vt:lpstr>FOOTHILL TRANSFER GOALS</vt:lpstr>
      <vt:lpstr>TRANSFER AS INSTITUTIONAL PRIORITY</vt:lpstr>
      <vt:lpstr>TRANSFER CENTER PLAN GOAL 1</vt:lpstr>
      <vt:lpstr>TRANSFER CENTER PLAN GOAL 2</vt:lpstr>
      <vt:lpstr>TRANSFER CENTER PLAN GOAL 3</vt:lpstr>
      <vt:lpstr>TRANSFER CENTER PLAN GOAL 4</vt:lpstr>
      <vt:lpstr>TRANSFER CENTER PLAN GOAL 5</vt:lpstr>
      <vt:lpstr>TRANSFER CENTER PLAN GOAL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Foothill College</dc:title>
  <dc:creator>FHDA</dc:creator>
  <cp:lastModifiedBy>Foothill</cp:lastModifiedBy>
  <cp:revision>148</cp:revision>
  <dcterms:created xsi:type="dcterms:W3CDTF">2015-07-22T22:09:01Z</dcterms:created>
  <dcterms:modified xsi:type="dcterms:W3CDTF">2016-04-20T20:20:58Z</dcterms:modified>
</cp:coreProperties>
</file>