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1765" autoAdjust="0"/>
    <p:restoredTop sz="94660"/>
  </p:normalViewPr>
  <p:slideViewPr>
    <p:cSldViewPr snapToGrid="0">
      <p:cViewPr varScale="1">
        <p:scale>
          <a:sx n="74" d="100"/>
          <a:sy n="74" d="100"/>
        </p:scale>
        <p:origin x="101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DD968-DF2B-43FE-BD11-A9F4B0D7B05E}" type="datetimeFigureOut">
              <a:rPr lang="en-US" smtClean="0"/>
              <a:t>5/8/2016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373BD6-C148-4840-9B58-1DDE9972C1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20481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DD968-DF2B-43FE-BD11-A9F4B0D7B05E}" type="datetimeFigureOut">
              <a:rPr lang="en-US" smtClean="0"/>
              <a:t>5/8/2016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373BD6-C148-4840-9B58-1DDE9972C1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87347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DD968-DF2B-43FE-BD11-A9F4B0D7B05E}" type="datetimeFigureOut">
              <a:rPr lang="en-US" smtClean="0"/>
              <a:t>5/8/2016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373BD6-C148-4840-9B58-1DDE9972C1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7145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DD968-DF2B-43FE-BD11-A9F4B0D7B05E}" type="datetimeFigureOut">
              <a:rPr lang="en-US" smtClean="0"/>
              <a:t>5/8/2016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373BD6-C148-4840-9B58-1DDE9972C1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77995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DD968-DF2B-43FE-BD11-A9F4B0D7B05E}" type="datetimeFigureOut">
              <a:rPr lang="en-US" smtClean="0"/>
              <a:t>5/8/2016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373BD6-C148-4840-9B58-1DDE9972C1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6657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DD968-DF2B-43FE-BD11-A9F4B0D7B05E}" type="datetimeFigureOut">
              <a:rPr lang="en-US" smtClean="0"/>
              <a:t>5/8/2016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373BD6-C148-4840-9B58-1DDE9972C1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3882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DD968-DF2B-43FE-BD11-A9F4B0D7B05E}" type="datetimeFigureOut">
              <a:rPr lang="en-US" smtClean="0"/>
              <a:t>5/8/2016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373BD6-C148-4840-9B58-1DDE9972C1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86442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DD968-DF2B-43FE-BD11-A9F4B0D7B05E}" type="datetimeFigureOut">
              <a:rPr lang="en-US" smtClean="0"/>
              <a:t>5/8/2016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373BD6-C148-4840-9B58-1DDE9972C1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20826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DD968-DF2B-43FE-BD11-A9F4B0D7B05E}" type="datetimeFigureOut">
              <a:rPr lang="en-US" smtClean="0"/>
              <a:t>5/8/2016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373BD6-C148-4840-9B58-1DDE9972C1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04946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DD968-DF2B-43FE-BD11-A9F4B0D7B05E}" type="datetimeFigureOut">
              <a:rPr lang="en-US" smtClean="0"/>
              <a:t>5/8/2016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373BD6-C148-4840-9B58-1DDE9972C1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39109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DD968-DF2B-43FE-BD11-A9F4B0D7B05E}" type="datetimeFigureOut">
              <a:rPr lang="en-US" smtClean="0"/>
              <a:t>5/8/2016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373BD6-C148-4840-9B58-1DDE9972C1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42231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CDD968-DF2B-43FE-BD11-A9F4B0D7B05E}" type="datetimeFigureOut">
              <a:rPr lang="en-US" smtClean="0"/>
              <a:t>5/8/2016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373BD6-C148-4840-9B58-1DDE9972C1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3023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31831"/>
            <a:ext cx="7772400" cy="1578132"/>
          </a:xfrm>
        </p:spPr>
        <p:txBody>
          <a:bodyPr anchor="ctr">
            <a:normAutofit/>
          </a:bodyPr>
          <a:lstStyle/>
          <a:p>
            <a:r>
              <a:rPr lang="en-US" sz="44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2016 Smoking</a:t>
            </a:r>
            <a:br>
              <a:rPr lang="en-US" sz="44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en-US" sz="44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Policy Survey</a:t>
            </a:r>
            <a:endParaRPr lang="en-US" sz="44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2800" b="1" i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May 2016</a:t>
            </a:r>
          </a:p>
          <a:p>
            <a:r>
              <a:rPr lang="en-US" sz="2800" b="1" i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Foothill College</a:t>
            </a:r>
            <a:endParaRPr lang="en-US" sz="2800" b="1" i="1" dirty="0">
              <a:solidFill>
                <a:schemeClr val="tx1">
                  <a:lumMod val="50000"/>
                  <a:lumOff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49227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Advice to Faculty</a:t>
            </a:r>
            <a:endParaRPr lang="en-US" sz="40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Approach smokers with measured caution</a:t>
            </a:r>
          </a:p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Assaults (battery) on students / employees</a:t>
            </a:r>
          </a:p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Coincident behaviors (drugs) and defiance</a:t>
            </a:r>
          </a:p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Call the police if there is a problem situation</a:t>
            </a:r>
          </a:p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Bring your concerns to your dean/VP in writing</a:t>
            </a:r>
            <a:r>
              <a:rPr lang="en-US" dirty="0" smtClean="0"/>
              <a:t> </a:t>
            </a:r>
          </a:p>
          <a:p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You are a role model and an employee – do not smoke outside designated areas!!!</a:t>
            </a:r>
          </a:p>
          <a:p>
            <a:pPr lvl="1"/>
            <a:r>
              <a:rPr lang="en-US" sz="3200" b="1" i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Especially in front of students!!! </a:t>
            </a:r>
            <a:endParaRPr lang="en-US" sz="3600" b="1" i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32175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Overview</a:t>
            </a:r>
            <a:endParaRPr lang="en-US" sz="40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531" y="1967293"/>
            <a:ext cx="5643361" cy="3338803"/>
          </a:xfrm>
        </p:spPr>
        <p:txBody>
          <a:bodyPr/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Smoking policy committee</a:t>
            </a:r>
          </a:p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Survey goals and instrument</a:t>
            </a:r>
          </a:p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Survey sampling and execution</a:t>
            </a:r>
          </a:p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What we think it means</a:t>
            </a:r>
          </a:p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CA legislation / policy</a:t>
            </a:r>
          </a:p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Recommendations and advice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3618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Smoking Policy Committee</a:t>
            </a:r>
            <a:endParaRPr lang="en-US" sz="40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7895" y="1915777"/>
            <a:ext cx="6686550" cy="3686533"/>
          </a:xfrm>
        </p:spPr>
        <p:txBody>
          <a:bodyPr/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District committee</a:t>
            </a:r>
          </a:p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Chair (Naomi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Kitajima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De Anza Health (Mary Sullivan)</a:t>
            </a:r>
          </a:p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Foothill Health (smoking coordinator)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Faculty (Robert Cormia)</a:t>
            </a:r>
          </a:p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Students (FH and DA)</a:t>
            </a:r>
          </a:p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Ron Levine (District Police Chief)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80469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Charge of the Committee</a:t>
            </a:r>
            <a:endParaRPr lang="en-US" sz="40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Conduct surveys every 2-3 years</a:t>
            </a:r>
          </a:p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Report survey data to FHDA Board</a:t>
            </a:r>
          </a:p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Disseminate information to the Colleges*</a:t>
            </a:r>
          </a:p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Coordinate with regional BACCC</a:t>
            </a:r>
          </a:p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Pay attention to new policy in Sacramento </a:t>
            </a:r>
          </a:p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* </a:t>
            </a:r>
            <a:r>
              <a:rPr 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FHDA Institutional Research conducts the survey</a:t>
            </a:r>
            <a:endParaRPr lang="en-US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668088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Historical Backdrop</a:t>
            </a:r>
            <a:endParaRPr lang="en-US" sz="40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For over 10 years FHDA District has been increasing the restrictions on smoking to designated areas</a:t>
            </a:r>
          </a:p>
          <a:p>
            <a:r>
              <a:rPr lang="en-US" dirty="0" smtClean="0"/>
              <a:t>Three plus years ago District allowed to cite (fine) for violations of District smoking policy</a:t>
            </a:r>
          </a:p>
          <a:p>
            <a:r>
              <a:rPr lang="en-US" dirty="0" smtClean="0"/>
              <a:t>Two plus years ago created designated smoking areas within parking lots at Foothill and De Anza</a:t>
            </a:r>
          </a:p>
          <a:p>
            <a:r>
              <a:rPr lang="en-US" dirty="0" smtClean="0"/>
              <a:t>California legislature has a number of initiatives going with long range smoking policy implications</a:t>
            </a:r>
          </a:p>
          <a:p>
            <a:r>
              <a:rPr lang="en-US" dirty="0" smtClean="0"/>
              <a:t>Smoking cessation programs available for students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91905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6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Survey Makeup / Distribution</a:t>
            </a:r>
            <a:endParaRPr lang="en-US" sz="36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825624"/>
            <a:ext cx="7886700" cy="3570623"/>
          </a:xfrm>
        </p:spPr>
        <p:txBody>
          <a:bodyPr>
            <a:normAutofit/>
          </a:bodyPr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Same survey as in the past (two surveys)</a:t>
            </a:r>
          </a:p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20 plus questions and a free form input</a:t>
            </a:r>
          </a:p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Distributed to all Foothill faculty and students</a:t>
            </a:r>
          </a:p>
          <a:p>
            <a:pPr lvl="1"/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Open URL with no login required</a:t>
            </a:r>
          </a:p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Distributed to all FHDA Central Services</a:t>
            </a:r>
          </a:p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Statistical distribution to De Anza students</a:t>
            </a:r>
          </a:p>
          <a:p>
            <a:pPr lvl="1"/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Coordinated through De Anza College Research </a:t>
            </a:r>
          </a:p>
        </p:txBody>
      </p:sp>
    </p:spTree>
    <p:extLst>
      <p:ext uri="{BB962C8B-B14F-4D97-AF65-F5344CB8AC3E}">
        <p14:creationId xmlns:p14="http://schemas.microsoft.com/office/powerpoint/2010/main" val="6253858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Responses</a:t>
            </a:r>
            <a:endParaRPr lang="en-US" sz="40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33954" y="1600536"/>
            <a:ext cx="7034280" cy="4351338"/>
          </a:xfrm>
        </p:spPr>
        <p:txBody>
          <a:bodyPr/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FHDA Central services = 46 (20%)</a:t>
            </a:r>
          </a:p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FH employees = 251 (50%)</a:t>
            </a:r>
          </a:p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FH students = 2,474 (19%)</a:t>
            </a:r>
          </a:p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DA employees = 206 (?%)</a:t>
            </a:r>
          </a:p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DA students = 345 (11%)</a:t>
            </a:r>
          </a:p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% never smoked = 67-75% employees</a:t>
            </a:r>
          </a:p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% formerly smoked = 18% employees</a:t>
            </a:r>
          </a:p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% currently smoke = ~ 15% employees*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860465" y="6260383"/>
            <a:ext cx="74850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~ 15% of employees and students smoke cigarettes occasionally but not daily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14885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What the Surveys </a:t>
            </a:r>
            <a:r>
              <a:rPr lang="en-US" sz="40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</a:t>
            </a:r>
            <a:r>
              <a:rPr lang="en-US" sz="40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ell </a:t>
            </a:r>
            <a:r>
              <a:rPr lang="en-US" sz="40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U</a:t>
            </a:r>
            <a:r>
              <a:rPr lang="en-US" sz="40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</a:t>
            </a:r>
            <a:endParaRPr lang="en-US" sz="40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2108961"/>
            <a:ext cx="7886700" cy="3506228"/>
          </a:xfrm>
        </p:spPr>
        <p:txBody>
          <a:bodyPr>
            <a:normAutofit fontScale="92500"/>
          </a:bodyPr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We need better and stricter enforcement</a:t>
            </a:r>
          </a:p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Most students recognize that smoking is a problem</a:t>
            </a:r>
          </a:p>
          <a:p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But they feel students have the right to smoke</a:t>
            </a:r>
          </a:p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Smokers often feel isolated and targeted</a:t>
            </a:r>
          </a:p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Smokers need to smoke for a variety of reasons</a:t>
            </a:r>
          </a:p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Concerns over enrollment if we were smoke-free</a:t>
            </a:r>
          </a:p>
          <a:p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Many people think there are bigger problems…</a:t>
            </a:r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512739" y="6233375"/>
            <a:ext cx="83251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Roughly 60 to 70% of employees, and 50 to 60% of students, support 100% smoke-free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0857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Future Policy Directions</a:t>
            </a:r>
            <a:endParaRPr lang="en-US" sz="40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54408" y="1735472"/>
            <a:ext cx="7886700" cy="4351338"/>
          </a:xfrm>
        </p:spPr>
        <p:txBody>
          <a:bodyPr/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CA legislation is moving towards a 100% smoke-free environment in all higher education</a:t>
            </a:r>
          </a:p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UC is there now, CSU is lagging behind</a:t>
            </a:r>
          </a:p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CA community colleges moving towards smoke-free, tied to legislation with CSUs</a:t>
            </a:r>
          </a:p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AB 1594: to be smoke-free by January 2018</a:t>
            </a:r>
          </a:p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Cigarette/tobacco purchase age now 21 yrs.</a:t>
            </a:r>
          </a:p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Smoking policy committee will recommend better and stricter enforcement if possible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000988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1221</TotalTime>
  <Words>510</Words>
  <Application>Microsoft Office PowerPoint</Application>
  <PresentationFormat>On-screen Show (4:3)</PresentationFormat>
  <Paragraphs>74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Verdana</vt:lpstr>
      <vt:lpstr>Office Theme</vt:lpstr>
      <vt:lpstr>2016 Smoking Policy Survey</vt:lpstr>
      <vt:lpstr>Overview</vt:lpstr>
      <vt:lpstr>Smoking Policy Committee</vt:lpstr>
      <vt:lpstr>Charge of the Committee</vt:lpstr>
      <vt:lpstr>Historical Backdrop</vt:lpstr>
      <vt:lpstr>Survey Makeup / Distribution</vt:lpstr>
      <vt:lpstr>Responses</vt:lpstr>
      <vt:lpstr>What the Surveys Tell Us</vt:lpstr>
      <vt:lpstr>Future Policy Directions</vt:lpstr>
      <vt:lpstr>Advice to Faculty</vt:lpstr>
    </vt:vector>
  </TitlesOfParts>
  <Company>Windows User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2016 Smoking- Policy Survey</dc:title>
  <dc:creator>rdcormia</dc:creator>
  <cp:lastModifiedBy>rdcormia</cp:lastModifiedBy>
  <cp:revision>34</cp:revision>
  <dcterms:created xsi:type="dcterms:W3CDTF">2016-05-08T19:58:07Z</dcterms:created>
  <dcterms:modified xsi:type="dcterms:W3CDTF">2016-05-09T16:19:31Z</dcterms:modified>
</cp:coreProperties>
</file>