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64" r:id="rId6"/>
    <p:sldId id="268" r:id="rId7"/>
    <p:sldId id="265" r:id="rId8"/>
    <p:sldId id="267" r:id="rId9"/>
    <p:sldId id="266" r:id="rId10"/>
    <p:sldId id="274" r:id="rId11"/>
    <p:sldId id="272" r:id="rId12"/>
    <p:sldId id="271" r:id="rId13"/>
    <p:sldId id="273" r:id="rId14"/>
    <p:sldId id="26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3537" autoAdjust="0"/>
  </p:normalViewPr>
  <p:slideViewPr>
    <p:cSldViewPr snapToGrid="0" snapToObjects="1">
      <p:cViewPr>
        <p:scale>
          <a:sx n="60" d="100"/>
          <a:sy n="60" d="100"/>
        </p:scale>
        <p:origin x="-235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258480971128609E-2"/>
                  <c:y val="-9.926747047244094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Full-time Faculty, 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94447178477691"/>
                  <c:y val="-2.565969488188976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Classified Staff, </a:t>
                    </a:r>
                    <a:r>
                      <a:rPr lang="en-US" sz="1800" dirty="0" smtClean="0"/>
                      <a:t>37%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761682250656168"/>
                  <c:y val="5.287598425196850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Admin, </a:t>
                    </a:r>
                    <a:r>
                      <a:rPr lang="en-US" sz="1800" dirty="0" smtClean="0"/>
                      <a:t>11%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9916174540682416E-2"/>
                  <c:y val="-4.3063484251968506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Part-time Faculty, </a:t>
                    </a:r>
                    <a:r>
                      <a:rPr lang="en-US" sz="1800" dirty="0" smtClean="0"/>
                      <a:t>4%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Student,</a:t>
                    </a:r>
                    <a:r>
                      <a:rPr lang="en-US" sz="1800" baseline="0" dirty="0" smtClean="0"/>
                      <a:t> 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Full-time Faculty</c:v>
                </c:pt>
                <c:pt idx="1">
                  <c:v>Classified Staff</c:v>
                </c:pt>
                <c:pt idx="2">
                  <c:v>Administrator</c:v>
                </c:pt>
                <c:pt idx="3">
                  <c:v>Part-time Faculty</c:v>
                </c:pt>
                <c:pt idx="4">
                  <c:v>Student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0.37</c:v>
                </c:pt>
                <c:pt idx="2">
                  <c:v>0.11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6.5040805979981131E-2"/>
                  <c:y val="3.0824161947682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Email, 54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289539155669151E-2"/>
                  <c:y val="1.2292668690825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Dept/Div mtgs, 22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924529775249732E-2"/>
                  <c:y val="0.221509598778834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PaRC</a:t>
                    </a:r>
                    <a:r>
                      <a:rPr lang="en-US" baseline="0" dirty="0" smtClean="0"/>
                      <a:t> website, </a:t>
                    </a:r>
                    <a:r>
                      <a:rPr lang="en-US" dirty="0" smtClean="0"/>
                      <a:t>10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Senate mtgs, 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Fusion, 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Other, 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200797732975223"/>
                  <c:y val="-5.77756958721482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Flyers, 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Email</c:v>
                </c:pt>
                <c:pt idx="1">
                  <c:v>Dept/Div meetings</c:v>
                </c:pt>
                <c:pt idx="2">
                  <c:v>PaRC website/minutes</c:v>
                </c:pt>
                <c:pt idx="3">
                  <c:v>Senate meetings </c:v>
                </c:pt>
                <c:pt idx="4">
                  <c:v>Fusion</c:v>
                </c:pt>
                <c:pt idx="5">
                  <c:v>Other</c:v>
                </c:pt>
                <c:pt idx="6">
                  <c:v>Flyers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0.54</c:v>
                </c:pt>
                <c:pt idx="1">
                  <c:v>0.22</c:v>
                </c:pt>
                <c:pt idx="2">
                  <c:v>0.1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4F9B-67E3-42F2-90C5-65CC5E70CE49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AB020-1781-4CF3-9F90-6F16C5BD8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“While many decisions are discussed and plans made, it's difficult time-wise to go to each committee website and read the minutes.  It would be helpful if there was a "snapshot" page of the overall direction decisions are going.  I don't need to know what each decision was along the way, but the overall chain in a snapshot would be helpful.  If a sub-committee or division makes a recommendation that goes up the chain to the committee, and that committee makes a decision or recommendation to the next committee, I'd like to see that in a summary.  I don't have time to search all the various committees to see what went on.  A bottom line summary weekly/monthly would help keep us in the loop.  If something catch my eye, I can then go to that part of the chain in detail at their web site if it's available.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B020-1781-4CF3-9F90-6F16C5BD80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1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“Many faculty in my area feel the SLO's are intrusive and difficult. A larger conversation focused on how the process can be useful would be helpful. Also, again, the data-driven focus neglects observations that might bring out additional reflections. TracDat is non-intuitive.</a:t>
            </a:r>
            <a:r>
              <a:rPr lang="en-US" dirty="0" smtClean="0"/>
              <a:t> “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think there is a lot of confusion about SLOs--there needs to be more information about the best SLOs and the pedagogy supporting them.”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B020-1781-4CF3-9F90-6F16C5BD80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44600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</a:p>
        </p:txBody>
      </p:sp>
      <p:pic>
        <p:nvPicPr>
          <p:cNvPr id="9" name="Picture 9" descr="FH Stack Inv_20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4800"/>
            <a:ext cx="22780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12345 El Monte Road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Los Altos Hills, CA 94022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foothill.edu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1028" name="Picture 1" descr="FH Stack Inv_201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2888"/>
            <a:ext cx="10223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Governance Survey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PaRC meeting</a:t>
            </a:r>
          </a:p>
          <a:p>
            <a:r>
              <a:rPr lang="en-US" dirty="0" smtClean="0"/>
              <a:t>June 15,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324600"/>
            <a:ext cx="64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820404"/>
                </a:solidFill>
              </a:rPr>
              <a:t>E. Kuo</a:t>
            </a:r>
            <a:endParaRPr lang="en-US" sz="800" dirty="0">
              <a:solidFill>
                <a:srgbClr val="82040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</a:t>
            </a:r>
            <a:br>
              <a:rPr lang="en-US" dirty="0" smtClean="0"/>
            </a:br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data and time needed</a:t>
            </a:r>
          </a:p>
          <a:p>
            <a:pPr lvl="1"/>
            <a:r>
              <a:rPr lang="en-US" dirty="0" smtClean="0"/>
              <a:t>Expand beyond 3-yr trend</a:t>
            </a:r>
          </a:p>
          <a:p>
            <a:pPr lvl="1"/>
            <a:r>
              <a:rPr lang="en-US" dirty="0" smtClean="0"/>
              <a:t>Comprehensive every 4-5 </a:t>
            </a:r>
            <a:r>
              <a:rPr lang="en-US" dirty="0" smtClean="0"/>
              <a:t>yrs</a:t>
            </a:r>
            <a:r>
              <a:rPr lang="en-US" dirty="0" smtClean="0"/>
              <a:t>?</a:t>
            </a:r>
          </a:p>
          <a:p>
            <a:r>
              <a:rPr lang="en-US" dirty="0"/>
              <a:t>More targeted subjective reflections</a:t>
            </a:r>
          </a:p>
          <a:p>
            <a:r>
              <a:rPr lang="en-US" dirty="0" smtClean="0"/>
              <a:t>Define discussions when mtg with PRC</a:t>
            </a:r>
          </a:p>
          <a:p>
            <a:r>
              <a:rPr lang="en-US" dirty="0" smtClean="0"/>
              <a:t>Expand participation to include classified staff and part-time faculty</a:t>
            </a:r>
          </a:p>
        </p:txBody>
      </p:sp>
    </p:spTree>
    <p:extLst>
      <p:ext uri="{BB962C8B-B14F-4D97-AF65-F5344CB8AC3E}">
        <p14:creationId xmlns:p14="http://schemas.microsoft.com/office/powerpoint/2010/main" val="1883744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Cleare</a:t>
            </a:r>
            <a:r>
              <a:rPr lang="en-US" dirty="0" smtClean="0"/>
              <a:t>r understanding of</a:t>
            </a:r>
            <a:r>
              <a:rPr lang="en-US" dirty="0" smtClean="0"/>
              <a:t> Perkins criteria</a:t>
            </a:r>
          </a:p>
          <a:p>
            <a:r>
              <a:rPr lang="en-US" dirty="0" smtClean="0"/>
              <a:t>Clearer understanding of </a:t>
            </a:r>
            <a:r>
              <a:rPr lang="en-US" dirty="0" smtClean="0"/>
              <a:t>PaRC’s</a:t>
            </a:r>
            <a:r>
              <a:rPr lang="en-US" dirty="0" smtClean="0"/>
              <a:t> role </a:t>
            </a:r>
          </a:p>
          <a:p>
            <a:r>
              <a:rPr lang="en-US" dirty="0" smtClean="0"/>
              <a:t>Follow-up regarding requests (closing the loop)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28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SLO discussion at all levels (dept, div, campus)</a:t>
            </a:r>
          </a:p>
          <a:p>
            <a:pPr lvl="1"/>
            <a:r>
              <a:rPr lang="en-US" dirty="0" smtClean="0"/>
              <a:t>Confusion/disagreement about what are SLOs</a:t>
            </a:r>
            <a:endParaRPr lang="en-US" dirty="0" smtClean="0"/>
          </a:p>
          <a:p>
            <a:r>
              <a:rPr lang="en-US" dirty="0" smtClean="0"/>
              <a:t>More dept/div support</a:t>
            </a:r>
          </a:p>
          <a:p>
            <a:pPr lvl="1"/>
            <a:r>
              <a:rPr lang="en-US" dirty="0" smtClean="0"/>
              <a:t>Dean support important</a:t>
            </a:r>
          </a:p>
          <a:p>
            <a:r>
              <a:rPr lang="en-US" dirty="0" smtClean="0"/>
              <a:t>SLO committee seen as positive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8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Comments?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67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Governance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our planning and resource prioritization process</a:t>
            </a:r>
          </a:p>
          <a:p>
            <a:r>
              <a:rPr lang="en-US" dirty="0" smtClean="0"/>
              <a:t>Identifies agenda for the Integrated Planning &amp; Budget Task Force(IP&amp;B)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survey invite</a:t>
            </a:r>
          </a:p>
          <a:p>
            <a:r>
              <a:rPr lang="en-US" dirty="0" smtClean="0"/>
              <a:t>Monday, June 6 to Monday, June 13</a:t>
            </a:r>
          </a:p>
          <a:p>
            <a:r>
              <a:rPr lang="en-US" dirty="0" smtClean="0"/>
              <a:t>All employees, student </a:t>
            </a:r>
            <a:r>
              <a:rPr lang="en-US" dirty="0" smtClean="0"/>
              <a:t>participants in the shared governance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87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Respondents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35546628"/>
              </p:ext>
            </p:extLst>
          </p:nvPr>
        </p:nvGraphicFramePr>
        <p:xfrm>
          <a:off x="1481959" y="1697251"/>
          <a:ext cx="7535917" cy="479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87915" y="6179948"/>
            <a:ext cx="1379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N=82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5048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IP&amp;B’s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Faculty/Staff prioritization process</a:t>
            </a:r>
          </a:p>
          <a:p>
            <a:r>
              <a:rPr lang="en-US" dirty="0" smtClean="0"/>
              <a:t>Resource prioritization process</a:t>
            </a:r>
          </a:p>
          <a:p>
            <a:r>
              <a:rPr lang="en-US" dirty="0" smtClean="0"/>
              <a:t>Program review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3728" y="5014033"/>
            <a:ext cx="6428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Prompt: </a:t>
            </a:r>
            <a:r>
              <a:rPr lang="en-US" sz="1600" dirty="0" smtClean="0"/>
              <a:t>Select the items you’d like to see the Integrated Planning &amp; Budget task force review this summer. Options include: </a:t>
            </a:r>
            <a:r>
              <a:rPr lang="en-US" sz="1600" i="1" dirty="0" smtClean="0"/>
              <a:t>Annual program review template, Comprehensive program review template, Education Master Plan, Faculty/Staff prioritization, Institutional standards process, Institutional goals process, Resource prioritization process, Program review process, Other</a:t>
            </a:r>
            <a:r>
              <a:rPr lang="en-US" sz="1600" dirty="0" smtClean="0"/>
              <a:t> (Responses included: Governance structure, Stipend/release/reassign time)</a:t>
            </a:r>
          </a:p>
        </p:txBody>
      </p:sp>
    </p:spTree>
    <p:extLst>
      <p:ext uri="{BB962C8B-B14F-4D97-AF65-F5344CB8AC3E}">
        <p14:creationId xmlns:p14="http://schemas.microsoft.com/office/powerpoint/2010/main" val="2697194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074962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Link btw annual </a:t>
            </a:r>
            <a:r>
              <a:rPr lang="en-US" sz="4100" dirty="0"/>
              <a:t>and comprehensive program </a:t>
            </a:r>
            <a:r>
              <a:rPr lang="en-US" sz="4100" dirty="0" smtClean="0"/>
              <a:t>reviews</a:t>
            </a:r>
            <a:endParaRPr lang="en-US" sz="4100" dirty="0"/>
          </a:p>
          <a:p>
            <a:r>
              <a:rPr lang="en-US" sz="4100" dirty="0" smtClean="0"/>
              <a:t>Link </a:t>
            </a:r>
            <a:r>
              <a:rPr lang="en-US" sz="4100" dirty="0" smtClean="0"/>
              <a:t>btw program review and resource prioritization </a:t>
            </a:r>
            <a:r>
              <a:rPr lang="en-US" sz="4100" dirty="0" smtClean="0"/>
              <a:t>process</a:t>
            </a:r>
          </a:p>
          <a:p>
            <a:r>
              <a:rPr lang="en-US" sz="4100" dirty="0"/>
              <a:t>Comprehensive program review cycle </a:t>
            </a:r>
            <a:r>
              <a:rPr lang="en-US" sz="4100" dirty="0" smtClean="0"/>
              <a:t>length</a:t>
            </a:r>
            <a:endParaRPr lang="en-US" sz="4100" dirty="0" smtClean="0"/>
          </a:p>
          <a:p>
            <a:r>
              <a:rPr lang="en-US" sz="4100" dirty="0"/>
              <a:t>Review the AUO </a:t>
            </a:r>
            <a:r>
              <a:rPr lang="en-US" sz="4100" dirty="0" smtClean="0"/>
              <a:t>process</a:t>
            </a:r>
          </a:p>
          <a:p>
            <a:r>
              <a:rPr lang="en-US" sz="4100" dirty="0" smtClean="0"/>
              <a:t>Training for program review and resource requests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0502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Effective Means of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00082"/>
              </p:ext>
            </p:extLst>
          </p:nvPr>
        </p:nvGraphicFramePr>
        <p:xfrm>
          <a:off x="1686910" y="1663687"/>
          <a:ext cx="7299435" cy="47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5283" y="6006663"/>
            <a:ext cx="526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But….not too much email!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7915" y="6179948"/>
            <a:ext cx="1379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N=81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288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059197" cy="47795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Clearer documentation of process</a:t>
            </a:r>
          </a:p>
          <a:p>
            <a:pPr lvl="1"/>
            <a:r>
              <a:rPr lang="en-US" dirty="0" smtClean="0"/>
              <a:t>Diagrams/Charts</a:t>
            </a:r>
          </a:p>
          <a:p>
            <a:pPr lvl="1"/>
            <a:r>
              <a:rPr lang="en-US" dirty="0" smtClean="0"/>
              <a:t>Use Opening Day</a:t>
            </a:r>
          </a:p>
          <a:p>
            <a:r>
              <a:rPr lang="en-US" dirty="0" smtClean="0"/>
              <a:t>“One stop shop” with links</a:t>
            </a:r>
          </a:p>
          <a:p>
            <a:pPr lvl="1"/>
            <a:r>
              <a:rPr lang="en-US" dirty="0" smtClean="0"/>
              <a:t>“Snapshot” summary</a:t>
            </a:r>
          </a:p>
          <a:p>
            <a:r>
              <a:rPr lang="en-US" dirty="0" smtClean="0"/>
              <a:t>Newsletter</a:t>
            </a:r>
          </a:p>
          <a:p>
            <a:r>
              <a:rPr lang="en-US" dirty="0" smtClean="0"/>
              <a:t>Repeat important emails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574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More discussion/feedback at department and division levels</a:t>
            </a:r>
          </a:p>
          <a:p>
            <a:pPr lvl="1"/>
            <a:r>
              <a:rPr lang="en-US" dirty="0" smtClean="0"/>
              <a:t>Link btw program review and student success? Is there follow through?</a:t>
            </a:r>
            <a:endParaRPr lang="en-US" dirty="0" smtClean="0"/>
          </a:p>
          <a:p>
            <a:r>
              <a:rPr lang="en-US" dirty="0"/>
              <a:t>More targeted subjective reflections</a:t>
            </a:r>
          </a:p>
          <a:p>
            <a:r>
              <a:rPr lang="en-US" dirty="0" smtClean="0"/>
              <a:t>More accessible program review webpage</a:t>
            </a:r>
          </a:p>
          <a:p>
            <a:r>
              <a:rPr lang="en-US" dirty="0" smtClean="0"/>
              <a:t>“Good,” “bad,” “ugly” program review document examples</a:t>
            </a:r>
          </a:p>
        </p:txBody>
      </p:sp>
    </p:spTree>
    <p:extLst>
      <p:ext uri="{BB962C8B-B14F-4D97-AF65-F5344CB8AC3E}">
        <p14:creationId xmlns:p14="http://schemas.microsoft.com/office/powerpoint/2010/main" val="1341538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FHAcademic Fall2015</Template>
  <TotalTime>317</TotalTime>
  <Words>644</Words>
  <Application>Microsoft Office PowerPoint</Application>
  <PresentationFormat>On-screen Show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Academic Fall2015</vt:lpstr>
      <vt:lpstr>2016 Governance Survey Results</vt:lpstr>
      <vt:lpstr>Annual Governance Survey</vt:lpstr>
      <vt:lpstr>Survey Administration</vt:lpstr>
      <vt:lpstr>Survey Respondents</vt:lpstr>
      <vt:lpstr>For IP&amp;B’s Consideration</vt:lpstr>
      <vt:lpstr>For Additional Consideration</vt:lpstr>
      <vt:lpstr>Most Effective Means of Communication</vt:lpstr>
      <vt:lpstr>Information Management</vt:lpstr>
      <vt:lpstr>Annual Program Review</vt:lpstr>
      <vt:lpstr>Comprehensive  Program Review</vt:lpstr>
      <vt:lpstr>Resource Prioritization</vt:lpstr>
      <vt:lpstr>Student Learning Outcomes</vt:lpstr>
      <vt:lpstr>Comments? Questions?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Governance Survey Results</dc:title>
  <dc:creator>FHDA</dc:creator>
  <cp:lastModifiedBy>FHDA</cp:lastModifiedBy>
  <cp:revision>30</cp:revision>
  <dcterms:created xsi:type="dcterms:W3CDTF">2016-06-15T12:37:23Z</dcterms:created>
  <dcterms:modified xsi:type="dcterms:W3CDTF">2016-06-15T20:34:21Z</dcterms:modified>
</cp:coreProperties>
</file>