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63" r:id="rId3"/>
    <p:sldId id="259" r:id="rId4"/>
    <p:sldId id="279" r:id="rId5"/>
    <p:sldId id="265" r:id="rId6"/>
    <p:sldId id="282" r:id="rId7"/>
    <p:sldId id="276" r:id="rId8"/>
    <p:sldId id="280" r:id="rId9"/>
    <p:sldId id="281" r:id="rId10"/>
    <p:sldId id="273" r:id="rId11"/>
    <p:sldId id="264" r:id="rId12"/>
    <p:sldId id="278" r:id="rId13"/>
    <p:sldId id="272"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382" autoAdjust="0"/>
  </p:normalViewPr>
  <p:slideViewPr>
    <p:cSldViewPr snapToGrid="0" snapToObjects="1">
      <p:cViewPr>
        <p:scale>
          <a:sx n="96" d="100"/>
          <a:sy n="96" d="100"/>
        </p:scale>
        <p:origin x="-3624" y="-160"/>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90" d="100"/>
          <a:sy n="90" d="100"/>
        </p:scale>
        <p:origin x="-2952" y="-11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notesMaster" Target="notesMasters/notesMaster1.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sharonluciw:!Sharon's:!Sharon's%20Docs:!!Projects:VDI:VDI_Justifiction_History_Data.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acintosh%20HD:Users:sharonluciw:!Sharon's:!Sharon's%20Docs:!!Projects:VDI:VDI_Justifiction_History_Data.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acintosh%20HD:Users:sharonluciw:!Sharon's:!Sharon's%20Docs:!!Projects:VDI:VDI_Justifiction_History_Dat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acintosh%20HD:Users:sharonluciw:!Sharon's:!Sharon's%20Docs:!!Projects:VDI:VDI_Justifiction_History_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invertIfNegative val="0"/>
          <c:dLbls>
            <c:showLegendKey val="0"/>
            <c:showVal val="1"/>
            <c:showCatName val="0"/>
            <c:showSerName val="0"/>
            <c:showPercent val="0"/>
            <c:showBubbleSize val="0"/>
            <c:showLeaderLines val="0"/>
          </c:dLbls>
          <c:cat>
            <c:strRef>
              <c:f>'Added Square feet'!$A$20:$A$22</c:f>
              <c:strCache>
                <c:ptCount val="3"/>
                <c:pt idx="0">
                  <c:v>Original Square Feet</c:v>
                </c:pt>
                <c:pt idx="1">
                  <c:v>Total Sq Ft Added under Measure E&amp;C</c:v>
                </c:pt>
                <c:pt idx="2">
                  <c:v>Total Sq Ft  Projected Both Colleges at End of MC</c:v>
                </c:pt>
              </c:strCache>
            </c:strRef>
          </c:cat>
          <c:val>
            <c:numRef>
              <c:f>'Added Square feet'!$B$20:$B$22</c:f>
              <c:numCache>
                <c:formatCode>#,##0</c:formatCode>
                <c:ptCount val="3"/>
                <c:pt idx="0">
                  <c:v>418440.0</c:v>
                </c:pt>
                <c:pt idx="1">
                  <c:v>615421.0</c:v>
                </c:pt>
                <c:pt idx="2">
                  <c:v>1.033861E6</c:v>
                </c:pt>
              </c:numCache>
            </c:numRef>
          </c:val>
        </c:ser>
        <c:dLbls>
          <c:showLegendKey val="0"/>
          <c:showVal val="0"/>
          <c:showCatName val="0"/>
          <c:showSerName val="0"/>
          <c:showPercent val="0"/>
          <c:showBubbleSize val="0"/>
        </c:dLbls>
        <c:gapWidth val="150"/>
        <c:axId val="2134175128"/>
        <c:axId val="2134094904"/>
      </c:barChart>
      <c:catAx>
        <c:axId val="2134175128"/>
        <c:scaling>
          <c:orientation val="minMax"/>
        </c:scaling>
        <c:delete val="0"/>
        <c:axPos val="b"/>
        <c:majorTickMark val="out"/>
        <c:minorTickMark val="none"/>
        <c:tickLblPos val="nextTo"/>
        <c:crossAx val="2134094904"/>
        <c:crosses val="autoZero"/>
        <c:auto val="1"/>
        <c:lblAlgn val="ctr"/>
        <c:lblOffset val="100"/>
        <c:noMultiLvlLbl val="0"/>
      </c:catAx>
      <c:valAx>
        <c:axId val="2134094904"/>
        <c:scaling>
          <c:orientation val="minMax"/>
        </c:scaling>
        <c:delete val="0"/>
        <c:axPos val="l"/>
        <c:majorGridlines/>
        <c:numFmt formatCode="#,##0" sourceLinked="1"/>
        <c:majorTickMark val="out"/>
        <c:minorTickMark val="none"/>
        <c:tickLblPos val="nextTo"/>
        <c:crossAx val="213417512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Foothill</a:t>
            </a:r>
          </a:p>
          <a:p>
            <a:pPr>
              <a:defRPr/>
            </a:pPr>
            <a:r>
              <a:rPr lang="en-US" dirty="0"/>
              <a:t>164 Total MM Classrooms</a:t>
            </a:r>
          </a:p>
        </c:rich>
      </c:tx>
      <c:layout/>
      <c:overlay val="0"/>
    </c:title>
    <c:autoTitleDeleted val="0"/>
    <c:plotArea>
      <c:layout/>
      <c:pieChart>
        <c:varyColors val="1"/>
        <c:ser>
          <c:idx val="0"/>
          <c:order val="0"/>
          <c:tx>
            <c:strRef>
              <c:f>'# of MM Rooms'!$A$21</c:f>
              <c:strCache>
                <c:ptCount val="1"/>
                <c:pt idx="0">
                  <c:v>Foothill</c:v>
                </c:pt>
              </c:strCache>
            </c:strRef>
          </c:tx>
          <c:dLbls>
            <c:showLegendKey val="0"/>
            <c:showVal val="1"/>
            <c:showCatName val="0"/>
            <c:showSerName val="0"/>
            <c:showPercent val="0"/>
            <c:showBubbleSize val="0"/>
            <c:showLeaderLines val="1"/>
          </c:dLbls>
          <c:cat>
            <c:strRef>
              <c:f>'# of MM Rooms'!$B$20:$C$20</c:f>
              <c:strCache>
                <c:ptCount val="2"/>
                <c:pt idx="0">
                  <c:v>FY 00-01</c:v>
                </c:pt>
                <c:pt idx="1">
                  <c:v>Added to Date</c:v>
                </c:pt>
              </c:strCache>
            </c:strRef>
          </c:cat>
          <c:val>
            <c:numRef>
              <c:f>'# of MM Rooms'!$B$21:$C$21</c:f>
              <c:numCache>
                <c:formatCode>General</c:formatCode>
                <c:ptCount val="2"/>
                <c:pt idx="0">
                  <c:v>30.0</c:v>
                </c:pt>
                <c:pt idx="1">
                  <c:v>104.0</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dirty="0"/>
              <a:t>Foothill # of Computers</a:t>
            </a:r>
          </a:p>
          <a:p>
            <a:pPr>
              <a:defRPr/>
            </a:pPr>
            <a:r>
              <a:rPr lang="en-US" dirty="0"/>
              <a:t>Total</a:t>
            </a:r>
            <a:r>
              <a:rPr lang="en-US" baseline="0" dirty="0"/>
              <a:t> 2100</a:t>
            </a:r>
          </a:p>
        </c:rich>
      </c:tx>
      <c:layout/>
      <c:overlay val="0"/>
    </c:title>
    <c:autoTitleDeleted val="0"/>
    <c:plotArea>
      <c:layout/>
      <c:pieChart>
        <c:varyColors val="1"/>
        <c:ser>
          <c:idx val="0"/>
          <c:order val="0"/>
          <c:tx>
            <c:strRef>
              <c:f>'# of Computers'!$A$19</c:f>
              <c:strCache>
                <c:ptCount val="1"/>
                <c:pt idx="0">
                  <c:v>Foothill # of Computers</c:v>
                </c:pt>
              </c:strCache>
            </c:strRef>
          </c:tx>
          <c:dLbls>
            <c:showLegendKey val="0"/>
            <c:showVal val="1"/>
            <c:showCatName val="0"/>
            <c:showSerName val="0"/>
            <c:showPercent val="0"/>
            <c:showBubbleSize val="0"/>
            <c:showLeaderLines val="1"/>
          </c:dLbls>
          <c:cat>
            <c:strRef>
              <c:f>'# of Computers'!$B$18:$C$18</c:f>
              <c:strCache>
                <c:ptCount val="2"/>
                <c:pt idx="0">
                  <c:v>FY 00-01</c:v>
                </c:pt>
                <c:pt idx="1">
                  <c:v>Added to date</c:v>
                </c:pt>
              </c:strCache>
            </c:strRef>
          </c:cat>
          <c:val>
            <c:numRef>
              <c:f>'# of Computers'!$B$19:$C$19</c:f>
              <c:numCache>
                <c:formatCode>General</c:formatCode>
                <c:ptCount val="2"/>
                <c:pt idx="0">
                  <c:v>1426.0</c:v>
                </c:pt>
                <c:pt idx="1">
                  <c:v>674.0</c:v>
                </c:pt>
              </c:numCache>
            </c:numRef>
          </c:val>
        </c:ser>
        <c:dLbls>
          <c:showLegendKey val="0"/>
          <c:showVal val="0"/>
          <c:showCatName val="0"/>
          <c:showSerName val="0"/>
          <c:showPercent val="0"/>
          <c:showBubbleSize val="0"/>
          <c:showLeaderLines val="1"/>
        </c:dLbls>
        <c:firstSliceAng val="0"/>
      </c:pieChart>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layout/>
      <c:overlay val="0"/>
    </c:title>
    <c:autoTitleDeleted val="0"/>
    <c:plotArea>
      <c:layout>
        <c:manualLayout>
          <c:layoutTarget val="inner"/>
          <c:xMode val="edge"/>
          <c:yMode val="edge"/>
          <c:x val="0.0622569991251093"/>
          <c:y val="0.234259259259259"/>
          <c:w val="0.890520778652668"/>
          <c:h val="0.67154345290172"/>
        </c:manualLayout>
      </c:layout>
      <c:barChart>
        <c:barDir val="col"/>
        <c:grouping val="clustered"/>
        <c:varyColors val="0"/>
        <c:ser>
          <c:idx val="0"/>
          <c:order val="0"/>
          <c:tx>
            <c:strRef>
              <c:f>'ETS Staffing'!$A$22</c:f>
              <c:strCache>
                <c:ptCount val="1"/>
                <c:pt idx="0">
                  <c:v>Foothill Tech Services</c:v>
                </c:pt>
              </c:strCache>
            </c:strRef>
          </c:tx>
          <c:invertIfNegative val="0"/>
          <c:dLbls>
            <c:showLegendKey val="0"/>
            <c:showVal val="1"/>
            <c:showCatName val="0"/>
            <c:showSerName val="0"/>
            <c:showPercent val="0"/>
            <c:showBubbleSize val="0"/>
            <c:showLeaderLines val="0"/>
          </c:dLbls>
          <c:cat>
            <c:strRef>
              <c:f>'ETS Staffing'!$B$21:$C$21</c:f>
              <c:strCache>
                <c:ptCount val="2"/>
                <c:pt idx="0">
                  <c:v>FY 02-03</c:v>
                </c:pt>
                <c:pt idx="1">
                  <c:v>FY 15-16</c:v>
                </c:pt>
              </c:strCache>
            </c:strRef>
          </c:cat>
          <c:val>
            <c:numRef>
              <c:f>'ETS Staffing'!$B$22:$C$22</c:f>
              <c:numCache>
                <c:formatCode>General</c:formatCode>
                <c:ptCount val="2"/>
                <c:pt idx="0">
                  <c:v>12.5</c:v>
                </c:pt>
                <c:pt idx="1">
                  <c:v>7.0</c:v>
                </c:pt>
              </c:numCache>
            </c:numRef>
          </c:val>
        </c:ser>
        <c:dLbls>
          <c:showLegendKey val="0"/>
          <c:showVal val="0"/>
          <c:showCatName val="0"/>
          <c:showSerName val="0"/>
          <c:showPercent val="0"/>
          <c:showBubbleSize val="0"/>
        </c:dLbls>
        <c:gapWidth val="150"/>
        <c:axId val="2109919336"/>
        <c:axId val="2109916344"/>
      </c:barChart>
      <c:catAx>
        <c:axId val="2109919336"/>
        <c:scaling>
          <c:orientation val="minMax"/>
        </c:scaling>
        <c:delete val="0"/>
        <c:axPos val="b"/>
        <c:majorTickMark val="out"/>
        <c:minorTickMark val="none"/>
        <c:tickLblPos val="nextTo"/>
        <c:crossAx val="2109916344"/>
        <c:crosses val="autoZero"/>
        <c:auto val="1"/>
        <c:lblAlgn val="ctr"/>
        <c:lblOffset val="100"/>
        <c:noMultiLvlLbl val="0"/>
      </c:catAx>
      <c:valAx>
        <c:axId val="2109916344"/>
        <c:scaling>
          <c:orientation val="minMax"/>
        </c:scaling>
        <c:delete val="0"/>
        <c:axPos val="l"/>
        <c:majorGridlines/>
        <c:numFmt formatCode="General" sourceLinked="1"/>
        <c:majorTickMark val="out"/>
        <c:minorTickMark val="none"/>
        <c:tickLblPos val="nextTo"/>
        <c:crossAx val="2109919336"/>
        <c:crosses val="autoZero"/>
        <c:crossBetween val="between"/>
      </c:valAx>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A5FD9B-4DF2-C34C-A473-592236EA5F5A}" type="datetimeFigureOut">
              <a:rPr lang="en-US" smtClean="0"/>
              <a:t>11/4/15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7A3E6FC-7983-634C-B25E-CB4DB8CFF409}" type="slidenum">
              <a:rPr lang="en-US" smtClean="0"/>
              <a:t>‹#›</a:t>
            </a:fld>
            <a:endParaRPr lang="en-US" dirty="0"/>
          </a:p>
        </p:txBody>
      </p:sp>
    </p:spTree>
    <p:extLst>
      <p:ext uri="{BB962C8B-B14F-4D97-AF65-F5344CB8AC3E}">
        <p14:creationId xmlns:p14="http://schemas.microsoft.com/office/powerpoint/2010/main" val="324787536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1</a:t>
            </a:fld>
            <a:endParaRPr lang="en-US" dirty="0"/>
          </a:p>
        </p:txBody>
      </p:sp>
    </p:spTree>
    <p:extLst>
      <p:ext uri="{BB962C8B-B14F-4D97-AF65-F5344CB8AC3E}">
        <p14:creationId xmlns:p14="http://schemas.microsoft.com/office/powerpoint/2010/main" val="23684460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Already on VDI in PSME (5 labs) </a:t>
            </a:r>
            <a:endParaRPr lang="en-US" dirty="0" smtClean="0"/>
          </a:p>
          <a:p>
            <a:r>
              <a:rPr lang="en-US" sz="1200" b="0" i="0" u="none" strike="noStrike" kern="1200" dirty="0" smtClean="0">
                <a:solidFill>
                  <a:schemeClr val="tx1"/>
                </a:solidFill>
                <a:effectLst/>
                <a:latin typeface="+mn-lt"/>
                <a:ea typeface="+mn-ea"/>
                <a:cs typeface="+mn-cs"/>
              </a:rPr>
              <a:t>4204 </a:t>
            </a:r>
            <a:r>
              <a:rPr lang="en-US" sz="1200" b="0" i="0" u="none" strike="noStrike" kern="1200" dirty="0" smtClean="0">
                <a:solidFill>
                  <a:schemeClr val="tx1"/>
                </a:solidFill>
                <a:effectLst/>
                <a:latin typeface="+mn-lt"/>
                <a:ea typeface="+mn-ea"/>
                <a:cs typeface="+mn-cs"/>
              </a:rPr>
              <a:t>CTIS</a:t>
            </a:r>
            <a:r>
              <a:rPr lang="en-US" dirty="0" smtClean="0"/>
              <a:t> </a:t>
            </a:r>
          </a:p>
          <a:p>
            <a:r>
              <a:rPr lang="en-US" sz="1200" b="0" i="0" u="none" strike="noStrike" kern="1200" dirty="0" smtClean="0">
                <a:solidFill>
                  <a:schemeClr val="tx1"/>
                </a:solidFill>
                <a:effectLst/>
                <a:latin typeface="+mn-lt"/>
                <a:ea typeface="+mn-ea"/>
                <a:cs typeface="+mn-cs"/>
              </a:rPr>
              <a:t>4305 CTIS</a:t>
            </a:r>
            <a:r>
              <a:rPr lang="en-US" dirty="0" smtClean="0"/>
              <a:t> </a:t>
            </a:r>
          </a:p>
          <a:p>
            <a:r>
              <a:rPr lang="en-US" sz="1200" b="0" i="0" u="none" strike="noStrike" kern="1200" dirty="0" smtClean="0">
                <a:solidFill>
                  <a:schemeClr val="tx1"/>
                </a:solidFill>
                <a:effectLst/>
                <a:latin typeface="+mn-lt"/>
                <a:ea typeface="+mn-ea"/>
                <a:cs typeface="+mn-cs"/>
              </a:rPr>
              <a:t>4306 CTIS</a:t>
            </a:r>
            <a:r>
              <a:rPr lang="en-US" dirty="0" smtClean="0"/>
              <a:t> </a:t>
            </a:r>
          </a:p>
          <a:p>
            <a:r>
              <a:rPr lang="en-US" sz="1200" b="0" i="0" u="none" strike="noStrike" kern="1200" dirty="0" smtClean="0">
                <a:solidFill>
                  <a:schemeClr val="tx1"/>
                </a:solidFill>
                <a:effectLst/>
                <a:latin typeface="+mn-lt"/>
                <a:ea typeface="+mn-ea"/>
                <a:cs typeface="+mn-cs"/>
              </a:rPr>
              <a:t>4308 CTIS</a:t>
            </a:r>
            <a:r>
              <a:rPr lang="en-US" dirty="0" smtClean="0"/>
              <a:t> </a:t>
            </a:r>
          </a:p>
          <a:p>
            <a:r>
              <a:rPr lang="en-US" sz="1200" b="0" i="0" u="none" strike="noStrike" kern="1200" dirty="0" smtClean="0">
                <a:solidFill>
                  <a:schemeClr val="tx1"/>
                </a:solidFill>
                <a:effectLst/>
                <a:latin typeface="+mn-lt"/>
                <a:ea typeface="+mn-ea"/>
                <a:cs typeface="+mn-cs"/>
              </a:rPr>
              <a:t>4309 CTIS</a:t>
            </a:r>
            <a:r>
              <a:rPr lang="en-US" dirty="0" smtClean="0"/>
              <a:t> </a:t>
            </a:r>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13</a:t>
            </a:fld>
            <a:endParaRPr lang="en-US" dirty="0"/>
          </a:p>
        </p:txBody>
      </p:sp>
    </p:spTree>
    <p:extLst>
      <p:ext uri="{BB962C8B-B14F-4D97-AF65-F5344CB8AC3E}">
        <p14:creationId xmlns:p14="http://schemas.microsoft.com/office/powerpoint/2010/main" val="22000696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14</a:t>
            </a:fld>
            <a:endParaRPr lang="en-US" dirty="0"/>
          </a:p>
        </p:txBody>
      </p:sp>
    </p:spTree>
    <p:extLst>
      <p:ext uri="{BB962C8B-B14F-4D97-AF65-F5344CB8AC3E}">
        <p14:creationId xmlns:p14="http://schemas.microsoft.com/office/powerpoint/2010/main" val="2010179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t>-A few days before the start of the quarter or when another section added</a:t>
            </a:r>
            <a:endParaRPr lang="en-US" dirty="0" smtClean="0"/>
          </a:p>
          <a:p>
            <a:r>
              <a:rPr lang="en-US" dirty="0" smtClean="0"/>
              <a:t>This</a:t>
            </a:r>
            <a:r>
              <a:rPr lang="en-US" baseline="0" dirty="0" smtClean="0"/>
              <a:t> fall and labs</a:t>
            </a:r>
            <a:endParaRPr lang="en-US" dirty="0" smtClean="0"/>
          </a:p>
          <a:p>
            <a:r>
              <a:rPr lang="en-US" dirty="0" smtClean="0"/>
              <a:t>KCI – asked for changes after the start of the fall term</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ATC 2</a:t>
            </a:r>
            <a:r>
              <a:rPr lang="en-US" baseline="30000" dirty="0" smtClean="0"/>
              <a:t>nd</a:t>
            </a:r>
            <a:r>
              <a:rPr lang="en-US" baseline="0" dirty="0" smtClean="0"/>
              <a:t> floor lab and classrooms about 360 computers </a:t>
            </a:r>
            <a:r>
              <a:rPr lang="en-US" dirty="0" smtClean="0"/>
              <a:t>– asked for changes after the start of the fall term because the faculty did not fully test the image</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Security:</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are three breaks during the calendar year that allow enough time to update software on the lab computers. ETS Technical Services</a:t>
            </a:r>
            <a:r>
              <a:rPr lang="en-US" dirty="0" smtClean="0"/>
              <a:t> has been forced to reduced</a:t>
            </a:r>
            <a:r>
              <a:rPr lang="en-US" baseline="0" dirty="0" smtClean="0"/>
              <a:t> the number of times per year we update the computers for certain labs, partly because of the increased number of computing labs – this leaves labs vulnerable because they don’t have the latest security software updates.    Currently about 49 computing labs between Foothill Campus and Middlefield.  There are 5 labs at Middlefield and the Sunnyvale Center will have </a:t>
            </a:r>
          </a:p>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2</a:t>
            </a:fld>
            <a:endParaRPr lang="en-US" dirty="0"/>
          </a:p>
        </p:txBody>
      </p:sp>
    </p:spTree>
    <p:extLst>
      <p:ext uri="{BB962C8B-B14F-4D97-AF65-F5344CB8AC3E}">
        <p14:creationId xmlns:p14="http://schemas.microsoft.com/office/powerpoint/2010/main" val="3851470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53911" y="4114800"/>
            <a:ext cx="5486400" cy="4114800"/>
          </a:xfrm>
        </p:spPr>
        <p:txBody>
          <a:bodyPr/>
          <a:lstStyle/>
          <a:p>
            <a:r>
              <a:rPr lang="en-US" dirty="0" smtClean="0"/>
              <a:t>Re-Image labs.</a:t>
            </a:r>
          </a:p>
          <a:p>
            <a:r>
              <a:rPr lang="en-US" dirty="0" smtClean="0"/>
              <a:t>		-In a shorter time period</a:t>
            </a:r>
          </a:p>
          <a:p>
            <a:r>
              <a:rPr lang="en-US" dirty="0" smtClean="0"/>
              <a:t>		-During the quarter over night instead of waiting for the 						weekend</a:t>
            </a:r>
          </a:p>
          <a:p>
            <a:r>
              <a:rPr lang="en-US" dirty="0" smtClean="0"/>
              <a:t>		-Security Updates during the quarter versus wait till 							preparation for next quarter</a:t>
            </a:r>
          </a:p>
          <a:p>
            <a:r>
              <a:rPr lang="en-US" dirty="0" smtClean="0"/>
              <a:t>		-Software version changes during the quarter</a:t>
            </a:r>
          </a:p>
          <a:p>
            <a:endParaRPr lang="en-US" dirty="0" smtClean="0"/>
          </a:p>
          <a:p>
            <a:r>
              <a:rPr lang="en-US" dirty="0" smtClean="0"/>
              <a:t>Increased efficient</a:t>
            </a:r>
            <a:r>
              <a:rPr lang="en-US" baseline="0" dirty="0" smtClean="0"/>
              <a:t> use of human resources: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ETS:  </a:t>
            </a:r>
            <a:r>
              <a:rPr lang="en-US" sz="1200" dirty="0" smtClean="0"/>
              <a:t>(work on higher level tasks)</a:t>
            </a:r>
          </a:p>
          <a:p>
            <a:r>
              <a:rPr lang="en-US" dirty="0" smtClean="0"/>
              <a:t>	Instructional</a:t>
            </a:r>
            <a:r>
              <a:rPr lang="en-US" baseline="0" dirty="0" smtClean="0"/>
              <a:t> Lab support staff – focus on helping the students instead of fixing a problem with the computer</a:t>
            </a:r>
            <a:endParaRPr lang="en-US" dirty="0"/>
          </a:p>
          <a:p>
            <a:endParaRPr lang="en-US" dirty="0" smtClean="0"/>
          </a:p>
          <a:p>
            <a:endParaRPr lang="en-US" dirty="0" smtClean="0"/>
          </a:p>
          <a:p>
            <a:r>
              <a:rPr lang="en-US" dirty="0" smtClean="0"/>
              <a:t>BYOD</a:t>
            </a:r>
            <a:r>
              <a:rPr lang="en-US" baseline="0" dirty="0" smtClean="0"/>
              <a:t> – is part of the plan for the new Sunnyvale Center</a:t>
            </a:r>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3</a:t>
            </a:fld>
            <a:endParaRPr lang="en-US" dirty="0"/>
          </a:p>
        </p:txBody>
      </p:sp>
    </p:spTree>
    <p:extLst>
      <p:ext uri="{BB962C8B-B14F-4D97-AF65-F5344CB8AC3E}">
        <p14:creationId xmlns:p14="http://schemas.microsoft.com/office/powerpoint/2010/main" val="5766486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2" indent="0" algn="l" defTabSz="457200" rtl="0" eaLnBrk="1" fontAlgn="auto" latinLnBrk="0" hangingPunct="1">
              <a:lnSpc>
                <a:spcPct val="100000"/>
              </a:lnSpc>
              <a:spcBef>
                <a:spcPts val="0"/>
              </a:spcBef>
              <a:spcAft>
                <a:spcPts val="0"/>
              </a:spcAft>
              <a:buClrTx/>
              <a:buSzTx/>
              <a:buFontTx/>
              <a:buNone/>
              <a:tabLst/>
              <a:defRPr/>
            </a:pPr>
            <a:r>
              <a:rPr lang="en-US" sz="2800" dirty="0" smtClean="0"/>
              <a:t>*instead of having to go to specific labs 	for each class</a:t>
            </a:r>
          </a:p>
          <a:p>
            <a:pPr marL="0" marR="0" lvl="3" indent="0" algn="l" defTabSz="457200" rtl="0" eaLnBrk="1" fontAlgn="auto" latinLnBrk="0" hangingPunct="1">
              <a:lnSpc>
                <a:spcPct val="100000"/>
              </a:lnSpc>
              <a:spcBef>
                <a:spcPts val="0"/>
              </a:spcBef>
              <a:spcAft>
                <a:spcPts val="0"/>
              </a:spcAft>
              <a:buClrTx/>
              <a:buSzTx/>
              <a:buFontTx/>
              <a:buNone/>
              <a:tabLst/>
              <a:defRPr/>
            </a:pPr>
            <a:r>
              <a:rPr lang="en-US" sz="2800" dirty="0" smtClean="0"/>
              <a:t>*with a high speed Internet connection, some the lab software will be </a:t>
            </a:r>
            <a:r>
              <a:rPr lang="en-US" sz="2800" dirty="0" smtClean="0"/>
              <a:t>available</a:t>
            </a:r>
            <a:r>
              <a:rPr lang="en-US" sz="2800" baseline="0" dirty="0" smtClean="0"/>
              <a:t> using a free app or a browser</a:t>
            </a:r>
            <a:endParaRPr lang="en-US" sz="2800" dirty="0" smtClean="0"/>
          </a:p>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4</a:t>
            </a:fld>
            <a:endParaRPr lang="en-US" dirty="0"/>
          </a:p>
        </p:txBody>
      </p:sp>
    </p:spTree>
    <p:extLst>
      <p:ext uri="{BB962C8B-B14F-4D97-AF65-F5344CB8AC3E}">
        <p14:creationId xmlns:p14="http://schemas.microsoft.com/office/powerpoint/2010/main" val="10580596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5</a:t>
            </a:fld>
            <a:endParaRPr lang="en-US" dirty="0"/>
          </a:p>
        </p:txBody>
      </p:sp>
    </p:spTree>
    <p:extLst>
      <p:ext uri="{BB962C8B-B14F-4D97-AF65-F5344CB8AC3E}">
        <p14:creationId xmlns:p14="http://schemas.microsoft.com/office/powerpoint/2010/main" val="6964669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Measure</a:t>
            </a:r>
            <a:r>
              <a:rPr lang="en-US" baseline="0" dirty="0" smtClean="0"/>
              <a:t> E across the District added 445,000 square feet.</a:t>
            </a:r>
          </a:p>
          <a:p>
            <a:r>
              <a:rPr lang="en-US" baseline="0" dirty="0" smtClean="0"/>
              <a:t>Measure C will add 190,000 square feet of that about 106,000 square feet is for foothill college – About 68,000 square feet is for new PSEC buildings; 47,000 sq. ft. for the new Sunnyvale center..    </a:t>
            </a:r>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7</a:t>
            </a:fld>
            <a:endParaRPr lang="en-US" dirty="0"/>
          </a:p>
        </p:txBody>
      </p:sp>
    </p:spTree>
    <p:extLst>
      <p:ext uri="{BB962C8B-B14F-4D97-AF65-F5344CB8AC3E}">
        <p14:creationId xmlns:p14="http://schemas.microsoft.com/office/powerpoint/2010/main" val="21754696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8 MM</a:t>
            </a:r>
            <a:r>
              <a:rPr lang="en-US" baseline="0" dirty="0" smtClean="0"/>
              <a:t> classrooms at Middlefield, there will be 19 classrooms and one conference room all with MM at the Sunnyvale Center</a:t>
            </a:r>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8</a:t>
            </a:fld>
            <a:endParaRPr lang="en-US" dirty="0"/>
          </a:p>
        </p:txBody>
      </p:sp>
    </p:spTree>
    <p:extLst>
      <p:ext uri="{BB962C8B-B14F-4D97-AF65-F5344CB8AC3E}">
        <p14:creationId xmlns:p14="http://schemas.microsoft.com/office/powerpoint/2010/main" val="6002938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Currently at Middlefield there are about</a:t>
            </a:r>
            <a:r>
              <a:rPr lang="en-US" baseline="0" dirty="0" smtClean="0"/>
              <a:t> 150 computers in use in the classrooms.  The Sunnyvale Center is planning to have over 400 computers plus support for BYOD.  The only way to support BYOD will be to use VDI.</a:t>
            </a:r>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9</a:t>
            </a:fld>
            <a:endParaRPr lang="en-US" dirty="0"/>
          </a:p>
        </p:txBody>
      </p:sp>
    </p:spTree>
    <p:extLst>
      <p:ext uri="{BB962C8B-B14F-4D97-AF65-F5344CB8AC3E}">
        <p14:creationId xmlns:p14="http://schemas.microsoft.com/office/powerpoint/2010/main" val="2391442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Zero clients- SSRS  Student Success and Retention Services</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Thin Clients in Veterans</a:t>
            </a:r>
            <a:r>
              <a:rPr lang="en-US" baseline="0" dirty="0" smtClean="0"/>
              <a:t> </a:t>
            </a:r>
            <a:r>
              <a:rPr lang="en-US" baseline="0" dirty="0" smtClean="0"/>
              <a:t>lab</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What are the lessons learned?</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Video streaming from the Internet – some ghosting – solved this with the right technology</a:t>
            </a:r>
            <a:endParaRPr lang="en-US" baseline="0" dirty="0" smtClean="0"/>
          </a:p>
          <a:p>
            <a:r>
              <a:rPr lang="en-US" dirty="0" smtClean="0"/>
              <a:t>Need</a:t>
            </a:r>
            <a:r>
              <a:rPr lang="en-US" baseline="0" dirty="0" smtClean="0"/>
              <a:t> to have Flash disk storage – fast access.</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57A3E6FC-7983-634C-B25E-CB4DB8CFF409}" type="slidenum">
              <a:rPr lang="en-US" smtClean="0"/>
              <a:t>11</a:t>
            </a:fld>
            <a:endParaRPr lang="en-US" dirty="0"/>
          </a:p>
        </p:txBody>
      </p:sp>
    </p:spTree>
    <p:extLst>
      <p:ext uri="{BB962C8B-B14F-4D97-AF65-F5344CB8AC3E}">
        <p14:creationId xmlns:p14="http://schemas.microsoft.com/office/powerpoint/2010/main" val="32915469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CD195E-0E5F-A945-990A-C28C9D0916D3}" type="datetimeFigureOut">
              <a:rPr lang="en-US" smtClean="0"/>
              <a:t>11/4/15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775060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CD195E-0E5F-A945-990A-C28C9D0916D3}" type="datetimeFigureOut">
              <a:rPr lang="en-US" smtClean="0"/>
              <a:t>11/4/15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3546053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CD195E-0E5F-A945-990A-C28C9D0916D3}" type="datetimeFigureOut">
              <a:rPr lang="en-US" smtClean="0"/>
              <a:t>11/4/15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00040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CD195E-0E5F-A945-990A-C28C9D0916D3}" type="datetimeFigureOut">
              <a:rPr lang="en-US" smtClean="0"/>
              <a:t>11/4/15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4552462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CD195E-0E5F-A945-990A-C28C9D0916D3}" type="datetimeFigureOut">
              <a:rPr lang="en-US" smtClean="0"/>
              <a:t>11/4/15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904261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CD195E-0E5F-A945-990A-C28C9D0916D3}" type="datetimeFigureOut">
              <a:rPr lang="en-US" smtClean="0"/>
              <a:t>11/4/15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34769644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CD195E-0E5F-A945-990A-C28C9D0916D3}" type="datetimeFigureOut">
              <a:rPr lang="en-US" smtClean="0"/>
              <a:t>11/4/15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66222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CD195E-0E5F-A945-990A-C28C9D0916D3}" type="datetimeFigureOut">
              <a:rPr lang="en-US" smtClean="0"/>
              <a:t>11/4/15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237805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CD195E-0E5F-A945-990A-C28C9D0916D3}" type="datetimeFigureOut">
              <a:rPr lang="en-US" smtClean="0"/>
              <a:t>11/4/15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406855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CD195E-0E5F-A945-990A-C28C9D0916D3}" type="datetimeFigureOut">
              <a:rPr lang="en-US" smtClean="0"/>
              <a:t>11/4/15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1963300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CD195E-0E5F-A945-990A-C28C9D0916D3}" type="datetimeFigureOut">
              <a:rPr lang="en-US" smtClean="0"/>
              <a:t>11/4/15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AA39CA4-AB4F-374E-97F8-AA93DD16E9FC}" type="slidenum">
              <a:rPr lang="en-US" smtClean="0"/>
              <a:t>‹#›</a:t>
            </a:fld>
            <a:endParaRPr lang="en-US" dirty="0"/>
          </a:p>
        </p:txBody>
      </p:sp>
    </p:spTree>
    <p:extLst>
      <p:ext uri="{BB962C8B-B14F-4D97-AF65-F5344CB8AC3E}">
        <p14:creationId xmlns:p14="http://schemas.microsoft.com/office/powerpoint/2010/main" val="209293659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CD195E-0E5F-A945-990A-C28C9D0916D3}" type="datetimeFigureOut">
              <a:rPr lang="en-US" smtClean="0"/>
              <a:t>11/4/15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39CA4-AB4F-374E-97F8-AA93DD16E9FC}" type="slidenum">
              <a:rPr lang="en-US" smtClean="0"/>
              <a:t>‹#›</a:t>
            </a:fld>
            <a:endParaRPr lang="en-US" dirty="0"/>
          </a:p>
        </p:txBody>
      </p:sp>
    </p:spTree>
    <p:extLst>
      <p:ext uri="{BB962C8B-B14F-4D97-AF65-F5344CB8AC3E}">
        <p14:creationId xmlns:p14="http://schemas.microsoft.com/office/powerpoint/2010/main" val="1556926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chart" Target="../charts/char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80559"/>
            <a:ext cx="7772400" cy="4987636"/>
          </a:xfrm>
        </p:spPr>
        <p:txBody>
          <a:bodyPr>
            <a:normAutofit/>
          </a:bodyPr>
          <a:lstStyle/>
          <a:p>
            <a:r>
              <a:rPr lang="en-US" dirty="0" smtClean="0"/>
              <a:t>Foothill College Computing Environment</a:t>
            </a:r>
            <a:br>
              <a:rPr lang="en-US" dirty="0" smtClean="0"/>
            </a:br>
            <a:r>
              <a:rPr lang="en-US" dirty="0" smtClean="0"/>
              <a:t>The Future is Here!</a:t>
            </a:r>
            <a:br>
              <a:rPr lang="en-US" dirty="0" smtClean="0"/>
            </a:br>
            <a:r>
              <a:rPr lang="en-US" dirty="0" smtClean="0"/>
              <a:t/>
            </a:r>
            <a:br>
              <a:rPr lang="en-US" dirty="0" smtClean="0"/>
            </a:br>
            <a:r>
              <a:rPr lang="en-US" sz="4000" dirty="0" smtClean="0"/>
              <a:t>Desktop Virtualized Infrastructure</a:t>
            </a:r>
            <a:br>
              <a:rPr lang="en-US" sz="4000" dirty="0" smtClean="0"/>
            </a:br>
            <a:r>
              <a:rPr lang="en-US" i="1" dirty="0" smtClean="0"/>
              <a:t>VDI</a:t>
            </a:r>
            <a:endParaRPr lang="en-US" i="1" dirty="0"/>
          </a:p>
        </p:txBody>
      </p:sp>
    </p:spTree>
    <p:extLst>
      <p:ext uri="{BB962C8B-B14F-4D97-AF65-F5344CB8AC3E}">
        <p14:creationId xmlns:p14="http://schemas.microsoft.com/office/powerpoint/2010/main" val="250176845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ETS Technical Services Staffing History</a:t>
            </a:r>
            <a:endParaRPr lang="en-US" dirty="0"/>
          </a:p>
        </p:txBody>
      </p:sp>
      <p:graphicFrame>
        <p:nvGraphicFramePr>
          <p:cNvPr id="6" name="Content Placeholder 5"/>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3988312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 Anza Pilot</a:t>
            </a:r>
            <a:endParaRPr lang="en-US" dirty="0"/>
          </a:p>
        </p:txBody>
      </p:sp>
      <p:sp>
        <p:nvSpPr>
          <p:cNvPr id="3" name="Content Placeholder 2"/>
          <p:cNvSpPr>
            <a:spLocks noGrp="1"/>
          </p:cNvSpPr>
          <p:nvPr>
            <p:ph idx="1"/>
          </p:nvPr>
        </p:nvSpPr>
        <p:spPr/>
        <p:txBody>
          <a:bodyPr>
            <a:normAutofit fontScale="92500" lnSpcReduction="10000"/>
          </a:bodyPr>
          <a:lstStyle/>
          <a:p>
            <a:pPr marL="457200" lvl="1" indent="0">
              <a:buNone/>
            </a:pPr>
            <a:r>
              <a:rPr lang="en-US" dirty="0" smtClean="0"/>
              <a:t>Current </a:t>
            </a:r>
            <a:r>
              <a:rPr lang="en-US" dirty="0"/>
              <a:t>deployments:</a:t>
            </a:r>
          </a:p>
          <a:p>
            <a:pPr lvl="2"/>
            <a:r>
              <a:rPr lang="en-US" sz="2600" dirty="0" smtClean="0"/>
              <a:t>Science Resource Center </a:t>
            </a:r>
            <a:endParaRPr lang="en-US" sz="2600" dirty="0"/>
          </a:p>
          <a:p>
            <a:pPr lvl="2"/>
            <a:r>
              <a:rPr lang="en-US" sz="2600" dirty="0" smtClean="0"/>
              <a:t>Student Success &amp;Retention Services</a:t>
            </a:r>
          </a:p>
          <a:p>
            <a:pPr lvl="2"/>
            <a:r>
              <a:rPr lang="en-US" sz="2600" dirty="0" smtClean="0"/>
              <a:t>Veterans Resource Center</a:t>
            </a:r>
          </a:p>
          <a:p>
            <a:pPr lvl="2"/>
            <a:r>
              <a:rPr lang="en-US" sz="2800" dirty="0"/>
              <a:t>Financial </a:t>
            </a:r>
            <a:r>
              <a:rPr lang="en-US" sz="2800" dirty="0" smtClean="0"/>
              <a:t>Aid</a:t>
            </a:r>
          </a:p>
          <a:p>
            <a:pPr lvl="2"/>
            <a:r>
              <a:rPr lang="en-US" sz="2800" dirty="0" smtClean="0"/>
              <a:t>EOPS</a:t>
            </a:r>
            <a:endParaRPr lang="en-US" sz="2600" dirty="0"/>
          </a:p>
          <a:p>
            <a:pPr lvl="2"/>
            <a:r>
              <a:rPr lang="en-US" sz="2600" i="1" dirty="0"/>
              <a:t>A&amp;R Lobby – </a:t>
            </a:r>
            <a:r>
              <a:rPr lang="en-US" sz="2600" i="1" dirty="0" smtClean="0"/>
              <a:t>using only </a:t>
            </a:r>
            <a:r>
              <a:rPr lang="en-US" sz="2600" i="1" dirty="0"/>
              <a:t>thin client </a:t>
            </a:r>
            <a:r>
              <a:rPr lang="en-US" sz="2600" i="1" dirty="0" smtClean="0"/>
              <a:t>technology</a:t>
            </a:r>
            <a:endParaRPr lang="en-US" i="1" dirty="0" smtClean="0"/>
          </a:p>
          <a:p>
            <a:pPr marL="457200" lvl="1" indent="0">
              <a:buNone/>
            </a:pPr>
            <a:r>
              <a:rPr lang="en-US" dirty="0" smtClean="0"/>
              <a:t>Planning deployments for:</a:t>
            </a:r>
          </a:p>
          <a:p>
            <a:pPr lvl="2"/>
            <a:r>
              <a:rPr lang="en-US" dirty="0" smtClean="0"/>
              <a:t>Language Arts</a:t>
            </a:r>
          </a:p>
          <a:p>
            <a:pPr lvl="2"/>
            <a:r>
              <a:rPr lang="en-US" dirty="0" smtClean="0"/>
              <a:t>Learning Center</a:t>
            </a:r>
          </a:p>
          <a:p>
            <a:pPr lvl="2"/>
            <a:r>
              <a:rPr lang="en-US" dirty="0" smtClean="0"/>
              <a:t>MCC</a:t>
            </a:r>
            <a:endParaRPr lang="en-US" dirty="0"/>
          </a:p>
        </p:txBody>
      </p:sp>
    </p:spTree>
    <p:extLst>
      <p:ext uri="{BB962C8B-B14F-4D97-AF65-F5344CB8AC3E}">
        <p14:creationId xmlns:p14="http://schemas.microsoft.com/office/powerpoint/2010/main" val="228595107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of the California Community Colleges Using VDI</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Citrus College</a:t>
            </a:r>
          </a:p>
          <a:p>
            <a:r>
              <a:rPr lang="en-US" dirty="0" smtClean="0"/>
              <a:t>College of the Canyons</a:t>
            </a:r>
          </a:p>
          <a:p>
            <a:r>
              <a:rPr lang="en-US" dirty="0" smtClean="0"/>
              <a:t>Sierra College</a:t>
            </a:r>
          </a:p>
          <a:p>
            <a:r>
              <a:rPr lang="en-US" dirty="0" smtClean="0"/>
              <a:t>Solano Community College</a:t>
            </a:r>
          </a:p>
          <a:p>
            <a:r>
              <a:rPr lang="en-US" dirty="0" smtClean="0"/>
              <a:t>Santa Barbara City College</a:t>
            </a:r>
          </a:p>
          <a:p>
            <a:r>
              <a:rPr lang="en-US" dirty="0" smtClean="0"/>
              <a:t>Yuba Community College District</a:t>
            </a:r>
          </a:p>
          <a:p>
            <a:r>
              <a:rPr lang="en-US" dirty="0"/>
              <a:t>Antelope Valley </a:t>
            </a:r>
            <a:r>
              <a:rPr lang="en-US" dirty="0" smtClean="0"/>
              <a:t>College</a:t>
            </a:r>
          </a:p>
          <a:p>
            <a:r>
              <a:rPr lang="en-US" dirty="0"/>
              <a:t>West Valley-Mission Community College </a:t>
            </a:r>
            <a:r>
              <a:rPr lang="en-US" dirty="0" smtClean="0"/>
              <a:t>District</a:t>
            </a:r>
          </a:p>
          <a:p>
            <a:r>
              <a:rPr lang="en-US" dirty="0"/>
              <a:t>Reedley College and the North </a:t>
            </a:r>
            <a:r>
              <a:rPr lang="en-US" dirty="0" smtClean="0"/>
              <a:t>Centers</a:t>
            </a:r>
          </a:p>
          <a:p>
            <a:r>
              <a:rPr lang="en-US" dirty="0"/>
              <a:t>Ventura County Community College </a:t>
            </a:r>
            <a:r>
              <a:rPr lang="en-US" dirty="0" smtClean="0"/>
              <a:t>District </a:t>
            </a:r>
            <a:r>
              <a:rPr lang="en-US" sz="2300" dirty="0" smtClean="0"/>
              <a:t>(&gt; 1,100 desktops)</a:t>
            </a:r>
          </a:p>
          <a:p>
            <a:r>
              <a:rPr lang="en-US" dirty="0" smtClean="0"/>
              <a:t>…and more</a:t>
            </a:r>
            <a:endParaRPr lang="en-US" dirty="0"/>
          </a:p>
        </p:txBody>
      </p:sp>
    </p:spTree>
    <p:extLst>
      <p:ext uri="{BB962C8B-B14F-4D97-AF65-F5344CB8AC3E}">
        <p14:creationId xmlns:p14="http://schemas.microsoft.com/office/powerpoint/2010/main" val="113719493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“Candidates” for VDI at Foothill</a:t>
            </a:r>
            <a:endParaRPr lang="en-US" dirty="0"/>
          </a:p>
        </p:txBody>
      </p:sp>
      <p:sp>
        <p:nvSpPr>
          <p:cNvPr id="3" name="Content Placeholder 2"/>
          <p:cNvSpPr>
            <a:spLocks noGrp="1"/>
          </p:cNvSpPr>
          <p:nvPr>
            <p:ph idx="1"/>
          </p:nvPr>
        </p:nvSpPr>
        <p:spPr/>
        <p:txBody>
          <a:bodyPr>
            <a:normAutofit fontScale="47500" lnSpcReduction="20000"/>
          </a:bodyPr>
          <a:lstStyle/>
          <a:p>
            <a:pPr marL="0" indent="0">
              <a:buNone/>
            </a:pPr>
            <a:endParaRPr lang="en-US" dirty="0" smtClean="0"/>
          </a:p>
          <a:p>
            <a:r>
              <a:rPr lang="en-US" dirty="0"/>
              <a:t>Planned for </a:t>
            </a:r>
            <a:r>
              <a:rPr lang="en-US" dirty="0" smtClean="0"/>
              <a:t>Sunnyvale Site</a:t>
            </a:r>
            <a:endParaRPr lang="en-US" dirty="0"/>
          </a:p>
          <a:p>
            <a:r>
              <a:rPr lang="en-US" dirty="0" smtClean="0"/>
              <a:t>8211 </a:t>
            </a:r>
            <a:r>
              <a:rPr lang="en-US" dirty="0"/>
              <a:t>EOPS Laptops </a:t>
            </a:r>
            <a:endParaRPr lang="en-US" dirty="0" smtClean="0"/>
          </a:p>
          <a:p>
            <a:r>
              <a:rPr lang="en-US" dirty="0" smtClean="0"/>
              <a:t>2602 </a:t>
            </a:r>
            <a:r>
              <a:rPr lang="en-US" dirty="0"/>
              <a:t>PE OWL  Lab </a:t>
            </a:r>
            <a:endParaRPr lang="en-US" dirty="0" smtClean="0"/>
          </a:p>
          <a:p>
            <a:r>
              <a:rPr lang="en-US" dirty="0" smtClean="0"/>
              <a:t>3500  </a:t>
            </a:r>
            <a:r>
              <a:rPr lang="en-US" dirty="0"/>
              <a:t>Library </a:t>
            </a:r>
            <a:endParaRPr lang="en-US" dirty="0" smtClean="0"/>
          </a:p>
          <a:p>
            <a:r>
              <a:rPr lang="en-US" dirty="0"/>
              <a:t>5417 Adaptive Laptops </a:t>
            </a:r>
            <a:endParaRPr lang="en-US" dirty="0" smtClean="0"/>
          </a:p>
          <a:p>
            <a:r>
              <a:rPr lang="en-US" dirty="0" smtClean="0"/>
              <a:t>5422 </a:t>
            </a:r>
            <a:r>
              <a:rPr lang="en-US" dirty="0"/>
              <a:t>Adaptive Laptops </a:t>
            </a:r>
            <a:endParaRPr lang="en-US" dirty="0" smtClean="0"/>
          </a:p>
          <a:p>
            <a:r>
              <a:rPr lang="en-US" dirty="0" smtClean="0"/>
              <a:t>3103 </a:t>
            </a:r>
            <a:r>
              <a:rPr lang="en-US" dirty="0"/>
              <a:t>Anthropology  Lab </a:t>
            </a:r>
            <a:endParaRPr lang="en-US" dirty="0" smtClean="0"/>
          </a:p>
          <a:p>
            <a:r>
              <a:rPr lang="en-US" dirty="0" smtClean="0"/>
              <a:t>5941  </a:t>
            </a:r>
            <a:r>
              <a:rPr lang="en-US" dirty="0"/>
              <a:t>Media Center </a:t>
            </a:r>
            <a:endParaRPr lang="en-US" dirty="0" smtClean="0"/>
          </a:p>
          <a:p>
            <a:r>
              <a:rPr lang="en-US" dirty="0" smtClean="0"/>
              <a:t>4006 </a:t>
            </a:r>
            <a:r>
              <a:rPr lang="en-US" dirty="0"/>
              <a:t>KCI PC  Laptops </a:t>
            </a:r>
            <a:endParaRPr lang="en-US" dirty="0" smtClean="0"/>
          </a:p>
          <a:p>
            <a:r>
              <a:rPr lang="en-US" dirty="0" smtClean="0"/>
              <a:t>4008 </a:t>
            </a:r>
            <a:r>
              <a:rPr lang="en-US" dirty="0"/>
              <a:t>KCI PC Desktops </a:t>
            </a:r>
            <a:endParaRPr lang="en-US" dirty="0" smtClean="0"/>
          </a:p>
          <a:p>
            <a:r>
              <a:rPr lang="en-US" dirty="0" smtClean="0"/>
              <a:t>4009 </a:t>
            </a:r>
            <a:r>
              <a:rPr lang="en-US" dirty="0"/>
              <a:t>KCI PC Desktops  </a:t>
            </a:r>
            <a:endParaRPr lang="en-US" dirty="0" smtClean="0"/>
          </a:p>
          <a:p>
            <a:r>
              <a:rPr lang="en-US" dirty="0" smtClean="0"/>
              <a:t>4211 </a:t>
            </a:r>
            <a:r>
              <a:rPr lang="en-US" dirty="0"/>
              <a:t>PSME </a:t>
            </a:r>
            <a:endParaRPr lang="en-US" dirty="0" smtClean="0"/>
          </a:p>
          <a:p>
            <a:r>
              <a:rPr lang="en-US" dirty="0" smtClean="0"/>
              <a:t>4213 </a:t>
            </a:r>
            <a:r>
              <a:rPr lang="en-US" dirty="0"/>
              <a:t>PSME </a:t>
            </a:r>
            <a:endParaRPr lang="en-US" dirty="0" smtClean="0"/>
          </a:p>
          <a:p>
            <a:r>
              <a:rPr lang="en-US" dirty="0" smtClean="0"/>
              <a:t>4215 </a:t>
            </a:r>
            <a:r>
              <a:rPr lang="en-US" dirty="0"/>
              <a:t>PSME </a:t>
            </a:r>
            <a:endParaRPr lang="en-US" dirty="0" smtClean="0"/>
          </a:p>
          <a:p>
            <a:r>
              <a:rPr lang="en-US" dirty="0" smtClean="0"/>
              <a:t>5300 </a:t>
            </a:r>
            <a:r>
              <a:rPr lang="en-US" dirty="0"/>
              <a:t>Radiology  Lab </a:t>
            </a:r>
            <a:r>
              <a:rPr lang="en-US" dirty="0" smtClean="0"/>
              <a:t>6</a:t>
            </a:r>
          </a:p>
          <a:p>
            <a:r>
              <a:rPr lang="en-US" dirty="0" smtClean="0"/>
              <a:t>704 </a:t>
            </a:r>
            <a:r>
              <a:rPr lang="en-US" dirty="0"/>
              <a:t>Radiology </a:t>
            </a:r>
            <a:endParaRPr lang="en-US" dirty="0" smtClean="0"/>
          </a:p>
          <a:p>
            <a:r>
              <a:rPr lang="en-US" dirty="0" smtClean="0"/>
              <a:t>8401 </a:t>
            </a:r>
            <a:r>
              <a:rPr lang="en-US" dirty="0"/>
              <a:t>Bio CTIS  Lab </a:t>
            </a:r>
            <a:endParaRPr lang="en-US" dirty="0" smtClean="0"/>
          </a:p>
        </p:txBody>
      </p:sp>
    </p:spTree>
    <p:extLst>
      <p:ext uri="{BB962C8B-B14F-4D97-AF65-F5344CB8AC3E}">
        <p14:creationId xmlns:p14="http://schemas.microsoft.com/office/powerpoint/2010/main" val="1704941521"/>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Tree>
    <p:extLst>
      <p:ext uri="{BB962C8B-B14F-4D97-AF65-F5344CB8AC3E}">
        <p14:creationId xmlns:p14="http://schemas.microsoft.com/office/powerpoint/2010/main" val="60722433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Benefits</a:t>
            </a:r>
            <a:endParaRPr lang="en-US" sz="4000" dirty="0"/>
          </a:p>
        </p:txBody>
      </p:sp>
      <p:sp>
        <p:nvSpPr>
          <p:cNvPr id="3" name="Content Placeholder 2"/>
          <p:cNvSpPr>
            <a:spLocks noGrp="1"/>
          </p:cNvSpPr>
          <p:nvPr>
            <p:ph idx="1"/>
          </p:nvPr>
        </p:nvSpPr>
        <p:spPr/>
        <p:txBody>
          <a:bodyPr>
            <a:normAutofit fontScale="92500"/>
          </a:bodyPr>
          <a:lstStyle/>
          <a:p>
            <a:r>
              <a:rPr lang="en-US" sz="2800" dirty="0" smtClean="0"/>
              <a:t>Improved </a:t>
            </a:r>
            <a:r>
              <a:rPr lang="en-US" sz="2800" dirty="0"/>
              <a:t>Response time</a:t>
            </a:r>
          </a:p>
          <a:p>
            <a:pPr marL="0" indent="0">
              <a:buNone/>
            </a:pPr>
            <a:r>
              <a:rPr lang="en-US" sz="2800" dirty="0"/>
              <a:t>	-</a:t>
            </a:r>
            <a:r>
              <a:rPr lang="en-US" sz="2800" i="1" dirty="0"/>
              <a:t>Make </a:t>
            </a:r>
            <a:r>
              <a:rPr lang="en-US" sz="2800" i="1" dirty="0" smtClean="0"/>
              <a:t>software changes </a:t>
            </a:r>
            <a:r>
              <a:rPr lang="en-US" sz="2800" i="1" dirty="0"/>
              <a:t>for labs in less </a:t>
            </a:r>
            <a:r>
              <a:rPr lang="en-US" sz="2800" i="1" dirty="0" smtClean="0"/>
              <a:t>time</a:t>
            </a:r>
          </a:p>
          <a:p>
            <a:pPr marL="0" indent="0">
              <a:buNone/>
            </a:pPr>
            <a:r>
              <a:rPr lang="en-US" sz="2800" i="1" dirty="0"/>
              <a:t>	</a:t>
            </a:r>
            <a:r>
              <a:rPr lang="en-US" sz="2800" i="1" dirty="0" smtClean="0"/>
              <a:t>	*during the breaks more labs can be updated</a:t>
            </a:r>
          </a:p>
          <a:p>
            <a:pPr marL="0" indent="0">
              <a:buNone/>
            </a:pPr>
            <a:endParaRPr lang="en-US" sz="2800" i="1" dirty="0"/>
          </a:p>
          <a:p>
            <a:pPr marL="0" indent="0">
              <a:buNone/>
            </a:pPr>
            <a:r>
              <a:rPr lang="en-US" sz="2800" i="1" dirty="0"/>
              <a:t>	-Faster response for software change </a:t>
            </a:r>
            <a:r>
              <a:rPr lang="en-US" sz="2800" i="1" dirty="0" smtClean="0"/>
              <a:t>requests</a:t>
            </a:r>
          </a:p>
          <a:p>
            <a:pPr marL="0" indent="0">
              <a:buNone/>
            </a:pPr>
            <a:r>
              <a:rPr lang="en-US" sz="2800" i="1" dirty="0"/>
              <a:t>	</a:t>
            </a:r>
            <a:r>
              <a:rPr lang="en-US" sz="2800" i="1" dirty="0" smtClean="0"/>
              <a:t>	*java updates or downgrades during the quarter</a:t>
            </a:r>
            <a:endParaRPr lang="en-US" sz="2800" i="1" dirty="0"/>
          </a:p>
          <a:p>
            <a:pPr marL="0" indent="0">
              <a:buNone/>
            </a:pPr>
            <a:r>
              <a:rPr lang="en-US" sz="2800" i="1" dirty="0"/>
              <a:t>	</a:t>
            </a:r>
            <a:endParaRPr lang="en-US" sz="2800" i="1" dirty="0" smtClean="0"/>
          </a:p>
          <a:p>
            <a:pPr marL="0" indent="0">
              <a:buNone/>
            </a:pPr>
            <a:endParaRPr lang="en-US" sz="2800" dirty="0" smtClean="0"/>
          </a:p>
          <a:p>
            <a:r>
              <a:rPr lang="en-US" sz="2800" dirty="0"/>
              <a:t>Remain current with Software Updates, Security </a:t>
            </a:r>
            <a:r>
              <a:rPr lang="en-US" sz="2800" dirty="0" smtClean="0"/>
              <a:t>Patches</a:t>
            </a:r>
            <a:endParaRPr lang="en-US" sz="2800" dirty="0"/>
          </a:p>
          <a:p>
            <a:pPr marL="0" indent="0">
              <a:buNone/>
            </a:pPr>
            <a:endParaRPr lang="en-US" sz="2800" dirty="0" smtClean="0"/>
          </a:p>
          <a:p>
            <a:pPr marL="457200" lvl="1" indent="0">
              <a:buNone/>
            </a:pPr>
            <a:endParaRPr lang="en-US" dirty="0"/>
          </a:p>
        </p:txBody>
      </p:sp>
    </p:spTree>
    <p:extLst>
      <p:ext uri="{BB962C8B-B14F-4D97-AF65-F5344CB8AC3E}">
        <p14:creationId xmlns:p14="http://schemas.microsoft.com/office/powerpoint/2010/main" val="315970978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More Benefits</a:t>
            </a:r>
            <a:endParaRPr lang="en-US" dirty="0"/>
          </a:p>
        </p:txBody>
      </p:sp>
      <p:sp>
        <p:nvSpPr>
          <p:cNvPr id="3" name="Content Placeholder 2"/>
          <p:cNvSpPr>
            <a:spLocks noGrp="1"/>
          </p:cNvSpPr>
          <p:nvPr>
            <p:ph idx="1"/>
          </p:nvPr>
        </p:nvSpPr>
        <p:spPr>
          <a:xfrm>
            <a:off x="457200" y="1456655"/>
            <a:ext cx="8229600" cy="4890791"/>
          </a:xfrm>
        </p:spPr>
        <p:txBody>
          <a:bodyPr>
            <a:noAutofit/>
          </a:bodyPr>
          <a:lstStyle/>
          <a:p>
            <a:pPr>
              <a:lnSpc>
                <a:spcPct val="140000"/>
              </a:lnSpc>
            </a:pPr>
            <a:r>
              <a:rPr lang="en-US" sz="2800" dirty="0" smtClean="0"/>
              <a:t>Access anytime, anywhere </a:t>
            </a:r>
            <a:endParaRPr lang="en-US" sz="2800" dirty="0"/>
          </a:p>
          <a:p>
            <a:pPr>
              <a:lnSpc>
                <a:spcPct val="140000"/>
              </a:lnSpc>
            </a:pPr>
            <a:r>
              <a:rPr lang="en-US" sz="2800" dirty="0" smtClean="0"/>
              <a:t>Via </a:t>
            </a:r>
            <a:r>
              <a:rPr lang="en-US" sz="2800" dirty="0"/>
              <a:t>free Client software </a:t>
            </a:r>
            <a:endParaRPr lang="en-US" sz="2800" dirty="0" smtClean="0"/>
          </a:p>
          <a:p>
            <a:pPr>
              <a:lnSpc>
                <a:spcPct val="140000"/>
              </a:lnSpc>
            </a:pPr>
            <a:r>
              <a:rPr lang="en-US" sz="2800" dirty="0" smtClean="0"/>
              <a:t>Tablets </a:t>
            </a:r>
            <a:r>
              <a:rPr lang="en-US" sz="2800" dirty="0"/>
              <a:t>(iPad/Android</a:t>
            </a:r>
            <a:r>
              <a:rPr lang="en-US" sz="2800" dirty="0" smtClean="0"/>
              <a:t>)</a:t>
            </a:r>
          </a:p>
          <a:p>
            <a:pPr>
              <a:lnSpc>
                <a:spcPct val="140000"/>
              </a:lnSpc>
            </a:pPr>
            <a:r>
              <a:rPr lang="en-US" sz="2800" dirty="0" smtClean="0"/>
              <a:t>Smartphones</a:t>
            </a:r>
            <a:endParaRPr lang="en-US" sz="2800" dirty="0"/>
          </a:p>
          <a:p>
            <a:pPr>
              <a:lnSpc>
                <a:spcPct val="140000"/>
              </a:lnSpc>
            </a:pPr>
            <a:r>
              <a:rPr lang="en-US" sz="2800" dirty="0" smtClean="0"/>
              <a:t>BYOD: Bring Your Own Device</a:t>
            </a:r>
          </a:p>
          <a:p>
            <a:pPr>
              <a:lnSpc>
                <a:spcPct val="140000"/>
              </a:lnSpc>
            </a:pPr>
            <a:r>
              <a:rPr lang="en-US" sz="2800" dirty="0"/>
              <a:t>All the devices together use less power and produce less heat</a:t>
            </a:r>
          </a:p>
          <a:p>
            <a:pPr>
              <a:lnSpc>
                <a:spcPct val="140000"/>
              </a:lnSpc>
            </a:pPr>
            <a:endParaRPr lang="en-US" sz="2800" dirty="0" smtClean="0"/>
          </a:p>
          <a:p>
            <a:endParaRPr lang="en-US" sz="1600" dirty="0" smtClean="0"/>
          </a:p>
        </p:txBody>
      </p:sp>
    </p:spTree>
    <p:extLst>
      <p:ext uri="{BB962C8B-B14F-4D97-AF65-F5344CB8AC3E}">
        <p14:creationId xmlns:p14="http://schemas.microsoft.com/office/powerpoint/2010/main" val="239508919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Phase 2 Benefits </a:t>
            </a:r>
            <a:endParaRPr lang="en-US" i="1" dirty="0"/>
          </a:p>
        </p:txBody>
      </p:sp>
      <p:sp>
        <p:nvSpPr>
          <p:cNvPr id="3" name="Content Placeholder 2"/>
          <p:cNvSpPr>
            <a:spLocks noGrp="1"/>
          </p:cNvSpPr>
          <p:nvPr>
            <p:ph idx="1"/>
          </p:nvPr>
        </p:nvSpPr>
        <p:spPr/>
        <p:txBody>
          <a:bodyPr>
            <a:normAutofit/>
          </a:bodyPr>
          <a:lstStyle/>
          <a:p>
            <a:pPr lvl="2"/>
            <a:endParaRPr lang="en-US" dirty="0" smtClean="0"/>
          </a:p>
          <a:p>
            <a:pPr lvl="2"/>
            <a:r>
              <a:rPr lang="en-US" sz="3200" dirty="0" smtClean="0"/>
              <a:t>From one computer a student will be able to access software for all their classes</a:t>
            </a:r>
          </a:p>
          <a:p>
            <a:pPr marL="914400" lvl="2" indent="0">
              <a:buNone/>
            </a:pPr>
            <a:r>
              <a:rPr lang="en-US" sz="2800" dirty="0"/>
              <a:t>	</a:t>
            </a:r>
            <a:endParaRPr lang="en-US" sz="3200" dirty="0"/>
          </a:p>
          <a:p>
            <a:pPr lvl="2"/>
            <a:r>
              <a:rPr lang="en-US" sz="3200" dirty="0"/>
              <a:t>Access from off </a:t>
            </a:r>
            <a:r>
              <a:rPr lang="en-US" sz="3200" dirty="0" smtClean="0"/>
              <a:t>campus</a:t>
            </a:r>
          </a:p>
        </p:txBody>
      </p:sp>
    </p:spTree>
    <p:extLst>
      <p:ext uri="{BB962C8B-B14F-4D97-AF65-F5344CB8AC3E}">
        <p14:creationId xmlns:p14="http://schemas.microsoft.com/office/powerpoint/2010/main" val="2023932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7991"/>
            <a:ext cx="8229600" cy="1143000"/>
          </a:xfrm>
        </p:spPr>
        <p:txBody>
          <a:bodyPr/>
          <a:lstStyle/>
          <a:p>
            <a:r>
              <a:rPr lang="en-US" dirty="0" smtClean="0"/>
              <a:t>Constraints</a:t>
            </a:r>
            <a:endParaRPr lang="en-US" dirty="0"/>
          </a:p>
        </p:txBody>
      </p:sp>
      <p:sp>
        <p:nvSpPr>
          <p:cNvPr id="3" name="Content Placeholder 2"/>
          <p:cNvSpPr>
            <a:spLocks noGrp="1"/>
          </p:cNvSpPr>
          <p:nvPr>
            <p:ph idx="1"/>
          </p:nvPr>
        </p:nvSpPr>
        <p:spPr>
          <a:xfrm>
            <a:off x="457200" y="2222001"/>
            <a:ext cx="8229600" cy="3876939"/>
          </a:xfrm>
        </p:spPr>
        <p:txBody>
          <a:bodyPr/>
          <a:lstStyle/>
          <a:p>
            <a:pPr marL="0" indent="0">
              <a:buNone/>
            </a:pPr>
            <a:r>
              <a:rPr lang="en-US" dirty="0" smtClean="0"/>
              <a:t>• Limited to software that runs on the Windows operating system</a:t>
            </a:r>
          </a:p>
          <a:p>
            <a:pPr marL="0" indent="0">
              <a:buNone/>
            </a:pPr>
            <a:endParaRPr lang="en-US" dirty="0" smtClean="0"/>
          </a:p>
          <a:p>
            <a:pPr marL="0" indent="0">
              <a:buNone/>
            </a:pPr>
            <a:r>
              <a:rPr lang="en-US" dirty="0" smtClean="0"/>
              <a:t>• Requires a network connection</a:t>
            </a:r>
            <a:endParaRPr lang="en-US" dirty="0"/>
          </a:p>
        </p:txBody>
      </p:sp>
    </p:spTree>
    <p:extLst>
      <p:ext uri="{BB962C8B-B14F-4D97-AF65-F5344CB8AC3E}">
        <p14:creationId xmlns:p14="http://schemas.microsoft.com/office/powerpoint/2010/main" val="60939713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03457"/>
            <a:ext cx="8229600" cy="1143000"/>
          </a:xfrm>
        </p:spPr>
        <p:txBody>
          <a:bodyPr>
            <a:noAutofit/>
          </a:bodyPr>
          <a:lstStyle/>
          <a:p>
            <a:r>
              <a:rPr lang="en-US" sz="6000" dirty="0" smtClean="0"/>
              <a:t>Why Use Desktop Virtualization Technology</a:t>
            </a:r>
            <a:br>
              <a:rPr lang="en-US" sz="6000" dirty="0" smtClean="0"/>
            </a:br>
            <a:r>
              <a:rPr lang="en-US" sz="6000" dirty="0" smtClean="0"/>
              <a:t>at Foothill?</a:t>
            </a:r>
            <a:endParaRPr lang="en-US" sz="6000" dirty="0"/>
          </a:p>
        </p:txBody>
      </p:sp>
    </p:spTree>
    <p:extLst>
      <p:ext uri="{BB962C8B-B14F-4D97-AF65-F5344CB8AC3E}">
        <p14:creationId xmlns:p14="http://schemas.microsoft.com/office/powerpoint/2010/main" val="275786552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FH and DA Building Square Feet</a:t>
            </a:r>
            <a:endParaRPr lang="en-US" dirty="0"/>
          </a:p>
        </p:txBody>
      </p:sp>
      <p:graphicFrame>
        <p:nvGraphicFramePr>
          <p:cNvPr id="9" name="Content Placeholder 8"/>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99453832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Multimedia Equipped Classrooms</a:t>
            </a:r>
            <a:endParaRPr lang="en-U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3682654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Computers In Use</a:t>
            </a:r>
            <a:endParaRPr lang="en-US" dirty="0"/>
          </a:p>
        </p:txBody>
      </p:sp>
      <p:graphicFrame>
        <p:nvGraphicFramePr>
          <p:cNvPr id="13" name="Content Placeholder 12"/>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5281668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694</TotalTime>
  <Words>623</Words>
  <Application>Microsoft Macintosh PowerPoint</Application>
  <PresentationFormat>On-screen Show (4:3)</PresentationFormat>
  <Paragraphs>130</Paragraphs>
  <Slides>14</Slides>
  <Notes>11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Foothill College Computing Environment The Future is Here!  Desktop Virtualized Infrastructure VDI</vt:lpstr>
      <vt:lpstr>Benefits</vt:lpstr>
      <vt:lpstr>More Benefits</vt:lpstr>
      <vt:lpstr>Phase 2 Benefits </vt:lpstr>
      <vt:lpstr>Constraints</vt:lpstr>
      <vt:lpstr>Why Use Desktop Virtualization Technology at Foothill?</vt:lpstr>
      <vt:lpstr>FH and DA Building Square Feet</vt:lpstr>
      <vt:lpstr>Multimedia Equipped Classrooms</vt:lpstr>
      <vt:lpstr>Computers In Use</vt:lpstr>
      <vt:lpstr>ETS Technical Services Staffing History</vt:lpstr>
      <vt:lpstr>De Anza Pilot</vt:lpstr>
      <vt:lpstr>Some of the California Community Colleges Using VDI</vt:lpstr>
      <vt:lpstr>“Candidates” for VDI at Foothill</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Luciw</dc:creator>
  <cp:lastModifiedBy>Sharon Luciw</cp:lastModifiedBy>
  <cp:revision>211</cp:revision>
  <cp:lastPrinted>2015-03-31T00:04:47Z</cp:lastPrinted>
  <dcterms:created xsi:type="dcterms:W3CDTF">2015-03-24T20:33:06Z</dcterms:created>
  <dcterms:modified xsi:type="dcterms:W3CDTF">2015-11-04T20:09:18Z</dcterms:modified>
</cp:coreProperties>
</file>