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11/15/16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Degree Planner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EDUNAV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3400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Edunav</a:t>
            </a:r>
            <a:r>
              <a:rPr lang="en-US" dirty="0" smtClean="0"/>
              <a:t> automatically creates </a:t>
            </a:r>
            <a:r>
              <a:rPr lang="en-US" dirty="0" err="1" smtClean="0"/>
              <a:t>ed</a:t>
            </a:r>
            <a:r>
              <a:rPr lang="en-US" dirty="0" smtClean="0"/>
              <a:t> plans from an audit of their degree requirements</a:t>
            </a:r>
          </a:p>
          <a:p>
            <a:r>
              <a:rPr lang="en-US" dirty="0" smtClean="0"/>
              <a:t>Utilizes student transcript details and plan with counselor</a:t>
            </a:r>
          </a:p>
          <a:p>
            <a:r>
              <a:rPr lang="en-US" dirty="0" smtClean="0"/>
              <a:t>Student has 24/7 access </a:t>
            </a:r>
            <a:r>
              <a:rPr lang="en-US" dirty="0" err="1" smtClean="0"/>
              <a:t>EduNav</a:t>
            </a:r>
            <a:r>
              <a:rPr lang="en-US" dirty="0" smtClean="0"/>
              <a:t>.  More user-friendly than Degree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52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EduNav</a:t>
            </a:r>
            <a:r>
              <a:rPr lang="en-US" dirty="0" smtClean="0"/>
              <a:t>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utomatically </a:t>
            </a:r>
            <a:r>
              <a:rPr lang="en-US" dirty="0"/>
              <a:t>updates both the weekly schedule and the overall plan to completion as conditions change (e.g. seat availability, course failure or withdrawal, degree requirements, student availability). 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llows </a:t>
            </a:r>
            <a:r>
              <a:rPr lang="en-US" dirty="0"/>
              <a:t>students to explore class options, </a:t>
            </a:r>
            <a:r>
              <a:rPr lang="en-US" dirty="0" smtClean="0"/>
              <a:t>and organize </a:t>
            </a:r>
            <a:r>
              <a:rPr lang="en-US" dirty="0"/>
              <a:t>student's registration for each quarter </a:t>
            </a:r>
          </a:p>
        </p:txBody>
      </p:sp>
    </p:spTree>
    <p:extLst>
      <p:ext uri="{BB962C8B-B14F-4D97-AF65-F5344CB8AC3E}">
        <p14:creationId xmlns:p14="http://schemas.microsoft.com/office/powerpoint/2010/main" val="312534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EduNav</a:t>
            </a:r>
            <a:r>
              <a:rPr lang="en-US" dirty="0" smtClean="0"/>
              <a:t> Features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Looks </a:t>
            </a:r>
            <a:r>
              <a:rPr lang="en-US" dirty="0"/>
              <a:t>at career possibilities and the current local labor market</a:t>
            </a:r>
            <a:r>
              <a:rPr lang="en-US" dirty="0" smtClean="0"/>
              <a:t>, enabling students to see various careers in relation to their majors </a:t>
            </a:r>
          </a:p>
          <a:p>
            <a:r>
              <a:rPr lang="en-US" dirty="0" smtClean="0"/>
              <a:t>Lists salaries of various careers </a:t>
            </a:r>
          </a:p>
          <a:p>
            <a:r>
              <a:rPr lang="en-US" dirty="0" smtClean="0"/>
              <a:t>Connects </a:t>
            </a:r>
            <a:r>
              <a:rPr lang="en-US" dirty="0"/>
              <a:t>to </a:t>
            </a:r>
            <a:r>
              <a:rPr lang="en-US" dirty="0" err="1" smtClean="0"/>
              <a:t>ASSIST.org</a:t>
            </a:r>
            <a:r>
              <a:rPr lang="en-US" dirty="0" smtClean="0"/>
              <a:t> </a:t>
            </a:r>
            <a:r>
              <a:rPr lang="en-US" dirty="0"/>
              <a:t>to make transfer </a:t>
            </a:r>
            <a:r>
              <a:rPr lang="en-US" dirty="0" smtClean="0"/>
              <a:t>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94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Counselors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Counselors will take less time having to build </a:t>
            </a:r>
            <a:r>
              <a:rPr lang="en-US" dirty="0" err="1" smtClean="0"/>
              <a:t>ed</a:t>
            </a:r>
            <a:r>
              <a:rPr lang="en-US" dirty="0" smtClean="0"/>
              <a:t> plans during student appointments</a:t>
            </a:r>
          </a:p>
          <a:p>
            <a:r>
              <a:rPr lang="en-US" dirty="0" smtClean="0"/>
              <a:t>Counselors </a:t>
            </a:r>
            <a:r>
              <a:rPr lang="en-US" dirty="0"/>
              <a:t>will have more time </a:t>
            </a:r>
            <a:r>
              <a:rPr lang="en-US" dirty="0" smtClean="0"/>
              <a:t>to </a:t>
            </a:r>
            <a:r>
              <a:rPr lang="en-US" dirty="0"/>
              <a:t>do more career, transfer and personal counseling to help students work through roadblocks that may be impeding their college </a:t>
            </a:r>
            <a:r>
              <a:rPr lang="en-US" dirty="0" smtClean="0"/>
              <a:t>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9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242"/>
            <a:ext cx="7467600" cy="781446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EduNav</a:t>
            </a:r>
            <a:r>
              <a:rPr lang="en-US" sz="3200" dirty="0" smtClean="0"/>
              <a:t> Plan/Time Line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7725"/>
            <a:ext cx="8383560" cy="5860843"/>
          </a:xfrm>
        </p:spPr>
        <p:txBody>
          <a:bodyPr>
            <a:noAutofit/>
          </a:bodyPr>
          <a:lstStyle/>
          <a:p>
            <a:r>
              <a:rPr lang="en-US" sz="1500" b="1" dirty="0"/>
              <a:t>Fall 2015-present</a:t>
            </a:r>
            <a:r>
              <a:rPr lang="en-US" sz="1500" dirty="0"/>
              <a:t>: Test phase that has included 5 counselors and student pilot </a:t>
            </a:r>
          </a:p>
          <a:p>
            <a:r>
              <a:rPr lang="en-US" sz="1500" dirty="0"/>
              <a:t>                       </a:t>
            </a:r>
            <a:r>
              <a:rPr lang="en-US" sz="1500" dirty="0" smtClean="0"/>
              <a:t>	     </a:t>
            </a:r>
            <a:r>
              <a:rPr lang="en-US" sz="1500" dirty="0"/>
              <a:t>group of 30 students.</a:t>
            </a:r>
          </a:p>
          <a:p>
            <a:r>
              <a:rPr lang="en-US" sz="1500" dirty="0"/>
              <a:t> </a:t>
            </a:r>
          </a:p>
          <a:p>
            <a:r>
              <a:rPr lang="en-US" sz="1500" b="1" dirty="0"/>
              <a:t>Oct. 2016:</a:t>
            </a:r>
            <a:r>
              <a:rPr lang="en-US" sz="1500" dirty="0"/>
              <a:t> 	 </a:t>
            </a:r>
            <a:r>
              <a:rPr lang="en-US" sz="1500" dirty="0" smtClean="0"/>
              <a:t>  </a:t>
            </a:r>
            <a:r>
              <a:rPr lang="en-US" sz="1500" dirty="0" err="1"/>
              <a:t>EduNav</a:t>
            </a:r>
            <a:r>
              <a:rPr lang="en-US" sz="1500" dirty="0"/>
              <a:t> info and discussion to 3SP Advisory Group, and </a:t>
            </a:r>
            <a:r>
              <a:rPr lang="en-US" sz="1500" dirty="0" smtClean="0"/>
              <a:t>Technology</a:t>
            </a:r>
          </a:p>
          <a:p>
            <a:r>
              <a:rPr lang="en-US" sz="1500" dirty="0"/>
              <a:t> </a:t>
            </a:r>
            <a:r>
              <a:rPr lang="en-US" sz="1500" dirty="0" smtClean="0"/>
              <a:t>                              Committee</a:t>
            </a:r>
            <a:endParaRPr lang="en-US" sz="1500" dirty="0"/>
          </a:p>
          <a:p>
            <a:r>
              <a:rPr lang="en-US" sz="1500" b="1" dirty="0" smtClean="0"/>
              <a:t>Nov </a:t>
            </a:r>
            <a:r>
              <a:rPr lang="en-US" sz="1500" b="1" dirty="0"/>
              <a:t>7, 2016</a:t>
            </a:r>
            <a:r>
              <a:rPr lang="en-US" sz="1500" dirty="0"/>
              <a:t>:  </a:t>
            </a:r>
            <a:r>
              <a:rPr lang="en-US" sz="1500" dirty="0" smtClean="0"/>
              <a:t>        </a:t>
            </a:r>
            <a:r>
              <a:rPr lang="en-US" sz="1500" dirty="0" err="1"/>
              <a:t>EduNav</a:t>
            </a:r>
            <a:r>
              <a:rPr lang="en-US" sz="1500" dirty="0"/>
              <a:t> contract sent BOT for approval.</a:t>
            </a:r>
          </a:p>
          <a:p>
            <a:r>
              <a:rPr lang="en-US" sz="1500" dirty="0"/>
              <a:t> </a:t>
            </a:r>
          </a:p>
          <a:p>
            <a:r>
              <a:rPr lang="en-US" sz="1500" b="1" dirty="0"/>
              <a:t>Nov/Dec 2016</a:t>
            </a:r>
            <a:r>
              <a:rPr lang="en-US" sz="1500" dirty="0" smtClean="0"/>
              <a:t>:     </a:t>
            </a:r>
            <a:r>
              <a:rPr lang="en-US" sz="1500" dirty="0"/>
              <a:t>Marketing campaign to students (on student portal page, </a:t>
            </a:r>
          </a:p>
          <a:p>
            <a:r>
              <a:rPr lang="en-US" sz="1500" dirty="0"/>
              <a:t>                        </a:t>
            </a:r>
            <a:r>
              <a:rPr lang="en-US" sz="1500" dirty="0" smtClean="0"/>
              <a:t>      </a:t>
            </a:r>
            <a:r>
              <a:rPr lang="en-US" sz="1500" dirty="0"/>
              <a:t>closed caption instructional video, workshops, etc.).</a:t>
            </a:r>
          </a:p>
          <a:p>
            <a:r>
              <a:rPr lang="en-US" sz="1500" dirty="0"/>
              <a:t> </a:t>
            </a:r>
          </a:p>
          <a:p>
            <a:r>
              <a:rPr lang="en-US" sz="1500" b="1" dirty="0"/>
              <a:t>Jan/Feb 2017</a:t>
            </a:r>
            <a:r>
              <a:rPr lang="en-US" sz="1500" dirty="0" smtClean="0"/>
              <a:t>:      Demos </a:t>
            </a:r>
            <a:r>
              <a:rPr lang="en-US" sz="1500" dirty="0"/>
              <a:t>to various campus constituents (Academic Senate, Deans</a:t>
            </a:r>
          </a:p>
          <a:p>
            <a:r>
              <a:rPr lang="en-US" sz="1500" dirty="0" smtClean="0"/>
              <a:t>                             meeting</a:t>
            </a:r>
            <a:r>
              <a:rPr lang="en-US" sz="1500" dirty="0"/>
              <a:t>, Admin Council, faculty)</a:t>
            </a:r>
          </a:p>
          <a:p>
            <a:r>
              <a:rPr lang="en-US" sz="1500" dirty="0"/>
              <a:t> </a:t>
            </a:r>
          </a:p>
          <a:p>
            <a:r>
              <a:rPr lang="en-US" sz="1500" b="1" dirty="0"/>
              <a:t>March 2017</a:t>
            </a:r>
            <a:r>
              <a:rPr lang="en-US" sz="1500" dirty="0"/>
              <a:t>:	  Go “live” single sign-on for students in My Portal. Tech help will be </a:t>
            </a:r>
          </a:p>
          <a:p>
            <a:r>
              <a:rPr lang="en-US" sz="1500" dirty="0"/>
              <a:t>		  available to students should they have questions regarding </a:t>
            </a:r>
          </a:p>
          <a:p>
            <a:r>
              <a:rPr lang="en-US" sz="1500" dirty="0"/>
              <a:t>		  </a:t>
            </a:r>
            <a:r>
              <a:rPr lang="en-US" sz="1500" dirty="0" err="1"/>
              <a:t>EduNav</a:t>
            </a:r>
            <a:r>
              <a:rPr lang="en-US" sz="1500" dirty="0"/>
              <a:t>. </a:t>
            </a:r>
          </a:p>
          <a:p>
            <a:r>
              <a:rPr lang="en-US" sz="1500" dirty="0"/>
              <a:t> </a:t>
            </a:r>
          </a:p>
          <a:p>
            <a:r>
              <a:rPr lang="en-US" sz="1500" b="1" dirty="0"/>
              <a:t>March 2017</a:t>
            </a:r>
            <a:r>
              <a:rPr lang="en-US" sz="1500" dirty="0"/>
              <a:t>:	  Utilize Degree Works as a counselor tool and have </a:t>
            </a:r>
            <a:r>
              <a:rPr lang="en-US" sz="1500" dirty="0" err="1"/>
              <a:t>EduNav</a:t>
            </a:r>
            <a:r>
              <a:rPr lang="en-US" sz="1500" dirty="0"/>
              <a:t> as a </a:t>
            </a:r>
            <a:r>
              <a:rPr lang="en-US" sz="1500" dirty="0" smtClean="0"/>
              <a:t>student </a:t>
            </a:r>
          </a:p>
          <a:p>
            <a:r>
              <a:rPr lang="en-US" sz="1500" dirty="0"/>
              <a:t> </a:t>
            </a:r>
            <a:r>
              <a:rPr lang="en-US" sz="1500" dirty="0" smtClean="0"/>
              <a:t>                            tool</a:t>
            </a:r>
            <a:endParaRPr lang="en-US" sz="1100" dirty="0"/>
          </a:p>
          <a:p>
            <a:r>
              <a:rPr lang="en-US" sz="1500" b="1" dirty="0"/>
              <a:t>2017/2018</a:t>
            </a:r>
            <a:r>
              <a:rPr lang="en-US" sz="1500" dirty="0"/>
              <a:t>:   </a:t>
            </a:r>
            <a:r>
              <a:rPr lang="en-US" sz="1500" dirty="0" smtClean="0"/>
              <a:t>        </a:t>
            </a:r>
            <a:r>
              <a:rPr lang="en-US" sz="1500" dirty="0"/>
              <a:t>Possible phase out of Degree Works. 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62436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522"/>
            <a:ext cx="7467600" cy="781446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EduNav</a:t>
            </a:r>
            <a:r>
              <a:rPr lang="en-US" sz="3600" dirty="0" smtClean="0"/>
              <a:t> Cost $$$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7725"/>
            <a:ext cx="7467600" cy="5584081"/>
          </a:xfrm>
        </p:spPr>
        <p:txBody>
          <a:bodyPr>
            <a:normAutofit fontScale="47500" lnSpcReduction="200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err="1" smtClean="0"/>
              <a:t>SmartPlan</a:t>
            </a:r>
            <a:r>
              <a:rPr lang="en-US" b="1" dirty="0" smtClean="0"/>
              <a:t> </a:t>
            </a:r>
            <a:r>
              <a:rPr lang="en-US" b="1" dirty="0"/>
              <a:t>&amp; Registration </a:t>
            </a:r>
            <a:r>
              <a:rPr lang="en-US" b="1" dirty="0" smtClean="0"/>
              <a:t>			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Ist</a:t>
            </a:r>
            <a:r>
              <a:rPr lang="en-US" b="1" dirty="0" smtClean="0">
                <a:solidFill>
                  <a:srgbClr val="FFFF00"/>
                </a:solidFill>
              </a:rPr>
              <a:t> Year	2</a:t>
            </a:r>
            <a:r>
              <a:rPr lang="en-US" b="1" baseline="30000" dirty="0" smtClean="0">
                <a:solidFill>
                  <a:srgbClr val="FFFF00"/>
                </a:solidFill>
              </a:rPr>
              <a:t>nd</a:t>
            </a:r>
            <a:r>
              <a:rPr lang="en-US" b="1" dirty="0" smtClean="0">
                <a:solidFill>
                  <a:srgbClr val="FFFF00"/>
                </a:solidFill>
              </a:rPr>
              <a:t> Year	3</a:t>
            </a:r>
            <a:r>
              <a:rPr lang="en-US" b="1" baseline="30000" dirty="0" smtClean="0">
                <a:solidFill>
                  <a:srgbClr val="FFFF00"/>
                </a:solidFill>
              </a:rPr>
              <a:t>rd</a:t>
            </a:r>
            <a:r>
              <a:rPr lang="en-US" b="1" dirty="0" smtClean="0">
                <a:solidFill>
                  <a:srgbClr val="FFFF00"/>
                </a:solidFill>
              </a:rPr>
              <a:t> Year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/>
              <a:t>Annual Subscription </a:t>
            </a:r>
          </a:p>
          <a:p>
            <a:r>
              <a:rPr lang="en-US" dirty="0"/>
              <a:t>Pioneer Partner Annual Price </a:t>
            </a:r>
            <a:r>
              <a:rPr lang="en-US" dirty="0" smtClean="0"/>
              <a:t> </a:t>
            </a:r>
            <a:r>
              <a:rPr lang="en-US" dirty="0"/>
              <a:t>(66% </a:t>
            </a:r>
            <a:r>
              <a:rPr lang="en-US" dirty="0" smtClean="0"/>
              <a:t>discount             $</a:t>
            </a:r>
            <a:r>
              <a:rPr lang="en-US" dirty="0"/>
              <a:t>169,500 	$199,500 	$199,500 	</a:t>
            </a:r>
          </a:p>
          <a:p>
            <a:r>
              <a:rPr lang="en-US" dirty="0"/>
              <a:t>*Special Additional Foothill College Discount. 	($89,505) 	($99,505) 	($99,505) 	</a:t>
            </a:r>
          </a:p>
          <a:p>
            <a:r>
              <a:rPr lang="en-US" b="1" dirty="0"/>
              <a:t>Optimize </a:t>
            </a:r>
            <a:endParaRPr lang="en-US" dirty="0"/>
          </a:p>
          <a:p>
            <a:r>
              <a:rPr lang="en-US" dirty="0"/>
              <a:t>Annual Subscription </a:t>
            </a:r>
          </a:p>
          <a:p>
            <a:r>
              <a:rPr lang="de-DE" dirty="0"/>
              <a:t>List Price = $49,995 	</a:t>
            </a:r>
            <a:r>
              <a:rPr lang="de-DE" dirty="0" smtClean="0"/>
              <a:t>		$</a:t>
            </a:r>
            <a:r>
              <a:rPr lang="de-DE" dirty="0"/>
              <a:t>48,995 	$48,995 	$48,995 	</a:t>
            </a:r>
          </a:p>
          <a:p>
            <a:r>
              <a:rPr lang="en-US" dirty="0"/>
              <a:t>*Special Additional Foothill College Discount. 	($48,995) 	($48,995) 	($48,995) 	</a:t>
            </a:r>
          </a:p>
          <a:p>
            <a:r>
              <a:rPr lang="en-US" b="1" dirty="0"/>
              <a:t>Degree Audit </a:t>
            </a:r>
            <a:endParaRPr lang="en-US" dirty="0"/>
          </a:p>
          <a:p>
            <a:r>
              <a:rPr lang="en-US" dirty="0"/>
              <a:t>Annual Subscription </a:t>
            </a:r>
          </a:p>
          <a:p>
            <a:r>
              <a:rPr lang="de-DE" dirty="0"/>
              <a:t>List Price = $99,995 	</a:t>
            </a:r>
            <a:r>
              <a:rPr lang="de-DE" dirty="0" smtClean="0"/>
              <a:t>		$</a:t>
            </a:r>
            <a:r>
              <a:rPr lang="de-DE" dirty="0"/>
              <a:t>99,995 	$99,995 	$99,995 	</a:t>
            </a:r>
          </a:p>
          <a:p>
            <a:r>
              <a:rPr lang="en-US" dirty="0"/>
              <a:t>*Special Additional Foothill College Discount. 	($99,995) 	($99,995) 	($99,995) 	</a:t>
            </a:r>
          </a:p>
          <a:p>
            <a:r>
              <a:rPr lang="en-US" b="1" dirty="0"/>
              <a:t>Initial Implementation </a:t>
            </a:r>
            <a:endParaRPr lang="en-US" dirty="0"/>
          </a:p>
          <a:p>
            <a:r>
              <a:rPr lang="en-US" dirty="0"/>
              <a:t>Professional Services </a:t>
            </a:r>
          </a:p>
          <a:p>
            <a:r>
              <a:rPr lang="en-US" dirty="0"/>
              <a:t>List = $194,990 	No Charge 	---- 	---- 	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TOTAL </a:t>
            </a: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			$</a:t>
            </a:r>
            <a:r>
              <a:rPr lang="en-US" dirty="0">
                <a:solidFill>
                  <a:srgbClr val="FFFF00"/>
                </a:solidFill>
              </a:rPr>
              <a:t>79,995 	$99,995 	$99,995 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088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136</TotalTime>
  <Words>193</Words>
  <Application>Microsoft Macintosh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Degree Planner </vt:lpstr>
      <vt:lpstr>Background</vt:lpstr>
      <vt:lpstr>EduNav Features</vt:lpstr>
      <vt:lpstr>EduNav Features cont.</vt:lpstr>
      <vt:lpstr>Counselors</vt:lpstr>
      <vt:lpstr>EduNav Plan/Time Line</vt:lpstr>
      <vt:lpstr>EduNav Cost $$$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Degree Planner </dc:title>
  <dc:creator>FHDA</dc:creator>
  <cp:lastModifiedBy>FHDA</cp:lastModifiedBy>
  <cp:revision>5</cp:revision>
  <dcterms:created xsi:type="dcterms:W3CDTF">2016-11-02T16:49:39Z</dcterms:created>
  <dcterms:modified xsi:type="dcterms:W3CDTF">2016-11-16T00:39:39Z</dcterms:modified>
</cp:coreProperties>
</file>