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charts/chart13.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6"/>
  </p:notesMasterIdLst>
  <p:sldIdLst>
    <p:sldId id="256" r:id="rId5"/>
    <p:sldId id="335" r:id="rId6"/>
    <p:sldId id="333" r:id="rId7"/>
    <p:sldId id="324" r:id="rId8"/>
    <p:sldId id="325" r:id="rId9"/>
    <p:sldId id="326" r:id="rId10"/>
    <p:sldId id="327" r:id="rId11"/>
    <p:sldId id="328" r:id="rId12"/>
    <p:sldId id="329" r:id="rId13"/>
    <p:sldId id="341" r:id="rId14"/>
    <p:sldId id="339" r:id="rId15"/>
    <p:sldId id="318" r:id="rId16"/>
    <p:sldId id="353" r:id="rId17"/>
    <p:sldId id="301" r:id="rId18"/>
    <p:sldId id="321" r:id="rId19"/>
    <p:sldId id="322" r:id="rId20"/>
    <p:sldId id="323" r:id="rId21"/>
    <p:sldId id="337" r:id="rId22"/>
    <p:sldId id="344" r:id="rId23"/>
    <p:sldId id="372" r:id="rId24"/>
    <p:sldId id="369" r:id="rId25"/>
    <p:sldId id="370" r:id="rId26"/>
    <p:sldId id="371" r:id="rId27"/>
    <p:sldId id="345" r:id="rId28"/>
    <p:sldId id="348" r:id="rId29"/>
    <p:sldId id="349" r:id="rId30"/>
    <p:sldId id="350" r:id="rId31"/>
    <p:sldId id="343" r:id="rId32"/>
    <p:sldId id="346" r:id="rId33"/>
    <p:sldId id="347" r:id="rId34"/>
    <p:sldId id="351" r:id="rId35"/>
    <p:sldId id="319" r:id="rId36"/>
    <p:sldId id="356" r:id="rId37"/>
    <p:sldId id="354" r:id="rId38"/>
    <p:sldId id="374" r:id="rId39"/>
    <p:sldId id="375" r:id="rId40"/>
    <p:sldId id="376" r:id="rId41"/>
    <p:sldId id="338" r:id="rId42"/>
    <p:sldId id="363" r:id="rId43"/>
    <p:sldId id="365" r:id="rId44"/>
    <p:sldId id="36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C8F"/>
    <a:srgbClr val="315F57"/>
    <a:srgbClr val="6600CC"/>
    <a:srgbClr val="4686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4" autoAdjust="0"/>
    <p:restoredTop sz="78539" autoAdjust="0"/>
  </p:normalViewPr>
  <p:slideViewPr>
    <p:cSldViewPr>
      <p:cViewPr>
        <p:scale>
          <a:sx n="90" d="100"/>
          <a:sy n="90" d="100"/>
        </p:scale>
        <p:origin x="-1476" y="390"/>
      </p:cViewPr>
      <p:guideLst>
        <p:guide orient="horz" pos="2160"/>
        <p:guide pos="2880"/>
      </p:guideLst>
    </p:cSldViewPr>
  </p:slideViewPr>
  <p:outlineViewPr>
    <p:cViewPr>
      <p:scale>
        <a:sx n="33" d="100"/>
        <a:sy n="33" d="100"/>
      </p:scale>
      <p:origin x="0" y="16096"/>
    </p:cViewPr>
  </p:outlineViewPr>
  <p:notesTextViewPr>
    <p:cViewPr>
      <p:scale>
        <a:sx n="100" d="100"/>
        <a:sy n="100" d="100"/>
      </p:scale>
      <p:origin x="0" y="0"/>
    </p:cViewPr>
  </p:notesTextViewPr>
  <p:sorterViewPr>
    <p:cViewPr>
      <p:scale>
        <a:sx n="66" d="100"/>
        <a:sy n="66" d="100"/>
      </p:scale>
      <p:origin x="0" y="2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dana\Desktop\Student-Equity-Dash.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researchdb\research\State%20of%20College\2012\FH\SOC%20data\FH%202012%20SOC_chart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researchdb\research\Andrew\December%20Presentation\December%202012\Dec%20Presentation%202012%20tables%20ek.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elainekuo:Dropbox:Foothill%20IR:StudentEquityDash:EnrollmentNoF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ndana\Desktop\Student-Equity-Das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andana\My%20Documents\Dropbox\Foothill%20IR\StudentEquityDash\Student-Equity-Das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ndana\Desktop\Student-Equity-Das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ndana\Desktop\Student-Equity-Das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ndana\Desktop\Student-Equity-Dash.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ndana\Desktop\Student-Equity-Dash.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student:Desktop:English-Math-T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1800" dirty="0"/>
              <a:t>Foothill College</a:t>
            </a:r>
            <a:r>
              <a:rPr lang="en-US" sz="1800" baseline="0" dirty="0"/>
              <a:t> Fall </a:t>
            </a:r>
            <a:r>
              <a:rPr lang="en-US" sz="1800" baseline="0" dirty="0" smtClean="0"/>
              <a:t>2007-Fall 2012</a:t>
            </a:r>
            <a:endParaRPr lang="en-US" sz="1800" baseline="0" dirty="0"/>
          </a:p>
          <a:p>
            <a:pPr>
              <a:defRPr sz="1800"/>
            </a:pPr>
            <a:r>
              <a:rPr lang="en-US" sz="1800" dirty="0"/>
              <a:t>Enrollment Headcount</a:t>
            </a:r>
            <a:r>
              <a:rPr lang="en-US" sz="1800" baseline="0" dirty="0"/>
              <a:t> </a:t>
            </a:r>
            <a:r>
              <a:rPr lang="en-US" sz="1800" dirty="0"/>
              <a:t>by </a:t>
            </a:r>
            <a:r>
              <a:rPr lang="en-US" sz="1800" dirty="0" smtClean="0"/>
              <a:t>Ethnicity</a:t>
            </a:r>
            <a:endParaRPr lang="en-US" sz="1800" dirty="0"/>
          </a:p>
        </c:rich>
      </c:tx>
      <c:layout/>
    </c:title>
    <c:plotArea>
      <c:layout/>
      <c:lineChart>
        <c:grouping val="standard"/>
        <c:ser>
          <c:idx val="1"/>
          <c:order val="0"/>
          <c:tx>
            <c:strRef>
              <c:f>'FH Ethnicity'!$AB$13</c:f>
              <c:strCache>
                <c:ptCount val="1"/>
                <c:pt idx="0">
                  <c:v>Total Enrollment</c:v>
                </c:pt>
              </c:strCache>
            </c:strRef>
          </c:tx>
          <c:spPr>
            <a:ln>
              <a:solidFill>
                <a:schemeClr val="accent1"/>
              </a:solidFill>
            </a:ln>
          </c:spPr>
          <c:marker>
            <c:symbol val="square"/>
            <c:size val="7"/>
            <c:spPr>
              <a:solidFill>
                <a:schemeClr val="accent1"/>
              </a:solidFill>
              <a:ln>
                <a:solidFill>
                  <a:schemeClr val="accent1"/>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Ethnicity'!$AC$13:$AH$13</c:f>
              <c:numCache>
                <c:formatCode>#,##0</c:formatCode>
                <c:ptCount val="6"/>
                <c:pt idx="0">
                  <c:v>17917</c:v>
                </c:pt>
                <c:pt idx="1">
                  <c:v>19107</c:v>
                </c:pt>
                <c:pt idx="2">
                  <c:v>18086</c:v>
                </c:pt>
                <c:pt idx="3">
                  <c:v>16898</c:v>
                </c:pt>
                <c:pt idx="4">
                  <c:v>15500</c:v>
                </c:pt>
                <c:pt idx="5">
                  <c:v>14228</c:v>
                </c:pt>
              </c:numCache>
            </c:numRef>
          </c:val>
        </c:ser>
        <c:ser>
          <c:idx val="0"/>
          <c:order val="1"/>
          <c:tx>
            <c:strRef>
              <c:f>'FH Ethnicity'!$AB$17</c:f>
              <c:strCache>
                <c:ptCount val="1"/>
                <c:pt idx="0">
                  <c:v>African American Enr.</c:v>
                </c:pt>
              </c:strCache>
            </c:strRef>
          </c:tx>
          <c:spPr>
            <a:ln>
              <a:solidFill>
                <a:schemeClr val="accent5"/>
              </a:solidFill>
            </a:ln>
          </c:spPr>
          <c:marker>
            <c:spPr>
              <a:solidFill>
                <a:schemeClr val="accent5"/>
              </a:solidFill>
              <a:ln>
                <a:solidFill>
                  <a:srgbClr val="CC6666"/>
                </a:solidFill>
              </a:ln>
            </c:spPr>
          </c:marker>
          <c:val>
            <c:numRef>
              <c:f>'FH Ethnicity'!$AC$17:$AH$17</c:f>
              <c:numCache>
                <c:formatCode>#,##0</c:formatCode>
                <c:ptCount val="6"/>
                <c:pt idx="0">
                  <c:v>605</c:v>
                </c:pt>
                <c:pt idx="1">
                  <c:v>604</c:v>
                </c:pt>
                <c:pt idx="2">
                  <c:v>592</c:v>
                </c:pt>
                <c:pt idx="3">
                  <c:v>589</c:v>
                </c:pt>
                <c:pt idx="4">
                  <c:v>748</c:v>
                </c:pt>
                <c:pt idx="5">
                  <c:v>748</c:v>
                </c:pt>
              </c:numCache>
            </c:numRef>
          </c:val>
        </c:ser>
        <c:ser>
          <c:idx val="2"/>
          <c:order val="2"/>
          <c:tx>
            <c:strRef>
              <c:f>'FH Ethnicity'!$AB$18</c:f>
              <c:strCache>
                <c:ptCount val="1"/>
                <c:pt idx="0">
                  <c:v>Filipino Enr.</c:v>
                </c:pt>
              </c:strCache>
            </c:strRef>
          </c:tx>
          <c:spPr>
            <a:ln>
              <a:solidFill>
                <a:schemeClr val="accent6"/>
              </a:solidFill>
            </a:ln>
          </c:spPr>
          <c:marker>
            <c:symbol val="x"/>
            <c:size val="7"/>
            <c:spPr>
              <a:solidFill>
                <a:schemeClr val="accent6"/>
              </a:solidFill>
              <a:ln>
                <a:solidFill>
                  <a:srgbClr val="315F57"/>
                </a:solidFill>
              </a:ln>
            </c:spPr>
          </c:marker>
          <c:val>
            <c:numRef>
              <c:f>'FH Ethnicity'!$AC$18:$AH$18</c:f>
              <c:numCache>
                <c:formatCode>#,##0</c:formatCode>
                <c:ptCount val="6"/>
                <c:pt idx="0">
                  <c:v>496</c:v>
                </c:pt>
                <c:pt idx="1">
                  <c:v>484</c:v>
                </c:pt>
                <c:pt idx="2">
                  <c:v>464</c:v>
                </c:pt>
                <c:pt idx="3">
                  <c:v>448</c:v>
                </c:pt>
                <c:pt idx="4">
                  <c:v>635</c:v>
                </c:pt>
                <c:pt idx="5">
                  <c:v>630</c:v>
                </c:pt>
              </c:numCache>
            </c:numRef>
          </c:val>
        </c:ser>
        <c:ser>
          <c:idx val="7"/>
          <c:order val="3"/>
          <c:tx>
            <c:strRef>
              <c:f>'FH Ethnicity'!$AB$16</c:f>
              <c:strCache>
                <c:ptCount val="1"/>
                <c:pt idx="0">
                  <c:v>Latino/a Enr.</c:v>
                </c:pt>
              </c:strCache>
            </c:strRef>
          </c:tx>
          <c:spPr>
            <a:ln>
              <a:solidFill>
                <a:schemeClr val="accent4"/>
              </a:solidFill>
            </a:ln>
          </c:spPr>
          <c:marker>
            <c:symbol val="diamond"/>
            <c:size val="7"/>
            <c:spPr>
              <a:solidFill>
                <a:schemeClr val="accent4"/>
              </a:solidFill>
              <a:ln>
                <a:solidFill>
                  <a:srgbClr val="616C8F"/>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Ethnicity'!$AC$16:$AH$16</c:f>
              <c:numCache>
                <c:formatCode>#,##0</c:formatCode>
                <c:ptCount val="6"/>
                <c:pt idx="0">
                  <c:v>2311</c:v>
                </c:pt>
                <c:pt idx="1">
                  <c:v>2150</c:v>
                </c:pt>
                <c:pt idx="2">
                  <c:v>1951</c:v>
                </c:pt>
                <c:pt idx="3">
                  <c:v>1788</c:v>
                </c:pt>
                <c:pt idx="4">
                  <c:v>2779</c:v>
                </c:pt>
                <c:pt idx="5">
                  <c:v>2839</c:v>
                </c:pt>
              </c:numCache>
            </c:numRef>
          </c:val>
        </c:ser>
        <c:ser>
          <c:idx val="6"/>
          <c:order val="4"/>
          <c:tx>
            <c:strRef>
              <c:f>'FH Ethnicity'!$AB$15</c:f>
              <c:strCache>
                <c:ptCount val="1"/>
                <c:pt idx="0">
                  <c:v>Asian/Pac Isl Enr.</c:v>
                </c:pt>
              </c:strCache>
            </c:strRef>
          </c:tx>
          <c:spPr>
            <a:ln>
              <a:solidFill>
                <a:schemeClr val="accent3"/>
              </a:solidFill>
            </a:ln>
          </c:spPr>
          <c:marker>
            <c:symbol val="plus"/>
            <c:size val="7"/>
            <c:spPr>
              <a:solidFill>
                <a:schemeClr val="accent3"/>
              </a:solidFill>
              <a:ln>
                <a:solidFill>
                  <a:schemeClr val="accent3"/>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Ethnicity'!$AC$15:$AH$15</c:f>
              <c:numCache>
                <c:formatCode>#,##0</c:formatCode>
                <c:ptCount val="6"/>
                <c:pt idx="0">
                  <c:v>5163</c:v>
                </c:pt>
                <c:pt idx="1">
                  <c:v>4819</c:v>
                </c:pt>
                <c:pt idx="2">
                  <c:v>3611</c:v>
                </c:pt>
                <c:pt idx="3">
                  <c:v>3711</c:v>
                </c:pt>
                <c:pt idx="4">
                  <c:v>3878</c:v>
                </c:pt>
                <c:pt idx="5">
                  <c:v>3883</c:v>
                </c:pt>
              </c:numCache>
            </c:numRef>
          </c:val>
        </c:ser>
        <c:ser>
          <c:idx val="5"/>
          <c:order val="5"/>
          <c:tx>
            <c:strRef>
              <c:f>'FH Ethnicity'!$AB$14</c:f>
              <c:strCache>
                <c:ptCount val="1"/>
                <c:pt idx="0">
                  <c:v>White Enr.</c:v>
                </c:pt>
              </c:strCache>
            </c:strRef>
          </c:tx>
          <c:spPr>
            <a:ln>
              <a:solidFill>
                <a:schemeClr val="accent2"/>
              </a:solidFill>
            </a:ln>
          </c:spPr>
          <c:marker>
            <c:spPr>
              <a:solidFill>
                <a:schemeClr val="accent2"/>
              </a:solidFill>
              <a:ln>
                <a:solidFill>
                  <a:schemeClr val="accent2"/>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Ethnicity'!$AC$14:$AH$14</c:f>
              <c:numCache>
                <c:formatCode>#,##0</c:formatCode>
                <c:ptCount val="6"/>
                <c:pt idx="0">
                  <c:v>7345</c:v>
                </c:pt>
                <c:pt idx="1">
                  <c:v>7429</c:v>
                </c:pt>
                <c:pt idx="2">
                  <c:v>7343</c:v>
                </c:pt>
                <c:pt idx="3">
                  <c:v>6463</c:v>
                </c:pt>
                <c:pt idx="4">
                  <c:v>5898</c:v>
                </c:pt>
                <c:pt idx="5">
                  <c:v>5135</c:v>
                </c:pt>
              </c:numCache>
            </c:numRef>
          </c:val>
        </c:ser>
        <c:marker val="1"/>
        <c:axId val="48823296"/>
        <c:axId val="49091712"/>
      </c:lineChart>
      <c:catAx>
        <c:axId val="48823296"/>
        <c:scaling>
          <c:orientation val="minMax"/>
        </c:scaling>
        <c:axPos val="b"/>
        <c:majorTickMark val="none"/>
        <c:tickLblPos val="nextTo"/>
        <c:crossAx val="49091712"/>
        <c:crosses val="autoZero"/>
        <c:auto val="1"/>
        <c:lblAlgn val="ctr"/>
        <c:lblOffset val="100"/>
      </c:catAx>
      <c:valAx>
        <c:axId val="49091712"/>
        <c:scaling>
          <c:orientation val="minMax"/>
          <c:max val="20000"/>
        </c:scaling>
        <c:axPos val="l"/>
        <c:majorGridlines/>
        <c:numFmt formatCode="#,##0" sourceLinked="1"/>
        <c:majorTickMark val="none"/>
        <c:tickLblPos val="nextTo"/>
        <c:crossAx val="48823296"/>
        <c:crosses val="autoZero"/>
        <c:crossBetween val="between"/>
        <c:majorUnit val="1000"/>
        <c:minorUnit val="200"/>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200">
                <a:latin typeface="Arial" pitchFamily="34" charset="0"/>
                <a:cs typeface="Arial" pitchFamily="34" charset="0"/>
              </a:rPr>
              <a:t>Foothill College</a:t>
            </a:r>
          </a:p>
          <a:p>
            <a:pPr>
              <a:defRPr/>
            </a:pPr>
            <a:r>
              <a:rPr lang="en-US" sz="1200">
                <a:latin typeface="Arial" pitchFamily="34" charset="0"/>
                <a:cs typeface="Arial" pitchFamily="34" charset="0"/>
              </a:rPr>
              <a:t>Course Success Rates by Ethnicity</a:t>
            </a:r>
          </a:p>
        </c:rich>
      </c:tx>
      <c:layout/>
    </c:title>
    <c:plotArea>
      <c:layout/>
      <c:barChart>
        <c:barDir val="col"/>
        <c:grouping val="clustered"/>
        <c:ser>
          <c:idx val="0"/>
          <c:order val="0"/>
          <c:tx>
            <c:strRef>
              <c:f>'Figure 11 | Crse Succ by Ethni'!$C$132:$M$132</c:f>
              <c:strCache>
                <c:ptCount val="1"/>
                <c:pt idx="0">
                  <c:v>Fall 2009</c:v>
                </c:pt>
              </c:strCache>
            </c:strRef>
          </c:tx>
          <c:spPr>
            <a:ln>
              <a:solidFill>
                <a:sysClr val="windowText" lastClr="000000"/>
              </a:solidFill>
            </a:ln>
          </c:spPr>
          <c:cat>
            <c:strRef>
              <c:f>'Figure 11 | Crse Succ by Ethni'!$N$131:$R$131</c:f>
              <c:strCache>
                <c:ptCount val="5"/>
                <c:pt idx="0">
                  <c:v>African American</c:v>
                </c:pt>
                <c:pt idx="1">
                  <c:v>Asian/F/PI</c:v>
                </c:pt>
                <c:pt idx="2">
                  <c:v>Latino/a</c:v>
                </c:pt>
                <c:pt idx="3">
                  <c:v>White</c:v>
                </c:pt>
                <c:pt idx="4">
                  <c:v>Other/Unkn</c:v>
                </c:pt>
              </c:strCache>
            </c:strRef>
          </c:cat>
          <c:val>
            <c:numRef>
              <c:f>'Figure 11 | Crse Succ by Ethni'!$N$132:$R$132</c:f>
              <c:numCache>
                <c:formatCode>0%</c:formatCode>
                <c:ptCount val="5"/>
                <c:pt idx="0">
                  <c:v>0.64000000000000012</c:v>
                </c:pt>
                <c:pt idx="1">
                  <c:v>0.78</c:v>
                </c:pt>
                <c:pt idx="2">
                  <c:v>0.69000000000000006</c:v>
                </c:pt>
                <c:pt idx="3">
                  <c:v>0.8</c:v>
                </c:pt>
                <c:pt idx="4">
                  <c:v>0.82000000000000006</c:v>
                </c:pt>
              </c:numCache>
            </c:numRef>
          </c:val>
        </c:ser>
        <c:ser>
          <c:idx val="1"/>
          <c:order val="1"/>
          <c:tx>
            <c:strRef>
              <c:f>'Figure 11 | Crse Succ by Ethni'!$C$133:$M$133</c:f>
              <c:strCache>
                <c:ptCount val="1"/>
                <c:pt idx="0">
                  <c:v>Fall 2010</c:v>
                </c:pt>
              </c:strCache>
            </c:strRef>
          </c:tx>
          <c:spPr>
            <a:ln>
              <a:solidFill>
                <a:sysClr val="windowText" lastClr="000000"/>
              </a:solidFill>
            </a:ln>
          </c:spPr>
          <c:cat>
            <c:strRef>
              <c:f>'Figure 11 | Crse Succ by Ethni'!$N$131:$R$131</c:f>
              <c:strCache>
                <c:ptCount val="5"/>
                <c:pt idx="0">
                  <c:v>African American</c:v>
                </c:pt>
                <c:pt idx="1">
                  <c:v>Asian/F/PI</c:v>
                </c:pt>
                <c:pt idx="2">
                  <c:v>Latino/a</c:v>
                </c:pt>
                <c:pt idx="3">
                  <c:v>White</c:v>
                </c:pt>
                <c:pt idx="4">
                  <c:v>Other/Unkn</c:v>
                </c:pt>
              </c:strCache>
            </c:strRef>
          </c:cat>
          <c:val>
            <c:numRef>
              <c:f>'Figure 11 | Crse Succ by Ethni'!$N$133:$R$133</c:f>
              <c:numCache>
                <c:formatCode>0%</c:formatCode>
                <c:ptCount val="5"/>
                <c:pt idx="0">
                  <c:v>0.66000000000000014</c:v>
                </c:pt>
                <c:pt idx="1">
                  <c:v>0.83000000000000007</c:v>
                </c:pt>
                <c:pt idx="2">
                  <c:v>0.73000000000000009</c:v>
                </c:pt>
                <c:pt idx="3">
                  <c:v>0.82000000000000006</c:v>
                </c:pt>
                <c:pt idx="4">
                  <c:v>0.82000000000000006</c:v>
                </c:pt>
              </c:numCache>
            </c:numRef>
          </c:val>
        </c:ser>
        <c:ser>
          <c:idx val="2"/>
          <c:order val="2"/>
          <c:tx>
            <c:strRef>
              <c:f>'Figure 11 | Crse Succ by Ethni'!$C$134:$M$134</c:f>
              <c:strCache>
                <c:ptCount val="1"/>
                <c:pt idx="0">
                  <c:v>Fall 2011</c:v>
                </c:pt>
              </c:strCache>
            </c:strRef>
          </c:tx>
          <c:spPr>
            <a:ln>
              <a:solidFill>
                <a:sysClr val="windowText" lastClr="000000"/>
              </a:solidFill>
            </a:ln>
          </c:spPr>
          <c:cat>
            <c:strRef>
              <c:f>'Figure 11 | Crse Succ by Ethni'!$N$131:$R$131</c:f>
              <c:strCache>
                <c:ptCount val="5"/>
                <c:pt idx="0">
                  <c:v>African American</c:v>
                </c:pt>
                <c:pt idx="1">
                  <c:v>Asian/F/PI</c:v>
                </c:pt>
                <c:pt idx="2">
                  <c:v>Latino/a</c:v>
                </c:pt>
                <c:pt idx="3">
                  <c:v>White</c:v>
                </c:pt>
                <c:pt idx="4">
                  <c:v>Other/Unkn</c:v>
                </c:pt>
              </c:strCache>
            </c:strRef>
          </c:cat>
          <c:val>
            <c:numRef>
              <c:f>'Figure 11 | Crse Succ by Ethni'!$N$134:$R$134</c:f>
              <c:numCache>
                <c:formatCode>0%</c:formatCode>
                <c:ptCount val="5"/>
                <c:pt idx="0">
                  <c:v>0.56999999999999995</c:v>
                </c:pt>
                <c:pt idx="1">
                  <c:v>0.79</c:v>
                </c:pt>
                <c:pt idx="2">
                  <c:v>0.67000000000000015</c:v>
                </c:pt>
                <c:pt idx="3">
                  <c:v>0.8</c:v>
                </c:pt>
                <c:pt idx="4">
                  <c:v>0.81</c:v>
                </c:pt>
              </c:numCache>
            </c:numRef>
          </c:val>
        </c:ser>
        <c:ser>
          <c:idx val="3"/>
          <c:order val="3"/>
          <c:tx>
            <c:strRef>
              <c:f>'Figure 11 | Crse Succ by Ethni'!$C$135:$M$135</c:f>
              <c:strCache>
                <c:ptCount val="1"/>
                <c:pt idx="0">
                  <c:v>Fall 2012</c:v>
                </c:pt>
              </c:strCache>
            </c:strRef>
          </c:tx>
          <c:spPr>
            <a:ln>
              <a:solidFill>
                <a:sysClr val="windowText" lastClr="000000"/>
              </a:solidFill>
            </a:ln>
          </c:spPr>
          <c:cat>
            <c:strRef>
              <c:f>'Figure 11 | Crse Succ by Ethni'!$N$131:$R$131</c:f>
              <c:strCache>
                <c:ptCount val="5"/>
                <c:pt idx="0">
                  <c:v>African American</c:v>
                </c:pt>
                <c:pt idx="1">
                  <c:v>Asian/F/PI</c:v>
                </c:pt>
                <c:pt idx="2">
                  <c:v>Latino/a</c:v>
                </c:pt>
                <c:pt idx="3">
                  <c:v>White</c:v>
                </c:pt>
                <c:pt idx="4">
                  <c:v>Other/Unkn</c:v>
                </c:pt>
              </c:strCache>
            </c:strRef>
          </c:cat>
          <c:val>
            <c:numRef>
              <c:f>'Figure 11 | Crse Succ by Ethni'!$N$135:$R$135</c:f>
              <c:numCache>
                <c:formatCode>0%</c:formatCode>
                <c:ptCount val="5"/>
                <c:pt idx="0">
                  <c:v>0.56000000000000005</c:v>
                </c:pt>
                <c:pt idx="1">
                  <c:v>0.77000000000000013</c:v>
                </c:pt>
                <c:pt idx="2">
                  <c:v>0.68</c:v>
                </c:pt>
                <c:pt idx="3">
                  <c:v>0.79</c:v>
                </c:pt>
                <c:pt idx="4">
                  <c:v>0.82000000000000006</c:v>
                </c:pt>
              </c:numCache>
            </c:numRef>
          </c:val>
        </c:ser>
        <c:axId val="50869376"/>
        <c:axId val="50870912"/>
      </c:barChart>
      <c:catAx>
        <c:axId val="50869376"/>
        <c:scaling>
          <c:orientation val="minMax"/>
        </c:scaling>
        <c:axPos val="b"/>
        <c:numFmt formatCode="General" sourceLinked="1"/>
        <c:tickLblPos val="nextTo"/>
        <c:txPr>
          <a:bodyPr/>
          <a:lstStyle/>
          <a:p>
            <a:pPr>
              <a:defRPr sz="1100">
                <a:latin typeface="Arial" pitchFamily="34" charset="0"/>
                <a:cs typeface="Arial" pitchFamily="34" charset="0"/>
              </a:defRPr>
            </a:pPr>
            <a:endParaRPr lang="en-US"/>
          </a:p>
        </c:txPr>
        <c:crossAx val="50870912"/>
        <c:crosses val="autoZero"/>
        <c:auto val="1"/>
        <c:lblAlgn val="ctr"/>
        <c:lblOffset val="100"/>
      </c:catAx>
      <c:valAx>
        <c:axId val="50870912"/>
        <c:scaling>
          <c:orientation val="minMax"/>
          <c:max val="1"/>
        </c:scaling>
        <c:axPos val="l"/>
        <c:majorGridlines/>
        <c:numFmt formatCode="0%" sourceLinked="1"/>
        <c:tickLblPos val="nextTo"/>
        <c:txPr>
          <a:bodyPr/>
          <a:lstStyle/>
          <a:p>
            <a:pPr>
              <a:defRPr sz="1100">
                <a:latin typeface="Arial" pitchFamily="34" charset="0"/>
                <a:cs typeface="Arial" pitchFamily="34" charset="0"/>
              </a:defRPr>
            </a:pPr>
            <a:endParaRPr lang="en-US"/>
          </a:p>
        </c:txPr>
        <c:crossAx val="50869376"/>
        <c:crosses val="autoZero"/>
        <c:crossBetween val="between"/>
      </c:valAx>
    </c:plotArea>
    <c:legend>
      <c:legendPos val="b"/>
      <c:layout/>
      <c:spPr>
        <a:ln>
          <a:solidFill>
            <a:sysClr val="windowText" lastClr="000000"/>
          </a:solidFill>
        </a:ln>
      </c:spPr>
      <c:txPr>
        <a:bodyPr/>
        <a:lstStyle/>
        <a:p>
          <a:pPr>
            <a:defRPr>
              <a:latin typeface="Arial" pitchFamily="34" charset="0"/>
              <a:cs typeface="Arial" pitchFamily="34" charset="0"/>
            </a:defRPr>
          </a:pPr>
          <a:endParaRPr lang="en-US"/>
        </a:p>
      </c:txPr>
    </c:legend>
    <c:plotVisOnly val="1"/>
    <c:dispBlanksAs val="gap"/>
  </c:chart>
  <c:spPr>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200">
                <a:latin typeface="Arial" pitchFamily="34" charset="0"/>
                <a:cs typeface="Arial" pitchFamily="34" charset="0"/>
              </a:defRPr>
            </a:pPr>
            <a:r>
              <a:rPr lang="en-US" sz="1200">
                <a:latin typeface="Arial" pitchFamily="34" charset="0"/>
                <a:cs typeface="Arial" pitchFamily="34" charset="0"/>
              </a:rPr>
              <a:t>Foothill 2011-12 Course Success Rates by </a:t>
            </a:r>
          </a:p>
          <a:p>
            <a:pPr>
              <a:defRPr sz="1200">
                <a:latin typeface="Arial" pitchFamily="34" charset="0"/>
                <a:cs typeface="Arial" pitchFamily="34" charset="0"/>
              </a:defRPr>
            </a:pPr>
            <a:r>
              <a:rPr lang="en-US" sz="1200">
                <a:latin typeface="Arial" pitchFamily="34" charset="0"/>
                <a:cs typeface="Arial" pitchFamily="34" charset="0"/>
              </a:rPr>
              <a:t>Instructional Method and Ethnicity</a:t>
            </a:r>
          </a:p>
        </c:rich>
      </c:tx>
      <c:layout/>
    </c:title>
    <c:plotArea>
      <c:layout/>
      <c:barChart>
        <c:barDir val="col"/>
        <c:grouping val="clustered"/>
        <c:ser>
          <c:idx val="0"/>
          <c:order val="0"/>
          <c:tx>
            <c:strRef>
              <c:f>'[1]Success online&amp;not online'!$O$73:$O$74</c:f>
              <c:strCache>
                <c:ptCount val="1"/>
                <c:pt idx="0">
                  <c:v>Success Online</c:v>
                </c:pt>
              </c:strCache>
            </c:strRef>
          </c:tx>
          <c:spPr>
            <a:ln>
              <a:solidFill>
                <a:sysClr val="windowText" lastClr="000000"/>
              </a:solidFill>
            </a:ln>
          </c:spPr>
          <c:dLbls>
            <c:numFmt formatCode="0%" sourceLinked="0"/>
            <c:txPr>
              <a:bodyPr/>
              <a:lstStyle/>
              <a:p>
                <a:pPr>
                  <a:defRPr>
                    <a:latin typeface="Arial" pitchFamily="34" charset="0"/>
                    <a:cs typeface="Arial" pitchFamily="34" charset="0"/>
                  </a:defRPr>
                </a:pPr>
                <a:endParaRPr lang="en-US"/>
              </a:p>
            </c:txPr>
            <c:showVal val="1"/>
          </c:dLbls>
          <c:cat>
            <c:strRef>
              <c:f>'[1]Success online&amp;not online'!$N$75:$N$81</c:f>
              <c:strCache>
                <c:ptCount val="7"/>
                <c:pt idx="0">
                  <c:v>African American</c:v>
                </c:pt>
                <c:pt idx="1">
                  <c:v>Asian</c:v>
                </c:pt>
                <c:pt idx="2">
                  <c:v>Filipino/PI</c:v>
                </c:pt>
                <c:pt idx="3">
                  <c:v>Latino/a</c:v>
                </c:pt>
                <c:pt idx="4">
                  <c:v>Native American</c:v>
                </c:pt>
                <c:pt idx="5">
                  <c:v>White</c:v>
                </c:pt>
                <c:pt idx="6">
                  <c:v>Decline/Unk</c:v>
                </c:pt>
              </c:strCache>
            </c:strRef>
          </c:cat>
          <c:val>
            <c:numRef>
              <c:f>'[1]Success online&amp;not online'!$O$75:$O$81</c:f>
              <c:numCache>
                <c:formatCode>General</c:formatCode>
                <c:ptCount val="7"/>
                <c:pt idx="0">
                  <c:v>0.47000000000000003</c:v>
                </c:pt>
                <c:pt idx="1">
                  <c:v>0.77000000000000013</c:v>
                </c:pt>
                <c:pt idx="2">
                  <c:v>0.59</c:v>
                </c:pt>
                <c:pt idx="3">
                  <c:v>0.56999999999999995</c:v>
                </c:pt>
                <c:pt idx="4">
                  <c:v>0.62000000000000011</c:v>
                </c:pt>
                <c:pt idx="5">
                  <c:v>0.71000000000000008</c:v>
                </c:pt>
                <c:pt idx="6">
                  <c:v>0.73000000000000009</c:v>
                </c:pt>
              </c:numCache>
            </c:numRef>
          </c:val>
        </c:ser>
        <c:ser>
          <c:idx val="1"/>
          <c:order val="1"/>
          <c:tx>
            <c:strRef>
              <c:f>'[1]Success online&amp;not online'!$P$73:$P$74</c:f>
              <c:strCache>
                <c:ptCount val="1"/>
                <c:pt idx="0">
                  <c:v>Success Not online</c:v>
                </c:pt>
              </c:strCache>
            </c:strRef>
          </c:tx>
          <c:spPr>
            <a:ln>
              <a:solidFill>
                <a:sysClr val="windowText" lastClr="000000"/>
              </a:solidFill>
            </a:ln>
          </c:spPr>
          <c:dLbls>
            <c:numFmt formatCode="0%" sourceLinked="0"/>
            <c:txPr>
              <a:bodyPr/>
              <a:lstStyle/>
              <a:p>
                <a:pPr>
                  <a:defRPr>
                    <a:latin typeface="Arial" pitchFamily="34" charset="0"/>
                    <a:cs typeface="Arial" pitchFamily="34" charset="0"/>
                  </a:defRPr>
                </a:pPr>
                <a:endParaRPr lang="en-US"/>
              </a:p>
            </c:txPr>
            <c:showVal val="1"/>
          </c:dLbls>
          <c:cat>
            <c:strRef>
              <c:f>'[1]Success online&amp;not online'!$N$75:$N$81</c:f>
              <c:strCache>
                <c:ptCount val="7"/>
                <c:pt idx="0">
                  <c:v>African American</c:v>
                </c:pt>
                <c:pt idx="1">
                  <c:v>Asian</c:v>
                </c:pt>
                <c:pt idx="2">
                  <c:v>Filipino/PI</c:v>
                </c:pt>
                <c:pt idx="3">
                  <c:v>Latino/a</c:v>
                </c:pt>
                <c:pt idx="4">
                  <c:v>Native American</c:v>
                </c:pt>
                <c:pt idx="5">
                  <c:v>White</c:v>
                </c:pt>
                <c:pt idx="6">
                  <c:v>Decline/Unk</c:v>
                </c:pt>
              </c:strCache>
            </c:strRef>
          </c:cat>
          <c:val>
            <c:numRef>
              <c:f>'[1]Success online&amp;not online'!$P$75:$P$81</c:f>
              <c:numCache>
                <c:formatCode>General</c:formatCode>
                <c:ptCount val="7"/>
                <c:pt idx="0">
                  <c:v>0.67000000000000015</c:v>
                </c:pt>
                <c:pt idx="1">
                  <c:v>0.81</c:v>
                </c:pt>
                <c:pt idx="2">
                  <c:v>0.70000000000000007</c:v>
                </c:pt>
                <c:pt idx="3">
                  <c:v>0.70000000000000007</c:v>
                </c:pt>
                <c:pt idx="4">
                  <c:v>0.78</c:v>
                </c:pt>
                <c:pt idx="5">
                  <c:v>0.81</c:v>
                </c:pt>
                <c:pt idx="6">
                  <c:v>0.84000000000000008</c:v>
                </c:pt>
              </c:numCache>
            </c:numRef>
          </c:val>
        </c:ser>
        <c:axId val="50836224"/>
        <c:axId val="50837760"/>
      </c:barChart>
      <c:catAx>
        <c:axId val="50836224"/>
        <c:scaling>
          <c:orientation val="minMax"/>
        </c:scaling>
        <c:axPos val="b"/>
        <c:numFmt formatCode="General" sourceLinked="1"/>
        <c:tickLblPos val="nextTo"/>
        <c:txPr>
          <a:bodyPr/>
          <a:lstStyle/>
          <a:p>
            <a:pPr>
              <a:defRPr>
                <a:latin typeface="Arial" pitchFamily="34" charset="0"/>
                <a:cs typeface="Arial" pitchFamily="34" charset="0"/>
              </a:defRPr>
            </a:pPr>
            <a:endParaRPr lang="en-US"/>
          </a:p>
        </c:txPr>
        <c:crossAx val="50837760"/>
        <c:crosses val="autoZero"/>
        <c:auto val="1"/>
        <c:lblAlgn val="ctr"/>
        <c:lblOffset val="100"/>
      </c:catAx>
      <c:valAx>
        <c:axId val="50837760"/>
        <c:scaling>
          <c:orientation val="minMax"/>
          <c:max val="1"/>
        </c:scaling>
        <c:axPos val="l"/>
        <c:majorGridlines/>
        <c:numFmt formatCode="0%" sourceLinked="0"/>
        <c:tickLblPos val="nextTo"/>
        <c:txPr>
          <a:bodyPr/>
          <a:lstStyle/>
          <a:p>
            <a:pPr>
              <a:defRPr>
                <a:latin typeface="Arial" pitchFamily="34" charset="0"/>
                <a:cs typeface="Arial" pitchFamily="34" charset="0"/>
              </a:defRPr>
            </a:pPr>
            <a:endParaRPr lang="en-US"/>
          </a:p>
        </c:txPr>
        <c:crossAx val="50836224"/>
        <c:crosses val="autoZero"/>
        <c:crossBetween val="between"/>
        <c:majorUnit val="0.2"/>
      </c:valAx>
    </c:plotArea>
    <c:legend>
      <c:legendPos val="b"/>
      <c:layout/>
      <c:spPr>
        <a:ln>
          <a:solidFill>
            <a:sysClr val="windowText" lastClr="000000"/>
          </a:solidFill>
        </a:ln>
      </c:spPr>
      <c:txPr>
        <a:bodyPr/>
        <a:lstStyle/>
        <a:p>
          <a:pPr>
            <a:defRPr>
              <a:latin typeface="Arial" pitchFamily="34" charset="0"/>
              <a:cs typeface="Arial" pitchFamily="34" charset="0"/>
            </a:defRPr>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lineChart>
        <c:grouping val="standard"/>
        <c:ser>
          <c:idx val="0"/>
          <c:order val="0"/>
          <c:tx>
            <c:strRef>
              <c:f>Sheet1!$B$1</c:f>
              <c:strCache>
                <c:ptCount val="1"/>
                <c:pt idx="0">
                  <c:v>Foothill Overall</c:v>
                </c:pt>
              </c:strCache>
            </c:strRef>
          </c:tx>
          <c:spPr>
            <a:ln>
              <a:solidFill>
                <a:schemeClr val="tx2">
                  <a:lumMod val="40000"/>
                  <a:lumOff val="60000"/>
                </a:schemeClr>
              </a:solidFill>
            </a:ln>
          </c:spPr>
          <c:marker>
            <c:symbol val="none"/>
          </c:marker>
          <c:cat>
            <c:strRef>
              <c:f>Sheet1!$A$2:$A$6</c:f>
              <c:strCache>
                <c:ptCount val="5"/>
                <c:pt idx="0">
                  <c:v>2002-03</c:v>
                </c:pt>
                <c:pt idx="1">
                  <c:v>2003-04</c:v>
                </c:pt>
                <c:pt idx="2">
                  <c:v>2004-05</c:v>
                </c:pt>
                <c:pt idx="3">
                  <c:v>2005-06</c:v>
                </c:pt>
                <c:pt idx="4">
                  <c:v>2006-07</c:v>
                </c:pt>
              </c:strCache>
            </c:strRef>
          </c:cat>
          <c:val>
            <c:numRef>
              <c:f>Sheet1!$B$2:$B$6</c:f>
              <c:numCache>
                <c:formatCode>0%</c:formatCode>
                <c:ptCount val="5"/>
                <c:pt idx="0">
                  <c:v>0.71100000000000041</c:v>
                </c:pt>
                <c:pt idx="1">
                  <c:v>0.65200000000000058</c:v>
                </c:pt>
                <c:pt idx="2">
                  <c:v>0.64800000000000046</c:v>
                </c:pt>
                <c:pt idx="3">
                  <c:v>0.61200000000000043</c:v>
                </c:pt>
                <c:pt idx="4">
                  <c:v>0.64500000000000046</c:v>
                </c:pt>
              </c:numCache>
            </c:numRef>
          </c:val>
        </c:ser>
        <c:ser>
          <c:idx val="1"/>
          <c:order val="1"/>
          <c:tx>
            <c:strRef>
              <c:f>Sheet1!$C$1</c:f>
              <c:strCache>
                <c:ptCount val="1"/>
                <c:pt idx="0">
                  <c:v>State Overall</c:v>
                </c:pt>
              </c:strCache>
            </c:strRef>
          </c:tx>
          <c:spPr>
            <a:ln>
              <a:solidFill>
                <a:srgbClr val="C00000"/>
              </a:solidFill>
            </a:ln>
          </c:spPr>
          <c:marker>
            <c:symbol val="none"/>
          </c:marker>
          <c:cat>
            <c:strRef>
              <c:f>Sheet1!$A$2:$A$6</c:f>
              <c:strCache>
                <c:ptCount val="5"/>
                <c:pt idx="0">
                  <c:v>2002-03</c:v>
                </c:pt>
                <c:pt idx="1">
                  <c:v>2003-04</c:v>
                </c:pt>
                <c:pt idx="2">
                  <c:v>2004-05</c:v>
                </c:pt>
                <c:pt idx="3">
                  <c:v>2005-06</c:v>
                </c:pt>
                <c:pt idx="4">
                  <c:v>2006-07</c:v>
                </c:pt>
              </c:strCache>
            </c:strRef>
          </c:cat>
          <c:val>
            <c:numRef>
              <c:f>Sheet1!$C$2:$C$6</c:f>
              <c:numCache>
                <c:formatCode>0%</c:formatCode>
                <c:ptCount val="5"/>
                <c:pt idx="0">
                  <c:v>0.52300000000000002</c:v>
                </c:pt>
                <c:pt idx="1">
                  <c:v>0.51300000000000001</c:v>
                </c:pt>
                <c:pt idx="2">
                  <c:v>0.51300000000000001</c:v>
                </c:pt>
                <c:pt idx="3">
                  <c:v>0.50800000000000001</c:v>
                </c:pt>
                <c:pt idx="4">
                  <c:v>0.49200000000000021</c:v>
                </c:pt>
              </c:numCache>
            </c:numRef>
          </c:val>
        </c:ser>
        <c:ser>
          <c:idx val="2"/>
          <c:order val="2"/>
          <c:tx>
            <c:strRef>
              <c:f>Sheet1!$D$1</c:f>
              <c:strCache>
                <c:ptCount val="1"/>
                <c:pt idx="0">
                  <c:v>Foothill Prepared</c:v>
                </c:pt>
              </c:strCache>
            </c:strRef>
          </c:tx>
          <c:spPr>
            <a:ln>
              <a:solidFill>
                <a:srgbClr val="92D050"/>
              </a:solidFill>
            </a:ln>
          </c:spPr>
          <c:marker>
            <c:symbol val="none"/>
          </c:marker>
          <c:cat>
            <c:strRef>
              <c:f>Sheet1!$A$2:$A$6</c:f>
              <c:strCache>
                <c:ptCount val="5"/>
                <c:pt idx="0">
                  <c:v>2002-03</c:v>
                </c:pt>
                <c:pt idx="1">
                  <c:v>2003-04</c:v>
                </c:pt>
                <c:pt idx="2">
                  <c:v>2004-05</c:v>
                </c:pt>
                <c:pt idx="3">
                  <c:v>2005-06</c:v>
                </c:pt>
                <c:pt idx="4">
                  <c:v>2006-07</c:v>
                </c:pt>
              </c:strCache>
            </c:strRef>
          </c:cat>
          <c:val>
            <c:numRef>
              <c:f>Sheet1!$D$2:$D$6</c:f>
              <c:numCache>
                <c:formatCode>0%</c:formatCode>
                <c:ptCount val="5"/>
                <c:pt idx="0">
                  <c:v>0.8260000000000004</c:v>
                </c:pt>
                <c:pt idx="1">
                  <c:v>0.83800000000000041</c:v>
                </c:pt>
                <c:pt idx="2">
                  <c:v>0.84000000000000041</c:v>
                </c:pt>
                <c:pt idx="3">
                  <c:v>0.81300000000000039</c:v>
                </c:pt>
                <c:pt idx="4">
                  <c:v>0.83300000000000041</c:v>
                </c:pt>
              </c:numCache>
            </c:numRef>
          </c:val>
        </c:ser>
        <c:ser>
          <c:idx val="3"/>
          <c:order val="3"/>
          <c:tx>
            <c:strRef>
              <c:f>Sheet1!$E$1</c:f>
              <c:strCache>
                <c:ptCount val="1"/>
                <c:pt idx="0">
                  <c:v>State Prepared</c:v>
                </c:pt>
              </c:strCache>
            </c:strRef>
          </c:tx>
          <c:spPr>
            <a:ln>
              <a:solidFill>
                <a:srgbClr val="6600CC"/>
              </a:solidFill>
            </a:ln>
          </c:spPr>
          <c:marker>
            <c:symbol val="none"/>
          </c:marker>
          <c:cat>
            <c:strRef>
              <c:f>Sheet1!$A$2:$A$6</c:f>
              <c:strCache>
                <c:ptCount val="5"/>
                <c:pt idx="0">
                  <c:v>2002-03</c:v>
                </c:pt>
                <c:pt idx="1">
                  <c:v>2003-04</c:v>
                </c:pt>
                <c:pt idx="2">
                  <c:v>2004-05</c:v>
                </c:pt>
                <c:pt idx="3">
                  <c:v>2005-06</c:v>
                </c:pt>
                <c:pt idx="4">
                  <c:v>2006-07</c:v>
                </c:pt>
              </c:strCache>
            </c:strRef>
          </c:cat>
          <c:val>
            <c:numRef>
              <c:f>Sheet1!$E$2:$E$6</c:f>
              <c:numCache>
                <c:formatCode>0%</c:formatCode>
                <c:ptCount val="5"/>
                <c:pt idx="0">
                  <c:v>0.72400000000000042</c:v>
                </c:pt>
                <c:pt idx="1">
                  <c:v>0.72200000000000042</c:v>
                </c:pt>
                <c:pt idx="2">
                  <c:v>0.71800000000000042</c:v>
                </c:pt>
                <c:pt idx="3">
                  <c:v>0.72100000000000042</c:v>
                </c:pt>
                <c:pt idx="4">
                  <c:v>0.71200000000000041</c:v>
                </c:pt>
              </c:numCache>
            </c:numRef>
          </c:val>
        </c:ser>
        <c:ser>
          <c:idx val="4"/>
          <c:order val="4"/>
          <c:tx>
            <c:strRef>
              <c:f>Sheet1!$F$1</c:f>
              <c:strCache>
                <c:ptCount val="1"/>
                <c:pt idx="0">
                  <c:v>Foothill Unprepared</c:v>
                </c:pt>
              </c:strCache>
            </c:strRef>
          </c:tx>
          <c:spPr>
            <a:ln>
              <a:solidFill>
                <a:schemeClr val="accent2">
                  <a:lumMod val="75000"/>
                </a:schemeClr>
              </a:solidFill>
            </a:ln>
          </c:spPr>
          <c:marker>
            <c:symbol val="none"/>
          </c:marker>
          <c:cat>
            <c:strRef>
              <c:f>Sheet1!$A$2:$A$6</c:f>
              <c:strCache>
                <c:ptCount val="5"/>
                <c:pt idx="0">
                  <c:v>2002-03</c:v>
                </c:pt>
                <c:pt idx="1">
                  <c:v>2003-04</c:v>
                </c:pt>
                <c:pt idx="2">
                  <c:v>2004-05</c:v>
                </c:pt>
                <c:pt idx="3">
                  <c:v>2005-06</c:v>
                </c:pt>
                <c:pt idx="4">
                  <c:v>2006-07</c:v>
                </c:pt>
              </c:strCache>
            </c:strRef>
          </c:cat>
          <c:val>
            <c:numRef>
              <c:f>Sheet1!$F$2:$F$6</c:f>
              <c:numCache>
                <c:formatCode>0%</c:formatCode>
                <c:ptCount val="5"/>
                <c:pt idx="0">
                  <c:v>0.65400000000000058</c:v>
                </c:pt>
                <c:pt idx="1">
                  <c:v>0.55200000000000005</c:v>
                </c:pt>
                <c:pt idx="2">
                  <c:v>0.52200000000000002</c:v>
                </c:pt>
                <c:pt idx="3">
                  <c:v>0.46400000000000002</c:v>
                </c:pt>
                <c:pt idx="4">
                  <c:v>0.504</c:v>
                </c:pt>
              </c:numCache>
            </c:numRef>
          </c:val>
        </c:ser>
        <c:ser>
          <c:idx val="5"/>
          <c:order val="5"/>
          <c:tx>
            <c:strRef>
              <c:f>Sheet1!$G$1</c:f>
              <c:strCache>
                <c:ptCount val="1"/>
                <c:pt idx="0">
                  <c:v>State Unprepared</c:v>
                </c:pt>
              </c:strCache>
            </c:strRef>
          </c:tx>
          <c:spPr>
            <a:ln>
              <a:solidFill>
                <a:srgbClr val="FFC000"/>
              </a:solidFill>
            </a:ln>
          </c:spPr>
          <c:marker>
            <c:symbol val="none"/>
          </c:marker>
          <c:cat>
            <c:strRef>
              <c:f>Sheet1!$A$2:$A$6</c:f>
              <c:strCache>
                <c:ptCount val="5"/>
                <c:pt idx="0">
                  <c:v>2002-03</c:v>
                </c:pt>
                <c:pt idx="1">
                  <c:v>2003-04</c:v>
                </c:pt>
                <c:pt idx="2">
                  <c:v>2004-05</c:v>
                </c:pt>
                <c:pt idx="3">
                  <c:v>2005-06</c:v>
                </c:pt>
                <c:pt idx="4">
                  <c:v>2006-07</c:v>
                </c:pt>
              </c:strCache>
            </c:strRef>
          </c:cat>
          <c:val>
            <c:numRef>
              <c:f>Sheet1!$G$2:$G$6</c:f>
              <c:numCache>
                <c:formatCode>0%</c:formatCode>
                <c:ptCount val="5"/>
                <c:pt idx="0">
                  <c:v>0.45</c:v>
                </c:pt>
                <c:pt idx="1">
                  <c:v>0.43900000000000022</c:v>
                </c:pt>
                <c:pt idx="2">
                  <c:v>0.43900000000000022</c:v>
                </c:pt>
                <c:pt idx="3">
                  <c:v>0.43000000000000022</c:v>
                </c:pt>
                <c:pt idx="4">
                  <c:v>0.4110000000000002</c:v>
                </c:pt>
              </c:numCache>
            </c:numRef>
          </c:val>
        </c:ser>
        <c:marker val="1"/>
        <c:axId val="93915392"/>
        <c:axId val="93933568"/>
      </c:lineChart>
      <c:catAx>
        <c:axId val="93915392"/>
        <c:scaling>
          <c:orientation val="minMax"/>
        </c:scaling>
        <c:axPos val="b"/>
        <c:tickLblPos val="nextTo"/>
        <c:crossAx val="93933568"/>
        <c:crosses val="autoZero"/>
        <c:auto val="1"/>
        <c:lblAlgn val="ctr"/>
        <c:lblOffset val="100"/>
      </c:catAx>
      <c:valAx>
        <c:axId val="93933568"/>
        <c:scaling>
          <c:orientation val="minMax"/>
          <c:max val="1"/>
        </c:scaling>
        <c:axPos val="l"/>
        <c:majorGridlines/>
        <c:numFmt formatCode="0%" sourceLinked="0"/>
        <c:tickLblPos val="nextTo"/>
        <c:crossAx val="93915392"/>
        <c:crosses val="autoZero"/>
        <c:crossBetween val="between"/>
      </c:valAx>
    </c:plotArea>
    <c:legend>
      <c:legendPos val="b"/>
      <c:layout/>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Foothill  Overall</c:v>
                </c:pt>
              </c:strCache>
            </c:strRef>
          </c:tx>
          <c:spPr>
            <a:ln>
              <a:solidFill>
                <a:schemeClr val="tx2">
                  <a:lumMod val="60000"/>
                  <a:lumOff val="40000"/>
                </a:schemeClr>
              </a:solidFill>
            </a:ln>
          </c:spPr>
          <c:marker>
            <c:symbol val="none"/>
          </c:marker>
          <c:cat>
            <c:strRef>
              <c:f>Sheet1!$A$2:$A$6</c:f>
              <c:strCache>
                <c:ptCount val="5"/>
                <c:pt idx="0">
                  <c:v>2002-03</c:v>
                </c:pt>
                <c:pt idx="1">
                  <c:v>2003-04</c:v>
                </c:pt>
                <c:pt idx="2">
                  <c:v>2004-05</c:v>
                </c:pt>
                <c:pt idx="3">
                  <c:v>2005-06</c:v>
                </c:pt>
                <c:pt idx="4">
                  <c:v>2006-07</c:v>
                </c:pt>
              </c:strCache>
            </c:strRef>
          </c:cat>
          <c:val>
            <c:numRef>
              <c:f>Sheet1!$B$2:$B$6</c:f>
              <c:numCache>
                <c:formatCode>0%</c:formatCode>
                <c:ptCount val="5"/>
                <c:pt idx="0">
                  <c:v>0.52400000000000002</c:v>
                </c:pt>
                <c:pt idx="1">
                  <c:v>0.58099999999999996</c:v>
                </c:pt>
                <c:pt idx="2">
                  <c:v>0.62700000000000045</c:v>
                </c:pt>
                <c:pt idx="3">
                  <c:v>0.60700000000000043</c:v>
                </c:pt>
                <c:pt idx="4">
                  <c:v>0.60200000000000042</c:v>
                </c:pt>
              </c:numCache>
            </c:numRef>
          </c:val>
        </c:ser>
        <c:ser>
          <c:idx val="1"/>
          <c:order val="1"/>
          <c:tx>
            <c:strRef>
              <c:f>Sheet1!$C$1</c:f>
              <c:strCache>
                <c:ptCount val="1"/>
                <c:pt idx="0">
                  <c:v>State Overall</c:v>
                </c:pt>
              </c:strCache>
            </c:strRef>
          </c:tx>
          <c:spPr>
            <a:ln>
              <a:solidFill>
                <a:srgbClr val="C00000"/>
              </a:solidFill>
            </a:ln>
          </c:spPr>
          <c:marker>
            <c:symbol val="none"/>
          </c:marker>
          <c:cat>
            <c:strRef>
              <c:f>Sheet1!$A$2:$A$6</c:f>
              <c:strCache>
                <c:ptCount val="5"/>
                <c:pt idx="0">
                  <c:v>2002-03</c:v>
                </c:pt>
                <c:pt idx="1">
                  <c:v>2003-04</c:v>
                </c:pt>
                <c:pt idx="2">
                  <c:v>2004-05</c:v>
                </c:pt>
                <c:pt idx="3">
                  <c:v>2005-06</c:v>
                </c:pt>
                <c:pt idx="4">
                  <c:v>2006-07</c:v>
                </c:pt>
              </c:strCache>
            </c:strRef>
          </c:cat>
          <c:val>
            <c:numRef>
              <c:f>Sheet1!$C$2:$C$6</c:f>
              <c:numCache>
                <c:formatCode>0%</c:formatCode>
                <c:ptCount val="5"/>
                <c:pt idx="0">
                  <c:v>0.63600000000000045</c:v>
                </c:pt>
                <c:pt idx="1">
                  <c:v>0.67800000000000171</c:v>
                </c:pt>
                <c:pt idx="2">
                  <c:v>0.6650000000000007</c:v>
                </c:pt>
                <c:pt idx="3">
                  <c:v>0.66000000000000059</c:v>
                </c:pt>
                <c:pt idx="4">
                  <c:v>0.65800000000000058</c:v>
                </c:pt>
              </c:numCache>
            </c:numRef>
          </c:val>
        </c:ser>
        <c:ser>
          <c:idx val="2"/>
          <c:order val="2"/>
          <c:tx>
            <c:strRef>
              <c:f>Sheet1!$D$1</c:f>
              <c:strCache>
                <c:ptCount val="1"/>
                <c:pt idx="0">
                  <c:v>Foothill Prepared</c:v>
                </c:pt>
              </c:strCache>
            </c:strRef>
          </c:tx>
          <c:spPr>
            <a:ln>
              <a:solidFill>
                <a:srgbClr val="92D050"/>
              </a:solidFill>
            </a:ln>
          </c:spPr>
          <c:marker>
            <c:symbol val="none"/>
          </c:marker>
          <c:cat>
            <c:strRef>
              <c:f>Sheet1!$A$2:$A$6</c:f>
              <c:strCache>
                <c:ptCount val="5"/>
                <c:pt idx="0">
                  <c:v>2002-03</c:v>
                </c:pt>
                <c:pt idx="1">
                  <c:v>2003-04</c:v>
                </c:pt>
                <c:pt idx="2">
                  <c:v>2004-05</c:v>
                </c:pt>
                <c:pt idx="3">
                  <c:v>2005-06</c:v>
                </c:pt>
                <c:pt idx="4">
                  <c:v>2006-07</c:v>
                </c:pt>
              </c:strCache>
            </c:strRef>
          </c:cat>
          <c:val>
            <c:numRef>
              <c:f>Sheet1!$D$2:$D$6</c:f>
              <c:numCache>
                <c:formatCode>0%</c:formatCode>
                <c:ptCount val="5"/>
                <c:pt idx="0">
                  <c:v>0.49200000000000021</c:v>
                </c:pt>
                <c:pt idx="1">
                  <c:v>0.51400000000000001</c:v>
                </c:pt>
                <c:pt idx="2">
                  <c:v>0.62300000000000044</c:v>
                </c:pt>
                <c:pt idx="3">
                  <c:v>0.60800000000000043</c:v>
                </c:pt>
                <c:pt idx="4">
                  <c:v>0.59699999999999998</c:v>
                </c:pt>
              </c:numCache>
            </c:numRef>
          </c:val>
        </c:ser>
        <c:ser>
          <c:idx val="3"/>
          <c:order val="3"/>
          <c:tx>
            <c:strRef>
              <c:f>Sheet1!$E$1</c:f>
              <c:strCache>
                <c:ptCount val="1"/>
                <c:pt idx="0">
                  <c:v>State Prepared</c:v>
                </c:pt>
              </c:strCache>
            </c:strRef>
          </c:tx>
          <c:spPr>
            <a:ln>
              <a:solidFill>
                <a:srgbClr val="6600CC"/>
              </a:solidFill>
            </a:ln>
          </c:spPr>
          <c:marker>
            <c:symbol val="none"/>
          </c:marker>
          <c:cat>
            <c:strRef>
              <c:f>Sheet1!$A$2:$A$6</c:f>
              <c:strCache>
                <c:ptCount val="5"/>
                <c:pt idx="0">
                  <c:v>2002-03</c:v>
                </c:pt>
                <c:pt idx="1">
                  <c:v>2003-04</c:v>
                </c:pt>
                <c:pt idx="2">
                  <c:v>2004-05</c:v>
                </c:pt>
                <c:pt idx="3">
                  <c:v>2005-06</c:v>
                </c:pt>
                <c:pt idx="4">
                  <c:v>2006-07</c:v>
                </c:pt>
              </c:strCache>
            </c:strRef>
          </c:cat>
          <c:val>
            <c:numRef>
              <c:f>Sheet1!$E$2:$E$6</c:f>
              <c:numCache>
                <c:formatCode>0%</c:formatCode>
                <c:ptCount val="5"/>
                <c:pt idx="0">
                  <c:v>0.58199999999999996</c:v>
                </c:pt>
                <c:pt idx="1">
                  <c:v>0.64400000000000046</c:v>
                </c:pt>
                <c:pt idx="2">
                  <c:v>0.62800000000000045</c:v>
                </c:pt>
                <c:pt idx="3">
                  <c:v>0.62200000000000044</c:v>
                </c:pt>
                <c:pt idx="4">
                  <c:v>0.62200000000000044</c:v>
                </c:pt>
              </c:numCache>
            </c:numRef>
          </c:val>
        </c:ser>
        <c:ser>
          <c:idx val="4"/>
          <c:order val="4"/>
          <c:tx>
            <c:strRef>
              <c:f>Sheet1!$F$1</c:f>
              <c:strCache>
                <c:ptCount val="1"/>
                <c:pt idx="0">
                  <c:v>Foothill Unprepared</c:v>
                </c:pt>
              </c:strCache>
            </c:strRef>
          </c:tx>
          <c:spPr>
            <a:ln>
              <a:solidFill>
                <a:srgbClr val="315F57"/>
              </a:solidFill>
            </a:ln>
          </c:spPr>
          <c:marker>
            <c:symbol val="none"/>
          </c:marker>
          <c:cat>
            <c:strRef>
              <c:f>Sheet1!$A$2:$A$6</c:f>
              <c:strCache>
                <c:ptCount val="5"/>
                <c:pt idx="0">
                  <c:v>2002-03</c:v>
                </c:pt>
                <c:pt idx="1">
                  <c:v>2003-04</c:v>
                </c:pt>
                <c:pt idx="2">
                  <c:v>2004-05</c:v>
                </c:pt>
                <c:pt idx="3">
                  <c:v>2005-06</c:v>
                </c:pt>
                <c:pt idx="4">
                  <c:v>2006-07</c:v>
                </c:pt>
              </c:strCache>
            </c:strRef>
          </c:cat>
          <c:val>
            <c:numRef>
              <c:f>Sheet1!$F$2:$F$6</c:f>
              <c:numCache>
                <c:formatCode>0%</c:formatCode>
                <c:ptCount val="5"/>
                <c:pt idx="0">
                  <c:v>0.53200000000000003</c:v>
                </c:pt>
                <c:pt idx="1">
                  <c:v>0.59799999999999998</c:v>
                </c:pt>
                <c:pt idx="2">
                  <c:v>0.58899999999999997</c:v>
                </c:pt>
                <c:pt idx="3">
                  <c:v>0.5790000000000004</c:v>
                </c:pt>
                <c:pt idx="4">
                  <c:v>0.58099999999999996</c:v>
                </c:pt>
              </c:numCache>
            </c:numRef>
          </c:val>
        </c:ser>
        <c:ser>
          <c:idx val="5"/>
          <c:order val="5"/>
          <c:tx>
            <c:strRef>
              <c:f>Sheet1!$G$1</c:f>
              <c:strCache>
                <c:ptCount val="1"/>
                <c:pt idx="0">
                  <c:v>State Unprepared</c:v>
                </c:pt>
              </c:strCache>
            </c:strRef>
          </c:tx>
          <c:spPr>
            <a:ln>
              <a:solidFill>
                <a:srgbClr val="FFC000"/>
              </a:solidFill>
            </a:ln>
          </c:spPr>
          <c:marker>
            <c:symbol val="none"/>
          </c:marker>
          <c:cat>
            <c:strRef>
              <c:f>Sheet1!$A$2:$A$6</c:f>
              <c:strCache>
                <c:ptCount val="5"/>
                <c:pt idx="0">
                  <c:v>2002-03</c:v>
                </c:pt>
                <c:pt idx="1">
                  <c:v>2003-04</c:v>
                </c:pt>
                <c:pt idx="2">
                  <c:v>2004-05</c:v>
                </c:pt>
                <c:pt idx="3">
                  <c:v>2005-06</c:v>
                </c:pt>
                <c:pt idx="4">
                  <c:v>2006-07</c:v>
                </c:pt>
              </c:strCache>
            </c:strRef>
          </c:cat>
          <c:val>
            <c:numRef>
              <c:f>Sheet1!$G$2:$G$6</c:f>
              <c:numCache>
                <c:formatCode>0%</c:formatCode>
                <c:ptCount val="5"/>
                <c:pt idx="0">
                  <c:v>0.65700000000000058</c:v>
                </c:pt>
                <c:pt idx="1">
                  <c:v>0.69100000000000039</c:v>
                </c:pt>
                <c:pt idx="2">
                  <c:v>0.68</c:v>
                </c:pt>
                <c:pt idx="3">
                  <c:v>0.67500000000000171</c:v>
                </c:pt>
                <c:pt idx="4">
                  <c:v>0.67300000000000071</c:v>
                </c:pt>
              </c:numCache>
            </c:numRef>
          </c:val>
        </c:ser>
        <c:marker val="1"/>
        <c:axId val="94168576"/>
        <c:axId val="94170112"/>
      </c:lineChart>
      <c:catAx>
        <c:axId val="94168576"/>
        <c:scaling>
          <c:orientation val="minMax"/>
        </c:scaling>
        <c:axPos val="b"/>
        <c:tickLblPos val="nextTo"/>
        <c:crossAx val="94170112"/>
        <c:crosses val="autoZero"/>
        <c:auto val="1"/>
        <c:lblAlgn val="ctr"/>
        <c:lblOffset val="100"/>
      </c:catAx>
      <c:valAx>
        <c:axId val="94170112"/>
        <c:scaling>
          <c:orientation val="minMax"/>
          <c:max val="1"/>
        </c:scaling>
        <c:axPos val="l"/>
        <c:majorGridlines/>
        <c:numFmt formatCode="0%" sourceLinked="0"/>
        <c:tickLblPos val="nextTo"/>
        <c:crossAx val="94168576"/>
        <c:crosses val="autoZero"/>
        <c:crossBetween val="between"/>
      </c:valAx>
    </c:plotArea>
    <c:legend>
      <c:legendPos val="b"/>
      <c:layout/>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Foothill  Overall</c:v>
                </c:pt>
              </c:strCache>
            </c:strRef>
          </c:tx>
          <c:spPr>
            <a:ln>
              <a:solidFill>
                <a:schemeClr val="tx2">
                  <a:lumMod val="60000"/>
                  <a:lumOff val="40000"/>
                </a:schemeClr>
              </a:solidFill>
            </a:ln>
          </c:spPr>
          <c:marker>
            <c:symbol val="none"/>
          </c:marker>
          <c:cat>
            <c:strRef>
              <c:f>Sheet1!$A$2:$A$6</c:f>
              <c:strCache>
                <c:ptCount val="5"/>
                <c:pt idx="0">
                  <c:v>2002-03</c:v>
                </c:pt>
                <c:pt idx="1">
                  <c:v>2003-04</c:v>
                </c:pt>
                <c:pt idx="2">
                  <c:v>2004-05</c:v>
                </c:pt>
                <c:pt idx="3">
                  <c:v>2005-06</c:v>
                </c:pt>
                <c:pt idx="4">
                  <c:v>2006-07</c:v>
                </c:pt>
              </c:strCache>
            </c:strRef>
          </c:cat>
          <c:val>
            <c:numRef>
              <c:f>Sheet1!$B$2:$B$6</c:f>
              <c:numCache>
                <c:formatCode>0%</c:formatCode>
                <c:ptCount val="5"/>
                <c:pt idx="0">
                  <c:v>0.62600000000000044</c:v>
                </c:pt>
                <c:pt idx="1">
                  <c:v>0.72300000000000042</c:v>
                </c:pt>
                <c:pt idx="2">
                  <c:v>0.71800000000000042</c:v>
                </c:pt>
                <c:pt idx="3">
                  <c:v>0.74200000000000044</c:v>
                </c:pt>
                <c:pt idx="4">
                  <c:v>0.73200000000000043</c:v>
                </c:pt>
              </c:numCache>
            </c:numRef>
          </c:val>
        </c:ser>
        <c:ser>
          <c:idx val="1"/>
          <c:order val="1"/>
          <c:tx>
            <c:strRef>
              <c:f>Sheet1!$C$1</c:f>
              <c:strCache>
                <c:ptCount val="1"/>
                <c:pt idx="0">
                  <c:v>State Overall</c:v>
                </c:pt>
              </c:strCache>
            </c:strRef>
          </c:tx>
          <c:spPr>
            <a:ln>
              <a:solidFill>
                <a:srgbClr val="C00000"/>
              </a:solidFill>
            </a:ln>
          </c:spPr>
          <c:marker>
            <c:symbol val="none"/>
          </c:marker>
          <c:cat>
            <c:strRef>
              <c:f>Sheet1!$A$2:$A$6</c:f>
              <c:strCache>
                <c:ptCount val="5"/>
                <c:pt idx="0">
                  <c:v>2002-03</c:v>
                </c:pt>
                <c:pt idx="1">
                  <c:v>2003-04</c:v>
                </c:pt>
                <c:pt idx="2">
                  <c:v>2004-05</c:v>
                </c:pt>
                <c:pt idx="3">
                  <c:v>2005-06</c:v>
                </c:pt>
                <c:pt idx="4">
                  <c:v>2006-07</c:v>
                </c:pt>
              </c:strCache>
            </c:strRef>
          </c:cat>
          <c:val>
            <c:numRef>
              <c:f>Sheet1!$C$2:$C$6</c:f>
              <c:numCache>
                <c:formatCode>0%</c:formatCode>
                <c:ptCount val="5"/>
                <c:pt idx="0">
                  <c:v>0.63600000000000045</c:v>
                </c:pt>
                <c:pt idx="1">
                  <c:v>0.65100000000000058</c:v>
                </c:pt>
                <c:pt idx="2">
                  <c:v>0.65000000000000058</c:v>
                </c:pt>
                <c:pt idx="3">
                  <c:v>0.66000000000000059</c:v>
                </c:pt>
                <c:pt idx="4">
                  <c:v>0.6640000000000007</c:v>
                </c:pt>
              </c:numCache>
            </c:numRef>
          </c:val>
        </c:ser>
        <c:ser>
          <c:idx val="2"/>
          <c:order val="2"/>
          <c:tx>
            <c:strRef>
              <c:f>Sheet1!$D$1</c:f>
              <c:strCache>
                <c:ptCount val="1"/>
                <c:pt idx="0">
                  <c:v>Foothill Prepared</c:v>
                </c:pt>
              </c:strCache>
            </c:strRef>
          </c:tx>
          <c:spPr>
            <a:ln>
              <a:solidFill>
                <a:srgbClr val="92D050"/>
              </a:solidFill>
            </a:ln>
          </c:spPr>
          <c:marker>
            <c:symbol val="none"/>
          </c:marker>
          <c:cat>
            <c:strRef>
              <c:f>Sheet1!$A$2:$A$6</c:f>
              <c:strCache>
                <c:ptCount val="5"/>
                <c:pt idx="0">
                  <c:v>2002-03</c:v>
                </c:pt>
                <c:pt idx="1">
                  <c:v>2003-04</c:v>
                </c:pt>
                <c:pt idx="2">
                  <c:v>2004-05</c:v>
                </c:pt>
                <c:pt idx="3">
                  <c:v>2005-06</c:v>
                </c:pt>
                <c:pt idx="4">
                  <c:v>2006-07</c:v>
                </c:pt>
              </c:strCache>
            </c:strRef>
          </c:cat>
          <c:val>
            <c:numRef>
              <c:f>Sheet1!$D$2:$D$6</c:f>
              <c:numCache>
                <c:formatCode>0%</c:formatCode>
                <c:ptCount val="5"/>
                <c:pt idx="0">
                  <c:v>0.65700000000000058</c:v>
                </c:pt>
                <c:pt idx="1">
                  <c:v>0.72700000000000042</c:v>
                </c:pt>
                <c:pt idx="2">
                  <c:v>0.76500000000000046</c:v>
                </c:pt>
                <c:pt idx="3">
                  <c:v>0.77900000000000058</c:v>
                </c:pt>
                <c:pt idx="4">
                  <c:v>0.77700000000000058</c:v>
                </c:pt>
              </c:numCache>
            </c:numRef>
          </c:val>
        </c:ser>
        <c:ser>
          <c:idx val="3"/>
          <c:order val="3"/>
          <c:tx>
            <c:strRef>
              <c:f>Sheet1!$E$1</c:f>
              <c:strCache>
                <c:ptCount val="1"/>
                <c:pt idx="0">
                  <c:v>State Prepared</c:v>
                </c:pt>
              </c:strCache>
            </c:strRef>
          </c:tx>
          <c:spPr>
            <a:ln>
              <a:solidFill>
                <a:srgbClr val="7030A0"/>
              </a:solidFill>
            </a:ln>
          </c:spPr>
          <c:marker>
            <c:symbol val="none"/>
          </c:marker>
          <c:cat>
            <c:strRef>
              <c:f>Sheet1!$A$2:$A$6</c:f>
              <c:strCache>
                <c:ptCount val="5"/>
                <c:pt idx="0">
                  <c:v>2002-03</c:v>
                </c:pt>
                <c:pt idx="1">
                  <c:v>2003-04</c:v>
                </c:pt>
                <c:pt idx="2">
                  <c:v>2004-05</c:v>
                </c:pt>
                <c:pt idx="3">
                  <c:v>2005-06</c:v>
                </c:pt>
                <c:pt idx="4">
                  <c:v>2006-07</c:v>
                </c:pt>
              </c:strCache>
            </c:strRef>
          </c:cat>
          <c:val>
            <c:numRef>
              <c:f>Sheet1!$E$2:$E$6</c:f>
              <c:numCache>
                <c:formatCode>0%</c:formatCode>
                <c:ptCount val="5"/>
                <c:pt idx="0">
                  <c:v>0.6660000000000007</c:v>
                </c:pt>
                <c:pt idx="1">
                  <c:v>0.6960000000000004</c:v>
                </c:pt>
                <c:pt idx="2">
                  <c:v>0.68900000000000039</c:v>
                </c:pt>
                <c:pt idx="3">
                  <c:v>0.6960000000000004</c:v>
                </c:pt>
                <c:pt idx="4">
                  <c:v>0.7010000000000004</c:v>
                </c:pt>
              </c:numCache>
            </c:numRef>
          </c:val>
        </c:ser>
        <c:ser>
          <c:idx val="4"/>
          <c:order val="4"/>
          <c:tx>
            <c:strRef>
              <c:f>Sheet1!$F$1</c:f>
              <c:strCache>
                <c:ptCount val="1"/>
                <c:pt idx="0">
                  <c:v>Foothill Unprepared</c:v>
                </c:pt>
              </c:strCache>
            </c:strRef>
          </c:tx>
          <c:spPr>
            <a:ln>
              <a:solidFill>
                <a:srgbClr val="315F57"/>
              </a:solidFill>
            </a:ln>
          </c:spPr>
          <c:marker>
            <c:symbol val="none"/>
          </c:marker>
          <c:cat>
            <c:strRef>
              <c:f>Sheet1!$A$2:$A$6</c:f>
              <c:strCache>
                <c:ptCount val="5"/>
                <c:pt idx="0">
                  <c:v>2002-03</c:v>
                </c:pt>
                <c:pt idx="1">
                  <c:v>2003-04</c:v>
                </c:pt>
                <c:pt idx="2">
                  <c:v>2004-05</c:v>
                </c:pt>
                <c:pt idx="3">
                  <c:v>2005-06</c:v>
                </c:pt>
                <c:pt idx="4">
                  <c:v>2006-07</c:v>
                </c:pt>
              </c:strCache>
            </c:strRef>
          </c:cat>
          <c:val>
            <c:numRef>
              <c:f>Sheet1!$F$2:$F$6</c:f>
              <c:numCache>
                <c:formatCode>0%</c:formatCode>
                <c:ptCount val="5"/>
                <c:pt idx="0">
                  <c:v>0.61100000000000043</c:v>
                </c:pt>
                <c:pt idx="1">
                  <c:v>0.72100000000000042</c:v>
                </c:pt>
                <c:pt idx="2">
                  <c:v>0.68700000000000039</c:v>
                </c:pt>
                <c:pt idx="3">
                  <c:v>0.71500000000000041</c:v>
                </c:pt>
                <c:pt idx="4">
                  <c:v>0.6980000000000004</c:v>
                </c:pt>
              </c:numCache>
            </c:numRef>
          </c:val>
        </c:ser>
        <c:ser>
          <c:idx val="5"/>
          <c:order val="5"/>
          <c:tx>
            <c:strRef>
              <c:f>Sheet1!$G$1</c:f>
              <c:strCache>
                <c:ptCount val="1"/>
                <c:pt idx="0">
                  <c:v>State Unprepared</c:v>
                </c:pt>
              </c:strCache>
            </c:strRef>
          </c:tx>
          <c:spPr>
            <a:ln>
              <a:solidFill>
                <a:srgbClr val="FFC000"/>
              </a:solidFill>
            </a:ln>
          </c:spPr>
          <c:marker>
            <c:symbol val="none"/>
          </c:marker>
          <c:cat>
            <c:strRef>
              <c:f>Sheet1!$A$2:$A$6</c:f>
              <c:strCache>
                <c:ptCount val="5"/>
                <c:pt idx="0">
                  <c:v>2002-03</c:v>
                </c:pt>
                <c:pt idx="1">
                  <c:v>2003-04</c:v>
                </c:pt>
                <c:pt idx="2">
                  <c:v>2004-05</c:v>
                </c:pt>
                <c:pt idx="3">
                  <c:v>2005-06</c:v>
                </c:pt>
                <c:pt idx="4">
                  <c:v>2006-07</c:v>
                </c:pt>
              </c:strCache>
            </c:strRef>
          </c:cat>
          <c:val>
            <c:numRef>
              <c:f>Sheet1!$G$2:$G$6</c:f>
              <c:numCache>
                <c:formatCode>0%</c:formatCode>
                <c:ptCount val="5"/>
                <c:pt idx="0">
                  <c:v>0.62600000000000044</c:v>
                </c:pt>
                <c:pt idx="1">
                  <c:v>0.63500000000000045</c:v>
                </c:pt>
                <c:pt idx="2">
                  <c:v>0.63600000000000045</c:v>
                </c:pt>
                <c:pt idx="3">
                  <c:v>0.64700000000000046</c:v>
                </c:pt>
                <c:pt idx="4">
                  <c:v>0.65100000000000058</c:v>
                </c:pt>
              </c:numCache>
            </c:numRef>
          </c:val>
        </c:ser>
        <c:marker val="1"/>
        <c:axId val="94379008"/>
        <c:axId val="94384896"/>
      </c:lineChart>
      <c:catAx>
        <c:axId val="94379008"/>
        <c:scaling>
          <c:orientation val="minMax"/>
        </c:scaling>
        <c:axPos val="b"/>
        <c:tickLblPos val="nextTo"/>
        <c:crossAx val="94384896"/>
        <c:crosses val="autoZero"/>
        <c:auto val="1"/>
        <c:lblAlgn val="ctr"/>
        <c:lblOffset val="100"/>
      </c:catAx>
      <c:valAx>
        <c:axId val="94384896"/>
        <c:scaling>
          <c:orientation val="minMax"/>
          <c:max val="1"/>
        </c:scaling>
        <c:axPos val="l"/>
        <c:majorGridlines/>
        <c:numFmt formatCode="0%" sourceLinked="0"/>
        <c:tickLblPos val="nextTo"/>
        <c:crossAx val="94379008"/>
        <c:crosses val="autoZero"/>
        <c:crossBetween val="between"/>
      </c:valAx>
    </c:plotArea>
    <c:legend>
      <c:legendPos val="b"/>
      <c:layout/>
      <c:txPr>
        <a:bodyPr/>
        <a:lstStyle/>
        <a:p>
          <a:pPr>
            <a:defRPr sz="1600"/>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a:pPr>
            <a:r>
              <a:rPr lang="en-US" sz="1800" b="1" i="0" baseline="0" dirty="0"/>
              <a:t>Foothill College Fall 2007</a:t>
            </a:r>
            <a:r>
              <a:rPr lang="en-US" sz="1800" b="1" i="0" baseline="0" dirty="0" smtClean="0"/>
              <a:t>-Fall 2012</a:t>
            </a:r>
            <a:endParaRPr lang="en-US" sz="1800" b="1" i="0" baseline="0" dirty="0"/>
          </a:p>
          <a:p>
            <a:pPr>
              <a:defRPr sz="1800"/>
            </a:pPr>
            <a:r>
              <a:rPr lang="en-US" sz="1800" b="1" i="0" baseline="0" dirty="0"/>
              <a:t>Enrollment </a:t>
            </a:r>
            <a:r>
              <a:rPr lang="en-US" sz="1800" b="1" i="0" baseline="0" dirty="0" smtClean="0"/>
              <a:t>by Ethnicity without F1 Students</a:t>
            </a:r>
            <a:endParaRPr lang="en-US" sz="1800" dirty="0"/>
          </a:p>
        </c:rich>
      </c:tx>
      <c:layout>
        <c:manualLayout>
          <c:xMode val="edge"/>
          <c:yMode val="edge"/>
          <c:x val="0.10442105263157911"/>
          <c:y val="2.5000000000000012E-2"/>
        </c:manualLayout>
      </c:layout>
    </c:title>
    <c:plotArea>
      <c:layout/>
      <c:lineChart>
        <c:grouping val="standard"/>
        <c:ser>
          <c:idx val="2"/>
          <c:order val="0"/>
          <c:tx>
            <c:strRef>
              <c:f>Sheet1!$A$25</c:f>
              <c:strCache>
                <c:ptCount val="1"/>
                <c:pt idx="0">
                  <c:v>Asian/Pac Isl Enr.</c:v>
                </c:pt>
              </c:strCache>
            </c:strRef>
          </c:tx>
          <c:cat>
            <c:numRef>
              <c:f>Sheet1!$B$22:$G$22</c:f>
              <c:numCache>
                <c:formatCode>General</c:formatCode>
                <c:ptCount val="6"/>
                <c:pt idx="0">
                  <c:v>2007</c:v>
                </c:pt>
                <c:pt idx="1">
                  <c:v>2008</c:v>
                </c:pt>
                <c:pt idx="2">
                  <c:v>2009</c:v>
                </c:pt>
                <c:pt idx="3">
                  <c:v>2010</c:v>
                </c:pt>
                <c:pt idx="4">
                  <c:v>2011</c:v>
                </c:pt>
                <c:pt idx="5">
                  <c:v>2012</c:v>
                </c:pt>
              </c:numCache>
            </c:numRef>
          </c:cat>
          <c:val>
            <c:numRef>
              <c:f>Sheet1!$B$25:$G$25</c:f>
              <c:numCache>
                <c:formatCode>0%</c:formatCode>
                <c:ptCount val="6"/>
                <c:pt idx="0">
                  <c:v>0.28816208070547522</c:v>
                </c:pt>
                <c:pt idx="1">
                  <c:v>0.25221123148584301</c:v>
                </c:pt>
                <c:pt idx="2">
                  <c:v>0.1996571934092671</c:v>
                </c:pt>
                <c:pt idx="3">
                  <c:v>0.21961178837732326</c:v>
                </c:pt>
                <c:pt idx="4">
                  <c:v>0.25019354838709679</c:v>
                </c:pt>
                <c:pt idx="5">
                  <c:v>0.27291256676975151</c:v>
                </c:pt>
              </c:numCache>
            </c:numRef>
          </c:val>
        </c:ser>
        <c:ser>
          <c:idx val="3"/>
          <c:order val="1"/>
          <c:tx>
            <c:strRef>
              <c:f>Sheet1!$A$26</c:f>
              <c:strCache>
                <c:ptCount val="1"/>
                <c:pt idx="0">
                  <c:v>Asian/Pac Isl w/o F1</c:v>
                </c:pt>
              </c:strCache>
            </c:strRef>
          </c:tx>
          <c:cat>
            <c:numRef>
              <c:f>Sheet1!$B$22:$G$22</c:f>
              <c:numCache>
                <c:formatCode>General</c:formatCode>
                <c:ptCount val="6"/>
                <c:pt idx="0">
                  <c:v>2007</c:v>
                </c:pt>
                <c:pt idx="1">
                  <c:v>2008</c:v>
                </c:pt>
                <c:pt idx="2">
                  <c:v>2009</c:v>
                </c:pt>
                <c:pt idx="3">
                  <c:v>2010</c:v>
                </c:pt>
                <c:pt idx="4">
                  <c:v>2011</c:v>
                </c:pt>
                <c:pt idx="5">
                  <c:v>2012</c:v>
                </c:pt>
              </c:numCache>
            </c:numRef>
          </c:cat>
          <c:val>
            <c:numRef>
              <c:f>Sheet1!$B$26:$G$26</c:f>
              <c:numCache>
                <c:formatCode>0%</c:formatCode>
                <c:ptCount val="6"/>
                <c:pt idx="0">
                  <c:v>0.26</c:v>
                </c:pt>
                <c:pt idx="1">
                  <c:v>0.2420000000000001</c:v>
                </c:pt>
                <c:pt idx="2">
                  <c:v>0.18700000000000011</c:v>
                </c:pt>
                <c:pt idx="3">
                  <c:v>0.2</c:v>
                </c:pt>
                <c:pt idx="4">
                  <c:v>0.22</c:v>
                </c:pt>
                <c:pt idx="5">
                  <c:v>0.23</c:v>
                </c:pt>
              </c:numCache>
            </c:numRef>
          </c:val>
        </c:ser>
        <c:ser>
          <c:idx val="6"/>
          <c:order val="2"/>
          <c:tx>
            <c:strRef>
              <c:f>Sheet1!$A$29</c:f>
              <c:strCache>
                <c:ptCount val="1"/>
                <c:pt idx="0">
                  <c:v>African American Enr.</c:v>
                </c:pt>
              </c:strCache>
            </c:strRef>
          </c:tx>
          <c:cat>
            <c:numRef>
              <c:f>Sheet1!$B$22:$G$22</c:f>
              <c:numCache>
                <c:formatCode>General</c:formatCode>
                <c:ptCount val="6"/>
                <c:pt idx="0">
                  <c:v>2007</c:v>
                </c:pt>
                <c:pt idx="1">
                  <c:v>2008</c:v>
                </c:pt>
                <c:pt idx="2">
                  <c:v>2009</c:v>
                </c:pt>
                <c:pt idx="3">
                  <c:v>2010</c:v>
                </c:pt>
                <c:pt idx="4">
                  <c:v>2011</c:v>
                </c:pt>
                <c:pt idx="5">
                  <c:v>2012</c:v>
                </c:pt>
              </c:numCache>
            </c:numRef>
          </c:cat>
          <c:val>
            <c:numRef>
              <c:f>Sheet1!$B$29:$G$29</c:f>
              <c:numCache>
                <c:formatCode>0%</c:formatCode>
                <c:ptCount val="6"/>
                <c:pt idx="0">
                  <c:v>3.3766813640676407E-2</c:v>
                </c:pt>
                <c:pt idx="1">
                  <c:v>3.1611451300570505E-2</c:v>
                </c:pt>
                <c:pt idx="2">
                  <c:v>3.2732500276456931E-2</c:v>
                </c:pt>
                <c:pt idx="3">
                  <c:v>3.4856195999526614E-2</c:v>
                </c:pt>
                <c:pt idx="4">
                  <c:v>4.8258064516128997E-2</c:v>
                </c:pt>
                <c:pt idx="5">
                  <c:v>5.2572392465560884E-2</c:v>
                </c:pt>
              </c:numCache>
            </c:numRef>
          </c:val>
        </c:ser>
        <c:ser>
          <c:idx val="7"/>
          <c:order val="3"/>
          <c:tx>
            <c:strRef>
              <c:f>Sheet1!$A$30</c:f>
              <c:strCache>
                <c:ptCount val="1"/>
                <c:pt idx="0">
                  <c:v>African American w/o F1</c:v>
                </c:pt>
              </c:strCache>
            </c:strRef>
          </c:tx>
          <c:marker>
            <c:spPr>
              <a:solidFill>
                <a:schemeClr val="accent6">
                  <a:lumMod val="50000"/>
                </a:schemeClr>
              </a:solidFill>
            </c:spPr>
          </c:marker>
          <c:cat>
            <c:numRef>
              <c:f>Sheet1!$B$22:$G$22</c:f>
              <c:numCache>
                <c:formatCode>General</c:formatCode>
                <c:ptCount val="6"/>
                <c:pt idx="0">
                  <c:v>2007</c:v>
                </c:pt>
                <c:pt idx="1">
                  <c:v>2008</c:v>
                </c:pt>
                <c:pt idx="2">
                  <c:v>2009</c:v>
                </c:pt>
                <c:pt idx="3">
                  <c:v>2010</c:v>
                </c:pt>
                <c:pt idx="4">
                  <c:v>2011</c:v>
                </c:pt>
                <c:pt idx="5">
                  <c:v>2012</c:v>
                </c:pt>
              </c:numCache>
            </c:numRef>
          </c:cat>
          <c:val>
            <c:numRef>
              <c:f>Sheet1!$B$30:$G$30</c:f>
              <c:numCache>
                <c:formatCode>0%</c:formatCode>
                <c:ptCount val="6"/>
                <c:pt idx="0">
                  <c:v>3.3000000000000002E-2</c:v>
                </c:pt>
                <c:pt idx="1">
                  <c:v>3.3000000000000002E-2</c:v>
                </c:pt>
                <c:pt idx="2">
                  <c:v>3.4000000000000002E-2</c:v>
                </c:pt>
                <c:pt idx="3">
                  <c:v>3.6000000000000011E-2</c:v>
                </c:pt>
                <c:pt idx="4">
                  <c:v>0.05</c:v>
                </c:pt>
                <c:pt idx="5">
                  <c:v>6.0000000000000032E-2</c:v>
                </c:pt>
              </c:numCache>
            </c:numRef>
          </c:val>
        </c:ser>
        <c:ser>
          <c:idx val="8"/>
          <c:order val="4"/>
          <c:tx>
            <c:strRef>
              <c:f>Sheet1!$A$31</c:f>
              <c:strCache>
                <c:ptCount val="1"/>
                <c:pt idx="0">
                  <c:v>Filipino Enr.</c:v>
                </c:pt>
              </c:strCache>
            </c:strRef>
          </c:tx>
          <c:marker>
            <c:spPr>
              <a:solidFill>
                <a:schemeClr val="bg2">
                  <a:lumMod val="10000"/>
                </a:schemeClr>
              </a:solidFill>
            </c:spPr>
          </c:marker>
          <c:cat>
            <c:numRef>
              <c:f>Sheet1!$B$22:$G$22</c:f>
              <c:numCache>
                <c:formatCode>General</c:formatCode>
                <c:ptCount val="6"/>
                <c:pt idx="0">
                  <c:v>2007</c:v>
                </c:pt>
                <c:pt idx="1">
                  <c:v>2008</c:v>
                </c:pt>
                <c:pt idx="2">
                  <c:v>2009</c:v>
                </c:pt>
                <c:pt idx="3">
                  <c:v>2010</c:v>
                </c:pt>
                <c:pt idx="4">
                  <c:v>2011</c:v>
                </c:pt>
                <c:pt idx="5">
                  <c:v>2012</c:v>
                </c:pt>
              </c:numCache>
            </c:numRef>
          </c:cat>
          <c:val>
            <c:numRef>
              <c:f>Sheet1!$B$31:$G$31</c:f>
              <c:numCache>
                <c:formatCode>0%</c:formatCode>
                <c:ptCount val="6"/>
                <c:pt idx="0">
                  <c:v>2.7683205893843939E-2</c:v>
                </c:pt>
                <c:pt idx="1">
                  <c:v>2.5331030512377825E-2</c:v>
                </c:pt>
                <c:pt idx="2">
                  <c:v>2.5655202919385219E-2</c:v>
                </c:pt>
                <c:pt idx="3">
                  <c:v>2.6512013256006599E-2</c:v>
                </c:pt>
                <c:pt idx="4">
                  <c:v>4.0967741935483928E-2</c:v>
                </c:pt>
                <c:pt idx="5">
                  <c:v>4.4278886702277205E-2</c:v>
                </c:pt>
              </c:numCache>
            </c:numRef>
          </c:val>
        </c:ser>
        <c:ser>
          <c:idx val="9"/>
          <c:order val="5"/>
          <c:tx>
            <c:strRef>
              <c:f>Sheet1!$A$32</c:f>
              <c:strCache>
                <c:ptCount val="1"/>
                <c:pt idx="0">
                  <c:v>Filipino w/o F1</c:v>
                </c:pt>
              </c:strCache>
            </c:strRef>
          </c:tx>
          <c:marker>
            <c:spPr>
              <a:solidFill>
                <a:schemeClr val="accent4">
                  <a:lumMod val="50000"/>
                </a:schemeClr>
              </a:solidFill>
            </c:spPr>
          </c:marker>
          <c:cat>
            <c:numRef>
              <c:f>Sheet1!$B$22:$G$22</c:f>
              <c:numCache>
                <c:formatCode>General</c:formatCode>
                <c:ptCount val="6"/>
                <c:pt idx="0">
                  <c:v>2007</c:v>
                </c:pt>
                <c:pt idx="1">
                  <c:v>2008</c:v>
                </c:pt>
                <c:pt idx="2">
                  <c:v>2009</c:v>
                </c:pt>
                <c:pt idx="3">
                  <c:v>2010</c:v>
                </c:pt>
                <c:pt idx="4">
                  <c:v>2011</c:v>
                </c:pt>
                <c:pt idx="5">
                  <c:v>2012</c:v>
                </c:pt>
              </c:numCache>
            </c:numRef>
          </c:cat>
          <c:val>
            <c:numRef>
              <c:f>Sheet1!$B$32:$G$32</c:f>
              <c:numCache>
                <c:formatCode>0%</c:formatCode>
                <c:ptCount val="6"/>
                <c:pt idx="0">
                  <c:v>2.8000000000000004E-2</c:v>
                </c:pt>
                <c:pt idx="1">
                  <c:v>4.7000000000000014E-2</c:v>
                </c:pt>
                <c:pt idx="2">
                  <c:v>2.7000000000000024E-2</c:v>
                </c:pt>
                <c:pt idx="3">
                  <c:v>2.8000000000000004E-2</c:v>
                </c:pt>
                <c:pt idx="4">
                  <c:v>4.0000000000000022E-2</c:v>
                </c:pt>
                <c:pt idx="5">
                  <c:v>0.05</c:v>
                </c:pt>
              </c:numCache>
            </c:numRef>
          </c:val>
        </c:ser>
        <c:ser>
          <c:idx val="4"/>
          <c:order val="6"/>
          <c:tx>
            <c:strRef>
              <c:f>Sheet1!$A$27</c:f>
              <c:strCache>
                <c:ptCount val="1"/>
                <c:pt idx="0">
                  <c:v>Latino/a Enr.</c:v>
                </c:pt>
              </c:strCache>
            </c:strRef>
          </c:tx>
          <c:cat>
            <c:numRef>
              <c:f>Sheet1!$B$22:$G$22</c:f>
              <c:numCache>
                <c:formatCode>General</c:formatCode>
                <c:ptCount val="6"/>
                <c:pt idx="0">
                  <c:v>2007</c:v>
                </c:pt>
                <c:pt idx="1">
                  <c:v>2008</c:v>
                </c:pt>
                <c:pt idx="2">
                  <c:v>2009</c:v>
                </c:pt>
                <c:pt idx="3">
                  <c:v>2010</c:v>
                </c:pt>
                <c:pt idx="4">
                  <c:v>2011</c:v>
                </c:pt>
                <c:pt idx="5">
                  <c:v>2012</c:v>
                </c:pt>
              </c:numCache>
            </c:numRef>
          </c:cat>
          <c:val>
            <c:numRef>
              <c:f>Sheet1!$B$27:$G$27</c:f>
              <c:numCache>
                <c:formatCode>0%</c:formatCode>
                <c:ptCount val="6"/>
                <c:pt idx="0">
                  <c:v>0.12898364681587304</c:v>
                </c:pt>
                <c:pt idx="1">
                  <c:v>0.11252420578845411</c:v>
                </c:pt>
                <c:pt idx="2">
                  <c:v>0.10787349330974194</c:v>
                </c:pt>
                <c:pt idx="3">
                  <c:v>0.10581133861995494</c:v>
                </c:pt>
                <c:pt idx="4">
                  <c:v>0.17929032258064512</c:v>
                </c:pt>
                <c:pt idx="5">
                  <c:v>0.19953612594883297</c:v>
                </c:pt>
              </c:numCache>
            </c:numRef>
          </c:val>
        </c:ser>
        <c:ser>
          <c:idx val="5"/>
          <c:order val="7"/>
          <c:tx>
            <c:strRef>
              <c:f>Sheet1!$A$28</c:f>
              <c:strCache>
                <c:ptCount val="1"/>
                <c:pt idx="0">
                  <c:v>Latino/a w/o F1</c:v>
                </c:pt>
              </c:strCache>
            </c:strRef>
          </c:tx>
          <c:cat>
            <c:numRef>
              <c:f>Sheet1!$B$22:$G$22</c:f>
              <c:numCache>
                <c:formatCode>General</c:formatCode>
                <c:ptCount val="6"/>
                <c:pt idx="0">
                  <c:v>2007</c:v>
                </c:pt>
                <c:pt idx="1">
                  <c:v>2008</c:v>
                </c:pt>
                <c:pt idx="2">
                  <c:v>2009</c:v>
                </c:pt>
                <c:pt idx="3">
                  <c:v>2010</c:v>
                </c:pt>
                <c:pt idx="4">
                  <c:v>2011</c:v>
                </c:pt>
                <c:pt idx="5">
                  <c:v>2012</c:v>
                </c:pt>
              </c:numCache>
            </c:numRef>
          </c:cat>
          <c:val>
            <c:numRef>
              <c:f>Sheet1!$B$28:$G$28</c:f>
              <c:numCache>
                <c:formatCode>0%</c:formatCode>
                <c:ptCount val="6"/>
                <c:pt idx="0">
                  <c:v>0.128</c:v>
                </c:pt>
                <c:pt idx="1">
                  <c:v>0.12000000000000002</c:v>
                </c:pt>
                <c:pt idx="2">
                  <c:v>0.11</c:v>
                </c:pt>
                <c:pt idx="3">
                  <c:v>0.11</c:v>
                </c:pt>
                <c:pt idx="4">
                  <c:v>0.19</c:v>
                </c:pt>
                <c:pt idx="5">
                  <c:v>0.22</c:v>
                </c:pt>
              </c:numCache>
            </c:numRef>
          </c:val>
        </c:ser>
        <c:ser>
          <c:idx val="0"/>
          <c:order val="8"/>
          <c:tx>
            <c:strRef>
              <c:f>Sheet1!$A$23</c:f>
              <c:strCache>
                <c:ptCount val="1"/>
                <c:pt idx="0">
                  <c:v>White Enr.</c:v>
                </c:pt>
              </c:strCache>
            </c:strRef>
          </c:tx>
          <c:cat>
            <c:numRef>
              <c:f>Sheet1!$B$22:$G$22</c:f>
              <c:numCache>
                <c:formatCode>General</c:formatCode>
                <c:ptCount val="6"/>
                <c:pt idx="0">
                  <c:v>2007</c:v>
                </c:pt>
                <c:pt idx="1">
                  <c:v>2008</c:v>
                </c:pt>
                <c:pt idx="2">
                  <c:v>2009</c:v>
                </c:pt>
                <c:pt idx="3">
                  <c:v>2010</c:v>
                </c:pt>
                <c:pt idx="4">
                  <c:v>2011</c:v>
                </c:pt>
                <c:pt idx="5">
                  <c:v>2012</c:v>
                </c:pt>
              </c:numCache>
            </c:numRef>
          </c:cat>
          <c:val>
            <c:numRef>
              <c:f>Sheet1!$B$23:$G$23</c:f>
              <c:numCache>
                <c:formatCode>0%</c:formatCode>
                <c:ptCount val="6"/>
                <c:pt idx="0">
                  <c:v>0.40994586147234535</c:v>
                </c:pt>
                <c:pt idx="1">
                  <c:v>0.38881038362903753</c:v>
                </c:pt>
                <c:pt idx="2">
                  <c:v>0.40600464447639079</c:v>
                </c:pt>
                <c:pt idx="3">
                  <c:v>0.38247129837850635</c:v>
                </c:pt>
                <c:pt idx="4">
                  <c:v>0.38051612903225951</c:v>
                </c:pt>
                <c:pt idx="5">
                  <c:v>0.3609080685971322</c:v>
                </c:pt>
              </c:numCache>
            </c:numRef>
          </c:val>
        </c:ser>
        <c:ser>
          <c:idx val="1"/>
          <c:order val="9"/>
          <c:tx>
            <c:strRef>
              <c:f>Sheet1!$A$24</c:f>
              <c:strCache>
                <c:ptCount val="1"/>
                <c:pt idx="0">
                  <c:v>White w/o F1</c:v>
                </c:pt>
              </c:strCache>
            </c:strRef>
          </c:tx>
          <c:cat>
            <c:numRef>
              <c:f>Sheet1!$B$22:$G$22</c:f>
              <c:numCache>
                <c:formatCode>General</c:formatCode>
                <c:ptCount val="6"/>
                <c:pt idx="0">
                  <c:v>2007</c:v>
                </c:pt>
                <c:pt idx="1">
                  <c:v>2008</c:v>
                </c:pt>
                <c:pt idx="2">
                  <c:v>2009</c:v>
                </c:pt>
                <c:pt idx="3">
                  <c:v>2010</c:v>
                </c:pt>
                <c:pt idx="4">
                  <c:v>2011</c:v>
                </c:pt>
                <c:pt idx="5">
                  <c:v>2012</c:v>
                </c:pt>
              </c:numCache>
            </c:numRef>
          </c:cat>
          <c:val>
            <c:numRef>
              <c:f>Sheet1!$B$24:$G$24</c:f>
              <c:numCache>
                <c:formatCode>0%</c:formatCode>
                <c:ptCount val="6"/>
                <c:pt idx="0">
                  <c:v>0.40600000000000008</c:v>
                </c:pt>
                <c:pt idx="1">
                  <c:v>0.4170000000000002</c:v>
                </c:pt>
                <c:pt idx="2">
                  <c:v>0.42000000000000021</c:v>
                </c:pt>
                <c:pt idx="3">
                  <c:v>0.39700000000000035</c:v>
                </c:pt>
                <c:pt idx="4">
                  <c:v>0.4</c:v>
                </c:pt>
                <c:pt idx="5">
                  <c:v>0.38000000000000023</c:v>
                </c:pt>
              </c:numCache>
            </c:numRef>
          </c:val>
        </c:ser>
        <c:marker val="1"/>
        <c:axId val="49159552"/>
        <c:axId val="49169536"/>
      </c:lineChart>
      <c:catAx>
        <c:axId val="49159552"/>
        <c:scaling>
          <c:orientation val="minMax"/>
        </c:scaling>
        <c:axPos val="b"/>
        <c:numFmt formatCode="General" sourceLinked="1"/>
        <c:majorTickMark val="none"/>
        <c:tickLblPos val="nextTo"/>
        <c:crossAx val="49169536"/>
        <c:crosses val="autoZero"/>
        <c:auto val="1"/>
        <c:lblAlgn val="ctr"/>
        <c:lblOffset val="100"/>
      </c:catAx>
      <c:valAx>
        <c:axId val="49169536"/>
        <c:scaling>
          <c:orientation val="minMax"/>
          <c:max val="0.5"/>
        </c:scaling>
        <c:axPos val="l"/>
        <c:majorGridlines/>
        <c:numFmt formatCode="0%" sourceLinked="1"/>
        <c:majorTickMark val="none"/>
        <c:tickLblPos val="nextTo"/>
        <c:crossAx val="49159552"/>
        <c:crosses val="autoZero"/>
        <c:crossBetween val="between"/>
      </c:valAx>
    </c:plotArea>
    <c:legend>
      <c:legendPos val="r"/>
      <c:layout>
        <c:manualLayout>
          <c:xMode val="edge"/>
          <c:yMode val="edge"/>
          <c:x val="0.76065782566652851"/>
          <c:y val="0.20042454068241469"/>
          <c:w val="0.2288158585439978"/>
          <c:h val="0.79894258530183726"/>
        </c:manualLayou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dirty="0"/>
              <a:t>Foothill College</a:t>
            </a:r>
            <a:r>
              <a:rPr lang="en-US" sz="1800" baseline="0" dirty="0"/>
              <a:t> Fall </a:t>
            </a:r>
            <a:r>
              <a:rPr lang="en-US" sz="1800" baseline="0" dirty="0" smtClean="0"/>
              <a:t>2007-Fall 2012</a:t>
            </a:r>
            <a:endParaRPr lang="en-US" sz="1800" baseline="0" dirty="0"/>
          </a:p>
          <a:p>
            <a:pPr>
              <a:defRPr/>
            </a:pPr>
            <a:r>
              <a:rPr lang="en-US" sz="1800" dirty="0"/>
              <a:t>Employee Headcount </a:t>
            </a:r>
            <a:r>
              <a:rPr lang="en-US" sz="1800" dirty="0" smtClean="0"/>
              <a:t>by Classification</a:t>
            </a:r>
            <a:endParaRPr lang="en-US" sz="1800" dirty="0"/>
          </a:p>
        </c:rich>
      </c:tx>
      <c:layout/>
    </c:title>
    <c:plotArea>
      <c:layout/>
      <c:lineChart>
        <c:grouping val="standard"/>
        <c:ser>
          <c:idx val="2"/>
          <c:order val="0"/>
          <c:tx>
            <c:strRef>
              <c:f>'FH Ethnicity'!$AB$25</c:f>
              <c:strCache>
                <c:ptCount val="1"/>
                <c:pt idx="0">
                  <c:v>Faculty</c:v>
                </c:pt>
              </c:strCache>
            </c:strRef>
          </c:tx>
          <c:spPr>
            <a:ln>
              <a:solidFill>
                <a:srgbClr val="CC6666"/>
              </a:solidFill>
            </a:ln>
          </c:spPr>
          <c:marker>
            <c:spPr>
              <a:solidFill>
                <a:schemeClr val="accent5"/>
              </a:solidFill>
              <a:ln>
                <a:solidFill>
                  <a:schemeClr val="accent5"/>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Ethnicity'!$AC$25:$AH$25</c:f>
              <c:numCache>
                <c:formatCode>General</c:formatCode>
                <c:ptCount val="6"/>
                <c:pt idx="0" formatCode="#,##0">
                  <c:v>205</c:v>
                </c:pt>
                <c:pt idx="1">
                  <c:v>206</c:v>
                </c:pt>
                <c:pt idx="2">
                  <c:v>196</c:v>
                </c:pt>
                <c:pt idx="3">
                  <c:v>202</c:v>
                </c:pt>
                <c:pt idx="4">
                  <c:v>193</c:v>
                </c:pt>
                <c:pt idx="5">
                  <c:v>184</c:v>
                </c:pt>
              </c:numCache>
            </c:numRef>
          </c:val>
        </c:ser>
        <c:ser>
          <c:idx val="3"/>
          <c:order val="1"/>
          <c:tx>
            <c:strRef>
              <c:f>'FH Ethnicity'!$AB$26</c:f>
              <c:strCache>
                <c:ptCount val="1"/>
                <c:pt idx="0">
                  <c:v>Staff</c:v>
                </c:pt>
              </c:strCache>
            </c:strRef>
          </c:tx>
          <c:spPr>
            <a:ln>
              <a:solidFill>
                <a:schemeClr val="accent6"/>
              </a:solidFill>
            </a:ln>
          </c:spPr>
          <c:marker>
            <c:spPr>
              <a:solidFill>
                <a:schemeClr val="accent6"/>
              </a:solidFill>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Ethnicity'!$AC$26:$AH$26</c:f>
              <c:numCache>
                <c:formatCode>General</c:formatCode>
                <c:ptCount val="6"/>
                <c:pt idx="0">
                  <c:v>158</c:v>
                </c:pt>
                <c:pt idx="1">
                  <c:v>155</c:v>
                </c:pt>
                <c:pt idx="2">
                  <c:v>151</c:v>
                </c:pt>
                <c:pt idx="3">
                  <c:v>142</c:v>
                </c:pt>
                <c:pt idx="4">
                  <c:v>131</c:v>
                </c:pt>
                <c:pt idx="5">
                  <c:v>119</c:v>
                </c:pt>
              </c:numCache>
            </c:numRef>
          </c:val>
        </c:ser>
        <c:ser>
          <c:idx val="4"/>
          <c:order val="2"/>
          <c:tx>
            <c:strRef>
              <c:f>'FH Ethnicity'!$AB$27</c:f>
              <c:strCache>
                <c:ptCount val="1"/>
                <c:pt idx="0">
                  <c:v>Admin</c:v>
                </c:pt>
              </c:strCache>
            </c:strRef>
          </c:tx>
          <c:spPr>
            <a:ln>
              <a:solidFill>
                <a:schemeClr val="tx1">
                  <a:lumMod val="50000"/>
                  <a:lumOff val="50000"/>
                </a:schemeClr>
              </a:solidFill>
            </a:ln>
          </c:spPr>
          <c:marker>
            <c:symbol val="diamond"/>
            <c:size val="7"/>
            <c:spPr>
              <a:solidFill>
                <a:schemeClr val="tx1">
                  <a:lumMod val="50000"/>
                  <a:lumOff val="50000"/>
                </a:schemeClr>
              </a:solidFill>
              <a:ln>
                <a:solidFill>
                  <a:schemeClr val="tx1">
                    <a:lumMod val="50000"/>
                    <a:lumOff val="50000"/>
                  </a:schemeClr>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Ethnicity'!$AC$27:$AH$27</c:f>
              <c:numCache>
                <c:formatCode>General</c:formatCode>
                <c:ptCount val="6"/>
                <c:pt idx="0">
                  <c:v>22</c:v>
                </c:pt>
                <c:pt idx="1">
                  <c:v>26</c:v>
                </c:pt>
                <c:pt idx="2">
                  <c:v>26</c:v>
                </c:pt>
                <c:pt idx="3">
                  <c:v>25</c:v>
                </c:pt>
                <c:pt idx="4">
                  <c:v>23</c:v>
                </c:pt>
                <c:pt idx="5">
                  <c:v>26</c:v>
                </c:pt>
              </c:numCache>
            </c:numRef>
          </c:val>
        </c:ser>
        <c:ser>
          <c:idx val="8"/>
          <c:order val="3"/>
          <c:tx>
            <c:strRef>
              <c:f>'FH Ethnicity'!$AB$28</c:f>
              <c:strCache>
                <c:ptCount val="1"/>
                <c:pt idx="0">
                  <c:v>Latino/a Faculty</c:v>
                </c:pt>
              </c:strCache>
            </c:strRef>
          </c:tx>
          <c:spPr>
            <a:ln>
              <a:solidFill>
                <a:schemeClr val="tx2"/>
              </a:solidFill>
            </a:ln>
          </c:spPr>
          <c:marker>
            <c:symbol val="circle"/>
            <c:size val="7"/>
            <c:spPr>
              <a:solidFill>
                <a:schemeClr val="tx2"/>
              </a:solidFill>
              <a:ln>
                <a:solidFill>
                  <a:srgbClr val="1F497D"/>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Ethnicity'!$AC$28:$AH$28</c:f>
              <c:numCache>
                <c:formatCode>#,##0</c:formatCode>
                <c:ptCount val="6"/>
                <c:pt idx="0">
                  <c:v>19</c:v>
                </c:pt>
                <c:pt idx="1">
                  <c:v>21</c:v>
                </c:pt>
                <c:pt idx="2">
                  <c:v>19</c:v>
                </c:pt>
                <c:pt idx="3">
                  <c:v>21</c:v>
                </c:pt>
                <c:pt idx="4">
                  <c:v>24</c:v>
                </c:pt>
                <c:pt idx="5">
                  <c:v>24</c:v>
                </c:pt>
              </c:numCache>
            </c:numRef>
          </c:val>
        </c:ser>
        <c:marker val="1"/>
        <c:axId val="50154880"/>
        <c:axId val="50169344"/>
      </c:lineChart>
      <c:catAx>
        <c:axId val="50154880"/>
        <c:scaling>
          <c:orientation val="minMax"/>
        </c:scaling>
        <c:axPos val="b"/>
        <c:majorTickMark val="none"/>
        <c:tickLblPos val="nextTo"/>
        <c:crossAx val="50169344"/>
        <c:crosses val="autoZero"/>
        <c:auto val="1"/>
        <c:lblAlgn val="ctr"/>
        <c:lblOffset val="100"/>
      </c:catAx>
      <c:valAx>
        <c:axId val="50169344"/>
        <c:scaling>
          <c:orientation val="minMax"/>
          <c:max val="220"/>
        </c:scaling>
        <c:axPos val="l"/>
        <c:majorGridlines/>
        <c:numFmt formatCode="#,##0" sourceLinked="1"/>
        <c:majorTickMark val="none"/>
        <c:tickLblPos val="nextTo"/>
        <c:crossAx val="50154880"/>
        <c:crosses val="autoZero"/>
        <c:crossBetween val="between"/>
        <c:majorUnit val="20"/>
        <c:minorUnit val="20"/>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400"/>
            </a:pPr>
            <a:r>
              <a:rPr lang="en-US" sz="1800" dirty="0"/>
              <a:t>Foothill</a:t>
            </a:r>
            <a:r>
              <a:rPr lang="en-US" sz="1800" baseline="0" dirty="0"/>
              <a:t> College Fall </a:t>
            </a:r>
            <a:r>
              <a:rPr lang="en-US" sz="1800" baseline="0" dirty="0" smtClean="0"/>
              <a:t>2007- Fall 2012</a:t>
            </a:r>
            <a:endParaRPr lang="en-US" sz="1800" baseline="0" dirty="0"/>
          </a:p>
          <a:p>
            <a:pPr>
              <a:defRPr sz="1400"/>
            </a:pPr>
            <a:r>
              <a:rPr lang="en-US" sz="1800" dirty="0"/>
              <a:t>Employee Headcount by Ethnicity</a:t>
            </a:r>
          </a:p>
        </c:rich>
      </c:tx>
      <c:layout>
        <c:manualLayout>
          <c:xMode val="edge"/>
          <c:yMode val="edge"/>
          <c:x val="0.14726924759405122"/>
          <c:y val="1.8518574601251819E-2"/>
        </c:manualLayout>
      </c:layout>
    </c:title>
    <c:plotArea>
      <c:layout/>
      <c:lineChart>
        <c:grouping val="standard"/>
        <c:ser>
          <c:idx val="0"/>
          <c:order val="0"/>
          <c:tx>
            <c:strRef>
              <c:f>'FH Ethnicity'!$AB$19</c:f>
              <c:strCache>
                <c:ptCount val="1"/>
                <c:pt idx="0">
                  <c:v>Employment</c:v>
                </c:pt>
              </c:strCache>
            </c:strRef>
          </c:tx>
          <c:marker>
            <c:symbol val="square"/>
            <c:size val="7"/>
          </c:marker>
          <c:val>
            <c:numRef>
              <c:f>'FH Ethnicity'!$AC$19:$AH$19</c:f>
              <c:numCache>
                <c:formatCode>#,##0</c:formatCode>
                <c:ptCount val="6"/>
                <c:pt idx="0">
                  <c:v>385</c:v>
                </c:pt>
                <c:pt idx="1">
                  <c:v>387</c:v>
                </c:pt>
                <c:pt idx="2">
                  <c:v>373</c:v>
                </c:pt>
                <c:pt idx="3">
                  <c:v>369</c:v>
                </c:pt>
                <c:pt idx="4">
                  <c:v>347</c:v>
                </c:pt>
                <c:pt idx="5">
                  <c:v>329</c:v>
                </c:pt>
              </c:numCache>
            </c:numRef>
          </c:val>
        </c:ser>
        <c:ser>
          <c:idx val="8"/>
          <c:order val="1"/>
          <c:tx>
            <c:strRef>
              <c:f>'FH Ethnicity'!$AB$23</c:f>
              <c:strCache>
                <c:ptCount val="1"/>
                <c:pt idx="0">
                  <c:v>African American Employees</c:v>
                </c:pt>
              </c:strCache>
            </c:strRef>
          </c:tx>
          <c:spPr>
            <a:ln>
              <a:solidFill>
                <a:schemeClr val="accent5"/>
              </a:solidFill>
            </a:ln>
          </c:spPr>
          <c:marker>
            <c:symbol val="diamond"/>
            <c:size val="7"/>
            <c:spPr>
              <a:solidFill>
                <a:schemeClr val="accent5"/>
              </a:solidFill>
              <a:ln>
                <a:solidFill>
                  <a:srgbClr val="CC6666"/>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Ethnicity'!$AC$23:$AH$23</c:f>
              <c:numCache>
                <c:formatCode>#,##0</c:formatCode>
                <c:ptCount val="6"/>
                <c:pt idx="0">
                  <c:v>23</c:v>
                </c:pt>
                <c:pt idx="1">
                  <c:v>26</c:v>
                </c:pt>
                <c:pt idx="2">
                  <c:v>25</c:v>
                </c:pt>
                <c:pt idx="3">
                  <c:v>25</c:v>
                </c:pt>
                <c:pt idx="4">
                  <c:v>25</c:v>
                </c:pt>
                <c:pt idx="5">
                  <c:v>16</c:v>
                </c:pt>
              </c:numCache>
            </c:numRef>
          </c:val>
        </c:ser>
        <c:ser>
          <c:idx val="3"/>
          <c:order val="2"/>
          <c:tx>
            <c:strRef>
              <c:f>'FH Ethnicity'!$AB$21</c:f>
              <c:strCache>
                <c:ptCount val="1"/>
                <c:pt idx="0">
                  <c:v>Asian/Pac Is Employees</c:v>
                </c:pt>
              </c:strCache>
            </c:strRef>
          </c:tx>
          <c:spPr>
            <a:ln>
              <a:solidFill>
                <a:schemeClr val="accent3"/>
              </a:solidFill>
            </a:ln>
          </c:spPr>
          <c:marker>
            <c:symbol val="x"/>
            <c:size val="7"/>
            <c:spPr>
              <a:solidFill>
                <a:schemeClr val="accent3"/>
              </a:solidFill>
              <a:ln>
                <a:solidFill>
                  <a:schemeClr val="accent3"/>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Ethnicity'!$AC$21:$AH$21</c:f>
              <c:numCache>
                <c:formatCode>#,##0</c:formatCode>
                <c:ptCount val="6"/>
                <c:pt idx="0">
                  <c:v>46</c:v>
                </c:pt>
                <c:pt idx="1">
                  <c:v>52</c:v>
                </c:pt>
                <c:pt idx="2">
                  <c:v>49</c:v>
                </c:pt>
                <c:pt idx="3">
                  <c:v>47</c:v>
                </c:pt>
                <c:pt idx="4">
                  <c:v>48</c:v>
                </c:pt>
                <c:pt idx="5">
                  <c:v>47</c:v>
                </c:pt>
              </c:numCache>
            </c:numRef>
          </c:val>
        </c:ser>
        <c:ser>
          <c:idx val="1"/>
          <c:order val="3"/>
          <c:tx>
            <c:strRef>
              <c:f>'FH Ethnicity'!$AB$24</c:f>
              <c:strCache>
                <c:ptCount val="1"/>
                <c:pt idx="0">
                  <c:v>Filipino Employees</c:v>
                </c:pt>
              </c:strCache>
            </c:strRef>
          </c:tx>
          <c:spPr>
            <a:ln>
              <a:solidFill>
                <a:schemeClr val="accent6"/>
              </a:solidFill>
            </a:ln>
          </c:spPr>
          <c:marker>
            <c:spPr>
              <a:solidFill>
                <a:schemeClr val="accent6"/>
              </a:solidFill>
              <a:ln>
                <a:solidFill>
                  <a:srgbClr val="315F57"/>
                </a:solidFill>
              </a:ln>
            </c:spPr>
          </c:marker>
          <c:val>
            <c:numRef>
              <c:f>'FH Ethnicity'!$AC$24:$AH$24</c:f>
              <c:numCache>
                <c:formatCode>#,##0</c:formatCode>
                <c:ptCount val="6"/>
                <c:pt idx="0">
                  <c:v>11</c:v>
                </c:pt>
                <c:pt idx="1">
                  <c:v>12</c:v>
                </c:pt>
                <c:pt idx="2">
                  <c:v>11</c:v>
                </c:pt>
                <c:pt idx="3">
                  <c:v>10</c:v>
                </c:pt>
                <c:pt idx="4">
                  <c:v>9</c:v>
                </c:pt>
                <c:pt idx="5">
                  <c:v>7</c:v>
                </c:pt>
              </c:numCache>
            </c:numRef>
          </c:val>
        </c:ser>
        <c:ser>
          <c:idx val="4"/>
          <c:order val="4"/>
          <c:tx>
            <c:strRef>
              <c:f>'FH Ethnicity'!$AB$22</c:f>
              <c:strCache>
                <c:ptCount val="1"/>
                <c:pt idx="0">
                  <c:v>Latino/a Employees</c:v>
                </c:pt>
              </c:strCache>
            </c:strRef>
          </c:tx>
          <c:spPr>
            <a:ln>
              <a:solidFill>
                <a:schemeClr val="accent4"/>
              </a:solidFill>
            </a:ln>
          </c:spPr>
          <c:marker>
            <c:symbol val="diamond"/>
            <c:size val="7"/>
            <c:spPr>
              <a:solidFill>
                <a:schemeClr val="accent4"/>
              </a:solidFill>
              <a:ln>
                <a:solidFill>
                  <a:schemeClr val="accent4"/>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Ethnicity'!$AC$22:$AH$22</c:f>
              <c:numCache>
                <c:formatCode>#,##0</c:formatCode>
                <c:ptCount val="6"/>
                <c:pt idx="0">
                  <c:v>44</c:v>
                </c:pt>
                <c:pt idx="1">
                  <c:v>46</c:v>
                </c:pt>
                <c:pt idx="2">
                  <c:v>44</c:v>
                </c:pt>
                <c:pt idx="3">
                  <c:v>42</c:v>
                </c:pt>
                <c:pt idx="4">
                  <c:v>44</c:v>
                </c:pt>
                <c:pt idx="5">
                  <c:v>42</c:v>
                </c:pt>
              </c:numCache>
            </c:numRef>
          </c:val>
        </c:ser>
        <c:ser>
          <c:idx val="2"/>
          <c:order val="5"/>
          <c:tx>
            <c:strRef>
              <c:f>'FH Ethnicity'!$AB$20</c:f>
              <c:strCache>
                <c:ptCount val="1"/>
                <c:pt idx="0">
                  <c:v>White Employees</c:v>
                </c:pt>
              </c:strCache>
            </c:strRef>
          </c:tx>
          <c:spPr>
            <a:ln>
              <a:solidFill>
                <a:schemeClr val="accent2"/>
              </a:solidFill>
            </a:ln>
          </c:spPr>
          <c:marker>
            <c:symbol val="circle"/>
            <c:size val="7"/>
            <c:spPr>
              <a:solidFill>
                <a:schemeClr val="accent2"/>
              </a:solidFill>
              <a:ln>
                <a:solidFill>
                  <a:schemeClr val="accent2"/>
                </a:solidFill>
              </a:ln>
            </c:spPr>
          </c:marker>
          <c:cat>
            <c:strRef>
              <c:f>'FH Ethnicity'!$AC$12:$AI$12</c:f>
              <c:strCache>
                <c:ptCount val="7"/>
                <c:pt idx="0">
                  <c:v>2007</c:v>
                </c:pt>
                <c:pt idx="1">
                  <c:v>2008</c:v>
                </c:pt>
                <c:pt idx="2">
                  <c:v>2009</c:v>
                </c:pt>
                <c:pt idx="3">
                  <c:v>2010</c:v>
                </c:pt>
                <c:pt idx="4">
                  <c:v>2011</c:v>
                </c:pt>
                <c:pt idx="5">
                  <c:v>2012</c:v>
                </c:pt>
                <c:pt idx="6">
                  <c:v>% Change</c:v>
                </c:pt>
              </c:strCache>
            </c:strRef>
          </c:cat>
          <c:val>
            <c:numRef>
              <c:f>'FH Ethnicity'!$AC$20:$AH$20</c:f>
              <c:numCache>
                <c:formatCode>#,##0</c:formatCode>
                <c:ptCount val="6"/>
                <c:pt idx="0">
                  <c:v>226</c:v>
                </c:pt>
                <c:pt idx="1">
                  <c:v>217</c:v>
                </c:pt>
                <c:pt idx="2">
                  <c:v>214</c:v>
                </c:pt>
                <c:pt idx="3">
                  <c:v>213</c:v>
                </c:pt>
                <c:pt idx="4">
                  <c:v>202</c:v>
                </c:pt>
                <c:pt idx="5">
                  <c:v>204</c:v>
                </c:pt>
              </c:numCache>
            </c:numRef>
          </c:val>
        </c:ser>
        <c:marker val="1"/>
        <c:axId val="50213248"/>
        <c:axId val="50215168"/>
      </c:lineChart>
      <c:catAx>
        <c:axId val="50213248"/>
        <c:scaling>
          <c:orientation val="minMax"/>
        </c:scaling>
        <c:axPos val="b"/>
        <c:majorTickMark val="none"/>
        <c:tickLblPos val="nextTo"/>
        <c:crossAx val="50215168"/>
        <c:crosses val="autoZero"/>
        <c:auto val="1"/>
        <c:lblAlgn val="ctr"/>
        <c:lblOffset val="100"/>
      </c:catAx>
      <c:valAx>
        <c:axId val="50215168"/>
        <c:scaling>
          <c:orientation val="minMax"/>
          <c:max val="400"/>
        </c:scaling>
        <c:axPos val="l"/>
        <c:majorGridlines/>
        <c:numFmt formatCode="#,##0" sourceLinked="1"/>
        <c:majorTickMark val="none"/>
        <c:tickLblPos val="nextTo"/>
        <c:crossAx val="50213248"/>
        <c:crosses val="autoZero"/>
        <c:crossBetween val="between"/>
        <c:majorUnit val="20"/>
        <c:minorUnit val="20"/>
      </c:valAx>
    </c:plotArea>
    <c:legend>
      <c:legendPos val="r"/>
      <c:layout>
        <c:manualLayout>
          <c:xMode val="edge"/>
          <c:yMode val="edge"/>
          <c:x val="0.73559027777777775"/>
          <c:y val="0.39479628966833691"/>
          <c:w val="0.25399305555555557"/>
          <c:h val="0.44506621331424479"/>
        </c:manualLayout>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800" b="1" i="0" baseline="0" dirty="0"/>
              <a:t>Foothill College Fall </a:t>
            </a:r>
            <a:r>
              <a:rPr lang="en-US" sz="1800" b="1" i="0" baseline="0" dirty="0" smtClean="0"/>
              <a:t>2007-Fall 2012</a:t>
            </a:r>
            <a:endParaRPr lang="en-US" sz="1800" b="1" i="0" baseline="0" dirty="0"/>
          </a:p>
          <a:p>
            <a:pPr>
              <a:defRPr sz="1400"/>
            </a:pPr>
            <a:r>
              <a:rPr lang="en-US" sz="1800" b="1" i="0" baseline="0" dirty="0"/>
              <a:t>Enrollment and </a:t>
            </a:r>
            <a:r>
              <a:rPr lang="en-US" sz="1800" b="1" i="0" baseline="0" dirty="0" smtClean="0"/>
              <a:t>Employee Percentage </a:t>
            </a:r>
            <a:r>
              <a:rPr lang="en-US" sz="1800" b="1" i="0" baseline="0" dirty="0"/>
              <a:t>by Ethnicity</a:t>
            </a:r>
            <a:endParaRPr lang="en-US" sz="1800" dirty="0"/>
          </a:p>
        </c:rich>
      </c:tx>
      <c:layout/>
    </c:title>
    <c:plotArea>
      <c:layout/>
      <c:lineChart>
        <c:grouping val="standard"/>
        <c:ser>
          <c:idx val="3"/>
          <c:order val="0"/>
          <c:tx>
            <c:strRef>
              <c:f>'FH Ethnicity'!$AL$16</c:f>
              <c:strCache>
                <c:ptCount val="1"/>
                <c:pt idx="0">
                  <c:v>African American Enr.</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Ethnicity'!$AM$16:$AR$16</c:f>
              <c:numCache>
                <c:formatCode>0%</c:formatCode>
                <c:ptCount val="6"/>
                <c:pt idx="0">
                  <c:v>3.3766813640676407E-2</c:v>
                </c:pt>
                <c:pt idx="1">
                  <c:v>3.1611451300570505E-2</c:v>
                </c:pt>
                <c:pt idx="2">
                  <c:v>3.2732500276456931E-2</c:v>
                </c:pt>
                <c:pt idx="3">
                  <c:v>3.4856195999526614E-2</c:v>
                </c:pt>
                <c:pt idx="4">
                  <c:v>4.8258064516128997E-2</c:v>
                </c:pt>
                <c:pt idx="5">
                  <c:v>5.2572392465560884E-2</c:v>
                </c:pt>
              </c:numCache>
            </c:numRef>
          </c:val>
        </c:ser>
        <c:ser>
          <c:idx val="8"/>
          <c:order val="1"/>
          <c:tx>
            <c:strRef>
              <c:f>'FH Ethnicity'!$AL$21</c:f>
              <c:strCache>
                <c:ptCount val="1"/>
                <c:pt idx="0">
                  <c:v>African American Employee</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Ethnicity'!$AM$21:$AR$21</c:f>
              <c:numCache>
                <c:formatCode>0%</c:formatCode>
                <c:ptCount val="6"/>
                <c:pt idx="0">
                  <c:v>5.9740259740259712E-2</c:v>
                </c:pt>
                <c:pt idx="1">
                  <c:v>6.7183462532299704E-2</c:v>
                </c:pt>
                <c:pt idx="2">
                  <c:v>6.7024128686327109E-2</c:v>
                </c:pt>
                <c:pt idx="3">
                  <c:v>6.7750677506775131E-2</c:v>
                </c:pt>
                <c:pt idx="4">
                  <c:v>7.2046109510086512E-2</c:v>
                </c:pt>
                <c:pt idx="5">
                  <c:v>4.8632218844984823E-2</c:v>
                </c:pt>
              </c:numCache>
            </c:numRef>
          </c:val>
        </c:ser>
        <c:ser>
          <c:idx val="1"/>
          <c:order val="2"/>
          <c:tx>
            <c:strRef>
              <c:f>'FH Ethnicity'!$AL$14</c:f>
              <c:strCache>
                <c:ptCount val="1"/>
                <c:pt idx="0">
                  <c:v>Asian/Pac Isl Enr.</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Ethnicity'!$AM$14:$AR$14</c:f>
              <c:numCache>
                <c:formatCode>0%</c:formatCode>
                <c:ptCount val="6"/>
                <c:pt idx="0">
                  <c:v>0.28816208070547522</c:v>
                </c:pt>
                <c:pt idx="1">
                  <c:v>0.25221123148584301</c:v>
                </c:pt>
                <c:pt idx="2">
                  <c:v>0.1996571934092671</c:v>
                </c:pt>
                <c:pt idx="3">
                  <c:v>0.21961178837732326</c:v>
                </c:pt>
                <c:pt idx="4">
                  <c:v>0.25019354838709679</c:v>
                </c:pt>
                <c:pt idx="5">
                  <c:v>0.27291256676975051</c:v>
                </c:pt>
              </c:numCache>
            </c:numRef>
          </c:val>
        </c:ser>
        <c:ser>
          <c:idx val="6"/>
          <c:order val="3"/>
          <c:tx>
            <c:strRef>
              <c:f>'FH Ethnicity'!$AL$19</c:f>
              <c:strCache>
                <c:ptCount val="1"/>
                <c:pt idx="0">
                  <c:v>Asian/Pac Isl Employee</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Ethnicity'!$AM$19:$AR$19</c:f>
              <c:numCache>
                <c:formatCode>0%</c:formatCode>
                <c:ptCount val="6"/>
                <c:pt idx="0">
                  <c:v>0.11948051948052002</c:v>
                </c:pt>
                <c:pt idx="1">
                  <c:v>0.13436692506459891</c:v>
                </c:pt>
                <c:pt idx="2">
                  <c:v>0.1313672922252011</c:v>
                </c:pt>
                <c:pt idx="3">
                  <c:v>0.1273712737127369</c:v>
                </c:pt>
                <c:pt idx="4">
                  <c:v>0.13832853025936601</c:v>
                </c:pt>
                <c:pt idx="5">
                  <c:v>0.14285714285714318</c:v>
                </c:pt>
              </c:numCache>
            </c:numRef>
          </c:val>
        </c:ser>
        <c:ser>
          <c:idx val="4"/>
          <c:order val="4"/>
          <c:tx>
            <c:strRef>
              <c:f>'FH Ethnicity'!$AL$17</c:f>
              <c:strCache>
                <c:ptCount val="1"/>
                <c:pt idx="0">
                  <c:v>Filipino Enr.</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Ethnicity'!$AM$17:$AR$17</c:f>
              <c:numCache>
                <c:formatCode>0%</c:formatCode>
                <c:ptCount val="6"/>
                <c:pt idx="0">
                  <c:v>2.7683205893843838E-2</c:v>
                </c:pt>
                <c:pt idx="1">
                  <c:v>2.5331030512377738E-2</c:v>
                </c:pt>
                <c:pt idx="2">
                  <c:v>2.5655202919385219E-2</c:v>
                </c:pt>
                <c:pt idx="3">
                  <c:v>2.6512013256006599E-2</c:v>
                </c:pt>
                <c:pt idx="4">
                  <c:v>4.0967741935483928E-2</c:v>
                </c:pt>
                <c:pt idx="5">
                  <c:v>4.4278886702277205E-2</c:v>
                </c:pt>
              </c:numCache>
            </c:numRef>
          </c:val>
        </c:ser>
        <c:ser>
          <c:idx val="9"/>
          <c:order val="5"/>
          <c:tx>
            <c:strRef>
              <c:f>'FH Ethnicity'!$AL$22</c:f>
              <c:strCache>
                <c:ptCount val="1"/>
                <c:pt idx="0">
                  <c:v>Filipino Employee</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Ethnicity'!$AM$22:$AR$22</c:f>
              <c:numCache>
                <c:formatCode>0%</c:formatCode>
                <c:ptCount val="6"/>
                <c:pt idx="0">
                  <c:v>2.8571428571428605E-2</c:v>
                </c:pt>
                <c:pt idx="1">
                  <c:v>3.1007751937984506E-2</c:v>
                </c:pt>
                <c:pt idx="2">
                  <c:v>2.9490616621983923E-2</c:v>
                </c:pt>
                <c:pt idx="3">
                  <c:v>2.7100271002710018E-2</c:v>
                </c:pt>
                <c:pt idx="4">
                  <c:v>2.5936599423631111E-2</c:v>
                </c:pt>
                <c:pt idx="5">
                  <c:v>2.1276595744680805E-2</c:v>
                </c:pt>
              </c:numCache>
            </c:numRef>
          </c:val>
        </c:ser>
        <c:ser>
          <c:idx val="2"/>
          <c:order val="6"/>
          <c:tx>
            <c:strRef>
              <c:f>'FH Ethnicity'!$AL$15</c:f>
              <c:strCache>
                <c:ptCount val="1"/>
                <c:pt idx="0">
                  <c:v>Latino/a Enr.</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Ethnicity'!$AM$15:$AR$15</c:f>
              <c:numCache>
                <c:formatCode>0%</c:formatCode>
                <c:ptCount val="6"/>
                <c:pt idx="0">
                  <c:v>0.12898364681587304</c:v>
                </c:pt>
                <c:pt idx="1">
                  <c:v>0.11252420578845511</c:v>
                </c:pt>
                <c:pt idx="2">
                  <c:v>0.10787349330974194</c:v>
                </c:pt>
                <c:pt idx="3">
                  <c:v>0.10581133861995494</c:v>
                </c:pt>
                <c:pt idx="4">
                  <c:v>0.17929032258064512</c:v>
                </c:pt>
                <c:pt idx="5">
                  <c:v>0.19953612594883297</c:v>
                </c:pt>
              </c:numCache>
            </c:numRef>
          </c:val>
        </c:ser>
        <c:ser>
          <c:idx val="7"/>
          <c:order val="7"/>
          <c:tx>
            <c:strRef>
              <c:f>'FH Ethnicity'!$AL$20</c:f>
              <c:strCache>
                <c:ptCount val="1"/>
                <c:pt idx="0">
                  <c:v>Latino/a Employee</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Ethnicity'!$AM$20:$AR$20</c:f>
              <c:numCache>
                <c:formatCode>0%</c:formatCode>
                <c:ptCount val="6"/>
                <c:pt idx="0">
                  <c:v>0.11428571428571407</c:v>
                </c:pt>
                <c:pt idx="1">
                  <c:v>0.11886304909560702</c:v>
                </c:pt>
                <c:pt idx="2">
                  <c:v>0.11796246648793605</c:v>
                </c:pt>
                <c:pt idx="3">
                  <c:v>0.11382113821138205</c:v>
                </c:pt>
                <c:pt idx="4">
                  <c:v>0.126801152737752</c:v>
                </c:pt>
                <c:pt idx="5">
                  <c:v>0.12765957446808482</c:v>
                </c:pt>
              </c:numCache>
            </c:numRef>
          </c:val>
        </c:ser>
        <c:ser>
          <c:idx val="0"/>
          <c:order val="8"/>
          <c:tx>
            <c:strRef>
              <c:f>'FH Ethnicity'!$AL$13</c:f>
              <c:strCache>
                <c:ptCount val="1"/>
                <c:pt idx="0">
                  <c:v>White Enr.</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Ethnicity'!$AM$13:$AR$13</c:f>
              <c:numCache>
                <c:formatCode>0%</c:formatCode>
                <c:ptCount val="6"/>
                <c:pt idx="0">
                  <c:v>0.40994586147234535</c:v>
                </c:pt>
                <c:pt idx="1">
                  <c:v>0.38881038362903753</c:v>
                </c:pt>
                <c:pt idx="2">
                  <c:v>0.40600464447638979</c:v>
                </c:pt>
                <c:pt idx="3">
                  <c:v>0.38247129837850635</c:v>
                </c:pt>
                <c:pt idx="4">
                  <c:v>0.38051612903225851</c:v>
                </c:pt>
                <c:pt idx="5">
                  <c:v>0.3609080685971322</c:v>
                </c:pt>
              </c:numCache>
            </c:numRef>
          </c:val>
        </c:ser>
        <c:ser>
          <c:idx val="5"/>
          <c:order val="9"/>
          <c:tx>
            <c:strRef>
              <c:f>'FH Ethnicity'!$AL$18</c:f>
              <c:strCache>
                <c:ptCount val="1"/>
                <c:pt idx="0">
                  <c:v>White Employee</c:v>
                </c:pt>
              </c:strCache>
            </c:strRef>
          </c:tx>
          <c:cat>
            <c:numRef>
              <c:f>'FH Ethnicity'!$AM$12:$AR$12</c:f>
              <c:numCache>
                <c:formatCode>General</c:formatCode>
                <c:ptCount val="6"/>
                <c:pt idx="0">
                  <c:v>2007</c:v>
                </c:pt>
                <c:pt idx="1">
                  <c:v>2008</c:v>
                </c:pt>
                <c:pt idx="2">
                  <c:v>2009</c:v>
                </c:pt>
                <c:pt idx="3">
                  <c:v>2010</c:v>
                </c:pt>
                <c:pt idx="4">
                  <c:v>2011</c:v>
                </c:pt>
                <c:pt idx="5">
                  <c:v>2012</c:v>
                </c:pt>
              </c:numCache>
            </c:numRef>
          </c:cat>
          <c:val>
            <c:numRef>
              <c:f>'FH Ethnicity'!$AM$18:$AR$18</c:f>
              <c:numCache>
                <c:formatCode>0%</c:formatCode>
                <c:ptCount val="6"/>
                <c:pt idx="0">
                  <c:v>0.5870129870129851</c:v>
                </c:pt>
                <c:pt idx="1">
                  <c:v>0.56072351421188671</c:v>
                </c:pt>
                <c:pt idx="2">
                  <c:v>0.57372654155495961</c:v>
                </c:pt>
                <c:pt idx="3">
                  <c:v>0.57723577235772405</c:v>
                </c:pt>
                <c:pt idx="4">
                  <c:v>0.58213256484149822</c:v>
                </c:pt>
                <c:pt idx="5">
                  <c:v>0.62006079027355643</c:v>
                </c:pt>
              </c:numCache>
            </c:numRef>
          </c:val>
        </c:ser>
        <c:marker val="1"/>
        <c:axId val="50373376"/>
        <c:axId val="50374912"/>
      </c:lineChart>
      <c:catAx>
        <c:axId val="50373376"/>
        <c:scaling>
          <c:orientation val="minMax"/>
        </c:scaling>
        <c:axPos val="b"/>
        <c:numFmt formatCode="General" sourceLinked="1"/>
        <c:majorTickMark val="none"/>
        <c:tickLblPos val="nextTo"/>
        <c:crossAx val="50374912"/>
        <c:crosses val="autoZero"/>
        <c:auto val="1"/>
        <c:lblAlgn val="ctr"/>
        <c:lblOffset val="100"/>
      </c:catAx>
      <c:valAx>
        <c:axId val="50374912"/>
        <c:scaling>
          <c:orientation val="minMax"/>
        </c:scaling>
        <c:axPos val="l"/>
        <c:majorGridlines/>
        <c:numFmt formatCode="0%" sourceLinked="1"/>
        <c:majorTickMark val="none"/>
        <c:tickLblPos val="nextTo"/>
        <c:crossAx val="50373376"/>
        <c:crosses val="autoZero"/>
        <c:crossBetween val="between"/>
      </c:valAx>
    </c:plotArea>
    <c:legend>
      <c:legendPos val="r"/>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1800" dirty="0"/>
              <a:t>Foothill College Fall Full Time Faculty by </a:t>
            </a:r>
            <a:r>
              <a:rPr lang="en-US" sz="1800" dirty="0" smtClean="0"/>
              <a:t>Ethnicity</a:t>
            </a:r>
          </a:p>
          <a:p>
            <a:pPr>
              <a:defRPr sz="1800"/>
            </a:pPr>
            <a:r>
              <a:rPr lang="en-US" sz="1800" dirty="0" smtClean="0"/>
              <a:t>Fall</a:t>
            </a:r>
            <a:r>
              <a:rPr lang="en-US" sz="1800" baseline="0" dirty="0" smtClean="0"/>
              <a:t> 2007-Fall 2012</a:t>
            </a:r>
            <a:endParaRPr lang="en-US" sz="1800" dirty="0"/>
          </a:p>
        </c:rich>
      </c:tx>
      <c:layout/>
    </c:title>
    <c:plotArea>
      <c:layout/>
      <c:lineChart>
        <c:grouping val="standard"/>
        <c:ser>
          <c:idx val="5"/>
          <c:order val="0"/>
          <c:tx>
            <c:strRef>
              <c:f>'FH Faculty Ethnicity'!$C$58</c:f>
              <c:strCache>
                <c:ptCount val="1"/>
                <c:pt idx="0">
                  <c:v>Total</c:v>
                </c:pt>
              </c:strCache>
            </c:strRef>
          </c:tx>
          <c:spPr>
            <a:ln>
              <a:solidFill>
                <a:schemeClr val="accent1"/>
              </a:solidFill>
            </a:ln>
          </c:spPr>
          <c:marker>
            <c:spPr>
              <a:solidFill>
                <a:schemeClr val="accent1"/>
              </a:solidFill>
              <a:ln>
                <a:solidFill>
                  <a:schemeClr val="accent1"/>
                </a:solidFill>
              </a:ln>
            </c:spPr>
          </c:marker>
          <c:val>
            <c:numRef>
              <c:f>'FH Faculty Ethnicity'!$E$58:$J$58</c:f>
              <c:numCache>
                <c:formatCode>#,##0</c:formatCode>
                <c:ptCount val="6"/>
                <c:pt idx="0">
                  <c:v>205</c:v>
                </c:pt>
                <c:pt idx="1">
                  <c:v>206</c:v>
                </c:pt>
                <c:pt idx="2">
                  <c:v>196</c:v>
                </c:pt>
                <c:pt idx="3">
                  <c:v>202</c:v>
                </c:pt>
                <c:pt idx="4">
                  <c:v>193</c:v>
                </c:pt>
                <c:pt idx="5">
                  <c:v>184</c:v>
                </c:pt>
              </c:numCache>
            </c:numRef>
          </c:val>
        </c:ser>
        <c:ser>
          <c:idx val="2"/>
          <c:order val="1"/>
          <c:tx>
            <c:strRef>
              <c:f>'FH Faculty Ethnicity'!$C$51</c:f>
              <c:strCache>
                <c:ptCount val="1"/>
                <c:pt idx="0">
                  <c:v>African American</c:v>
                </c:pt>
              </c:strCache>
            </c:strRef>
          </c:tx>
          <c:spPr>
            <a:ln>
              <a:solidFill>
                <a:schemeClr val="accent5"/>
              </a:solidFill>
            </a:ln>
          </c:spPr>
          <c:marker>
            <c:spPr>
              <a:solidFill>
                <a:schemeClr val="accent5"/>
              </a:solidFill>
              <a:ln>
                <a:solidFill>
                  <a:schemeClr val="accent5"/>
                </a:solidFill>
              </a:ln>
            </c:spPr>
          </c:marker>
          <c:cat>
            <c:numRef>
              <c:f>'FH Faculty Ethnicity'!$E$50:$J$50</c:f>
              <c:numCache>
                <c:formatCode>General</c:formatCode>
                <c:ptCount val="6"/>
                <c:pt idx="0">
                  <c:v>2007</c:v>
                </c:pt>
                <c:pt idx="1">
                  <c:v>2008</c:v>
                </c:pt>
                <c:pt idx="2">
                  <c:v>2009</c:v>
                </c:pt>
                <c:pt idx="3">
                  <c:v>2010</c:v>
                </c:pt>
                <c:pt idx="4">
                  <c:v>2011</c:v>
                </c:pt>
                <c:pt idx="5">
                  <c:v>2012</c:v>
                </c:pt>
              </c:numCache>
            </c:numRef>
          </c:cat>
          <c:val>
            <c:numRef>
              <c:f>'FH Faculty Ethnicity'!$E$51:$J$51</c:f>
              <c:numCache>
                <c:formatCode>#,##0</c:formatCode>
                <c:ptCount val="6"/>
                <c:pt idx="0">
                  <c:v>10</c:v>
                </c:pt>
                <c:pt idx="1">
                  <c:v>12</c:v>
                </c:pt>
                <c:pt idx="2">
                  <c:v>11</c:v>
                </c:pt>
                <c:pt idx="3">
                  <c:v>12</c:v>
                </c:pt>
                <c:pt idx="4">
                  <c:v>12</c:v>
                </c:pt>
                <c:pt idx="5">
                  <c:v>8</c:v>
                </c:pt>
              </c:numCache>
            </c:numRef>
          </c:val>
        </c:ser>
        <c:ser>
          <c:idx val="1"/>
          <c:order val="2"/>
          <c:tx>
            <c:strRef>
              <c:f>'FH Faculty Ethnicity'!$C$52</c:f>
              <c:strCache>
                <c:ptCount val="1"/>
                <c:pt idx="0">
                  <c:v>Asian/Pacific Islander</c:v>
                </c:pt>
              </c:strCache>
            </c:strRef>
          </c:tx>
          <c:spPr>
            <a:ln>
              <a:solidFill>
                <a:schemeClr val="accent3"/>
              </a:solidFill>
            </a:ln>
          </c:spPr>
          <c:marker>
            <c:spPr>
              <a:solidFill>
                <a:schemeClr val="accent3"/>
              </a:solidFill>
              <a:ln>
                <a:solidFill>
                  <a:schemeClr val="accent3"/>
                </a:solidFill>
              </a:ln>
            </c:spPr>
          </c:marker>
          <c:cat>
            <c:numRef>
              <c:f>'FH Faculty Ethnicity'!$E$50:$J$50</c:f>
              <c:numCache>
                <c:formatCode>General</c:formatCode>
                <c:ptCount val="6"/>
                <c:pt idx="0">
                  <c:v>2007</c:v>
                </c:pt>
                <c:pt idx="1">
                  <c:v>2008</c:v>
                </c:pt>
                <c:pt idx="2">
                  <c:v>2009</c:v>
                </c:pt>
                <c:pt idx="3">
                  <c:v>2010</c:v>
                </c:pt>
                <c:pt idx="4">
                  <c:v>2011</c:v>
                </c:pt>
                <c:pt idx="5">
                  <c:v>2012</c:v>
                </c:pt>
              </c:numCache>
            </c:numRef>
          </c:cat>
          <c:val>
            <c:numRef>
              <c:f>'FH Faculty Ethnicity'!$E$52:$J$52</c:f>
              <c:numCache>
                <c:formatCode>#,##0</c:formatCode>
                <c:ptCount val="6"/>
                <c:pt idx="0">
                  <c:v>27</c:v>
                </c:pt>
                <c:pt idx="1">
                  <c:v>28</c:v>
                </c:pt>
                <c:pt idx="2">
                  <c:v>27</c:v>
                </c:pt>
                <c:pt idx="3">
                  <c:v>26</c:v>
                </c:pt>
                <c:pt idx="4">
                  <c:v>27</c:v>
                </c:pt>
                <c:pt idx="5">
                  <c:v>24</c:v>
                </c:pt>
              </c:numCache>
            </c:numRef>
          </c:val>
        </c:ser>
        <c:ser>
          <c:idx val="4"/>
          <c:order val="3"/>
          <c:tx>
            <c:strRef>
              <c:f>'FH Faculty Ethnicity'!$C$53</c:f>
              <c:strCache>
                <c:ptCount val="1"/>
                <c:pt idx="0">
                  <c:v>Filipino</c:v>
                </c:pt>
              </c:strCache>
            </c:strRef>
          </c:tx>
          <c:spPr>
            <a:ln>
              <a:solidFill>
                <a:schemeClr val="accent6"/>
              </a:solidFill>
            </a:ln>
          </c:spPr>
          <c:marker>
            <c:spPr>
              <a:solidFill>
                <a:schemeClr val="accent6"/>
              </a:solidFill>
              <a:ln>
                <a:solidFill>
                  <a:schemeClr val="accent6"/>
                </a:solidFill>
              </a:ln>
            </c:spPr>
          </c:marker>
          <c:cat>
            <c:numRef>
              <c:f>'FH Faculty Ethnicity'!$E$50:$J$50</c:f>
              <c:numCache>
                <c:formatCode>General</c:formatCode>
                <c:ptCount val="6"/>
                <c:pt idx="0">
                  <c:v>2007</c:v>
                </c:pt>
                <c:pt idx="1">
                  <c:v>2008</c:v>
                </c:pt>
                <c:pt idx="2">
                  <c:v>2009</c:v>
                </c:pt>
                <c:pt idx="3">
                  <c:v>2010</c:v>
                </c:pt>
                <c:pt idx="4">
                  <c:v>2011</c:v>
                </c:pt>
                <c:pt idx="5">
                  <c:v>2012</c:v>
                </c:pt>
              </c:numCache>
            </c:numRef>
          </c:cat>
          <c:val>
            <c:numRef>
              <c:f>'FH Faculty Ethnicity'!$E$53:$J$53</c:f>
              <c:numCache>
                <c:formatCode>#,##0</c:formatCode>
                <c:ptCount val="6"/>
                <c:pt idx="0">
                  <c:v>3</c:v>
                </c:pt>
                <c:pt idx="1">
                  <c:v>4</c:v>
                </c:pt>
                <c:pt idx="2">
                  <c:v>4</c:v>
                </c:pt>
                <c:pt idx="3">
                  <c:v>3</c:v>
                </c:pt>
                <c:pt idx="4">
                  <c:v>4</c:v>
                </c:pt>
                <c:pt idx="5">
                  <c:v>2</c:v>
                </c:pt>
              </c:numCache>
            </c:numRef>
          </c:val>
        </c:ser>
        <c:ser>
          <c:idx val="0"/>
          <c:order val="4"/>
          <c:tx>
            <c:strRef>
              <c:f>'FH Faculty Ethnicity'!$C$54</c:f>
              <c:strCache>
                <c:ptCount val="1"/>
                <c:pt idx="0">
                  <c:v>Latino/a</c:v>
                </c:pt>
              </c:strCache>
            </c:strRef>
          </c:tx>
          <c:spPr>
            <a:ln>
              <a:solidFill>
                <a:schemeClr val="accent4"/>
              </a:solidFill>
            </a:ln>
          </c:spPr>
          <c:marker>
            <c:spPr>
              <a:solidFill>
                <a:schemeClr val="accent4"/>
              </a:solidFill>
              <a:ln>
                <a:solidFill>
                  <a:schemeClr val="accent4"/>
                </a:solidFill>
              </a:ln>
            </c:spPr>
          </c:marker>
          <c:cat>
            <c:numRef>
              <c:f>'FH Faculty Ethnicity'!$E$50:$J$50</c:f>
              <c:numCache>
                <c:formatCode>General</c:formatCode>
                <c:ptCount val="6"/>
                <c:pt idx="0">
                  <c:v>2007</c:v>
                </c:pt>
                <c:pt idx="1">
                  <c:v>2008</c:v>
                </c:pt>
                <c:pt idx="2">
                  <c:v>2009</c:v>
                </c:pt>
                <c:pt idx="3">
                  <c:v>2010</c:v>
                </c:pt>
                <c:pt idx="4">
                  <c:v>2011</c:v>
                </c:pt>
                <c:pt idx="5">
                  <c:v>2012</c:v>
                </c:pt>
              </c:numCache>
            </c:numRef>
          </c:cat>
          <c:val>
            <c:numRef>
              <c:f>'FH Faculty Ethnicity'!$E$54:$J$54</c:f>
              <c:numCache>
                <c:formatCode>#,##0</c:formatCode>
                <c:ptCount val="6"/>
                <c:pt idx="0">
                  <c:v>19</c:v>
                </c:pt>
                <c:pt idx="1">
                  <c:v>21</c:v>
                </c:pt>
                <c:pt idx="2">
                  <c:v>19</c:v>
                </c:pt>
                <c:pt idx="3">
                  <c:v>21</c:v>
                </c:pt>
                <c:pt idx="4">
                  <c:v>24</c:v>
                </c:pt>
                <c:pt idx="5">
                  <c:v>24</c:v>
                </c:pt>
              </c:numCache>
            </c:numRef>
          </c:val>
        </c:ser>
        <c:ser>
          <c:idx val="3"/>
          <c:order val="5"/>
          <c:tx>
            <c:strRef>
              <c:f>'FH Faculty Ethnicity'!$C$56</c:f>
              <c:strCache>
                <c:ptCount val="1"/>
                <c:pt idx="0">
                  <c:v>White</c:v>
                </c:pt>
              </c:strCache>
            </c:strRef>
          </c:tx>
          <c:spPr>
            <a:ln>
              <a:solidFill>
                <a:schemeClr val="accent2"/>
              </a:solidFill>
            </a:ln>
          </c:spPr>
          <c:marker>
            <c:spPr>
              <a:solidFill>
                <a:schemeClr val="accent2"/>
              </a:solidFill>
              <a:ln>
                <a:solidFill>
                  <a:schemeClr val="accent2"/>
                </a:solidFill>
              </a:ln>
            </c:spPr>
          </c:marker>
          <c:cat>
            <c:numRef>
              <c:f>'FH Faculty Ethnicity'!$E$50:$J$50</c:f>
              <c:numCache>
                <c:formatCode>General</c:formatCode>
                <c:ptCount val="6"/>
                <c:pt idx="0">
                  <c:v>2007</c:v>
                </c:pt>
                <c:pt idx="1">
                  <c:v>2008</c:v>
                </c:pt>
                <c:pt idx="2">
                  <c:v>2009</c:v>
                </c:pt>
                <c:pt idx="3">
                  <c:v>2010</c:v>
                </c:pt>
                <c:pt idx="4">
                  <c:v>2011</c:v>
                </c:pt>
                <c:pt idx="5">
                  <c:v>2012</c:v>
                </c:pt>
              </c:numCache>
            </c:numRef>
          </c:cat>
          <c:val>
            <c:numRef>
              <c:f>'FH Faculty Ethnicity'!$E$56:$J$56</c:f>
              <c:numCache>
                <c:formatCode>#,##0</c:formatCode>
                <c:ptCount val="6"/>
                <c:pt idx="0">
                  <c:v>130</c:v>
                </c:pt>
                <c:pt idx="1">
                  <c:v>125</c:v>
                </c:pt>
                <c:pt idx="2">
                  <c:v>121</c:v>
                </c:pt>
                <c:pt idx="3">
                  <c:v>124</c:v>
                </c:pt>
                <c:pt idx="4">
                  <c:v>117</c:v>
                </c:pt>
                <c:pt idx="5">
                  <c:v>120</c:v>
                </c:pt>
              </c:numCache>
            </c:numRef>
          </c:val>
        </c:ser>
        <c:marker val="1"/>
        <c:axId val="50310528"/>
        <c:axId val="50316800"/>
      </c:lineChart>
      <c:catAx>
        <c:axId val="50310528"/>
        <c:scaling>
          <c:orientation val="minMax"/>
        </c:scaling>
        <c:axPos val="b"/>
        <c:numFmt formatCode="General" sourceLinked="1"/>
        <c:majorTickMark val="none"/>
        <c:tickLblPos val="nextTo"/>
        <c:txPr>
          <a:bodyPr rot="0" vert="horz"/>
          <a:lstStyle/>
          <a:p>
            <a:pPr>
              <a:defRPr/>
            </a:pPr>
            <a:endParaRPr lang="en-US"/>
          </a:p>
        </c:txPr>
        <c:crossAx val="50316800"/>
        <c:crosses val="autoZero"/>
        <c:auto val="1"/>
        <c:lblAlgn val="ctr"/>
        <c:lblOffset val="100"/>
        <c:tickLblSkip val="1"/>
        <c:tickMarkSkip val="1"/>
      </c:catAx>
      <c:valAx>
        <c:axId val="50316800"/>
        <c:scaling>
          <c:orientation val="minMax"/>
          <c:max val="220"/>
          <c:min val="0"/>
        </c:scaling>
        <c:axPos val="l"/>
        <c:majorGridlines/>
        <c:numFmt formatCode="#,##0" sourceLinked="1"/>
        <c:majorTickMark val="none"/>
        <c:tickLblPos val="nextTo"/>
        <c:txPr>
          <a:bodyPr rot="0" vert="horz"/>
          <a:lstStyle/>
          <a:p>
            <a:pPr>
              <a:defRPr/>
            </a:pPr>
            <a:endParaRPr lang="en-US"/>
          </a:p>
        </c:txPr>
        <c:crossAx val="50310528"/>
        <c:crosses val="autoZero"/>
        <c:crossBetween val="between"/>
        <c:majorUnit val="20"/>
      </c:valAx>
    </c:plotArea>
    <c:legend>
      <c:legendPos val="r"/>
      <c:layout/>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800"/>
            </a:pPr>
            <a:r>
              <a:rPr lang="en-US" sz="1800" dirty="0"/>
              <a:t>Foothill College Fall Classified Staff by </a:t>
            </a:r>
            <a:r>
              <a:rPr lang="en-US" sz="1800" dirty="0" smtClean="0"/>
              <a:t>Ethnicity</a:t>
            </a:r>
          </a:p>
          <a:p>
            <a:pPr>
              <a:defRPr sz="1800"/>
            </a:pPr>
            <a:r>
              <a:rPr lang="en-US" sz="1800" dirty="0" smtClean="0"/>
              <a:t>Fall 2007-Fall 2012</a:t>
            </a:r>
            <a:endParaRPr lang="en-US" sz="1800" dirty="0"/>
          </a:p>
        </c:rich>
      </c:tx>
      <c:layout/>
    </c:title>
    <c:plotArea>
      <c:layout/>
      <c:lineChart>
        <c:grouping val="standard"/>
        <c:ser>
          <c:idx val="5"/>
          <c:order val="0"/>
          <c:tx>
            <c:strRef>
              <c:f>'FH Staff Ethnicity'!$C$58</c:f>
              <c:strCache>
                <c:ptCount val="1"/>
                <c:pt idx="0">
                  <c:v>Total</c:v>
                </c:pt>
              </c:strCache>
            </c:strRef>
          </c:tx>
          <c:spPr>
            <a:ln>
              <a:solidFill>
                <a:schemeClr val="accent1"/>
              </a:solidFill>
            </a:ln>
          </c:spPr>
          <c:marker>
            <c:spPr>
              <a:solidFill>
                <a:schemeClr val="accent1"/>
              </a:solidFill>
              <a:ln>
                <a:solidFill>
                  <a:schemeClr val="accent1"/>
                </a:solidFill>
              </a:ln>
            </c:spPr>
          </c:marker>
          <c:val>
            <c:numRef>
              <c:f>'FH Staff Ethnicity'!$E$58:$J$58</c:f>
              <c:numCache>
                <c:formatCode>#,##0</c:formatCode>
                <c:ptCount val="6"/>
                <c:pt idx="0">
                  <c:v>158</c:v>
                </c:pt>
                <c:pt idx="1">
                  <c:v>155</c:v>
                </c:pt>
                <c:pt idx="2">
                  <c:v>151</c:v>
                </c:pt>
                <c:pt idx="3">
                  <c:v>142</c:v>
                </c:pt>
                <c:pt idx="4">
                  <c:v>131</c:v>
                </c:pt>
                <c:pt idx="5">
                  <c:v>119</c:v>
                </c:pt>
              </c:numCache>
            </c:numRef>
          </c:val>
        </c:ser>
        <c:ser>
          <c:idx val="2"/>
          <c:order val="1"/>
          <c:tx>
            <c:strRef>
              <c:f>'FH Staff Ethnicity'!$C$51</c:f>
              <c:strCache>
                <c:ptCount val="1"/>
                <c:pt idx="0">
                  <c:v>African American</c:v>
                </c:pt>
              </c:strCache>
            </c:strRef>
          </c:tx>
          <c:spPr>
            <a:ln>
              <a:solidFill>
                <a:schemeClr val="accent5"/>
              </a:solidFill>
            </a:ln>
          </c:spPr>
          <c:marker>
            <c:spPr>
              <a:solidFill>
                <a:schemeClr val="accent5"/>
              </a:solidFill>
              <a:ln>
                <a:solidFill>
                  <a:schemeClr val="accent5"/>
                </a:solidFill>
              </a:ln>
            </c:spPr>
          </c:marker>
          <c:cat>
            <c:numRef>
              <c:f>'FH Staff Ethnicity'!$E$50:$J$50</c:f>
              <c:numCache>
                <c:formatCode>General</c:formatCode>
                <c:ptCount val="6"/>
                <c:pt idx="0">
                  <c:v>2007</c:v>
                </c:pt>
                <c:pt idx="1">
                  <c:v>2008</c:v>
                </c:pt>
                <c:pt idx="2">
                  <c:v>2009</c:v>
                </c:pt>
                <c:pt idx="3">
                  <c:v>2010</c:v>
                </c:pt>
                <c:pt idx="4">
                  <c:v>2011</c:v>
                </c:pt>
                <c:pt idx="5">
                  <c:v>2012</c:v>
                </c:pt>
              </c:numCache>
            </c:numRef>
          </c:cat>
          <c:val>
            <c:numRef>
              <c:f>'FH Staff Ethnicity'!$E$51:$J$51</c:f>
              <c:numCache>
                <c:formatCode>#,##0</c:formatCode>
                <c:ptCount val="6"/>
                <c:pt idx="0">
                  <c:v>10</c:v>
                </c:pt>
                <c:pt idx="1">
                  <c:v>10</c:v>
                </c:pt>
                <c:pt idx="2">
                  <c:v>11</c:v>
                </c:pt>
                <c:pt idx="3">
                  <c:v>11</c:v>
                </c:pt>
                <c:pt idx="4">
                  <c:v>11</c:v>
                </c:pt>
                <c:pt idx="5">
                  <c:v>6</c:v>
                </c:pt>
              </c:numCache>
            </c:numRef>
          </c:val>
        </c:ser>
        <c:ser>
          <c:idx val="1"/>
          <c:order val="2"/>
          <c:tx>
            <c:strRef>
              <c:f>'FH Staff Ethnicity'!$C$52</c:f>
              <c:strCache>
                <c:ptCount val="1"/>
                <c:pt idx="0">
                  <c:v>Asian/Pacific Islander</c:v>
                </c:pt>
              </c:strCache>
            </c:strRef>
          </c:tx>
          <c:spPr>
            <a:ln>
              <a:solidFill>
                <a:schemeClr val="accent3"/>
              </a:solidFill>
            </a:ln>
          </c:spPr>
          <c:marker>
            <c:spPr>
              <a:solidFill>
                <a:schemeClr val="accent3"/>
              </a:solidFill>
              <a:ln>
                <a:solidFill>
                  <a:schemeClr val="accent3"/>
                </a:solidFill>
              </a:ln>
            </c:spPr>
          </c:marker>
          <c:cat>
            <c:numRef>
              <c:f>'FH Staff Ethnicity'!$E$50:$J$50</c:f>
              <c:numCache>
                <c:formatCode>General</c:formatCode>
                <c:ptCount val="6"/>
                <c:pt idx="0">
                  <c:v>2007</c:v>
                </c:pt>
                <c:pt idx="1">
                  <c:v>2008</c:v>
                </c:pt>
                <c:pt idx="2">
                  <c:v>2009</c:v>
                </c:pt>
                <c:pt idx="3">
                  <c:v>2010</c:v>
                </c:pt>
                <c:pt idx="4">
                  <c:v>2011</c:v>
                </c:pt>
                <c:pt idx="5">
                  <c:v>2012</c:v>
                </c:pt>
              </c:numCache>
            </c:numRef>
          </c:cat>
          <c:val>
            <c:numRef>
              <c:f>'FH Staff Ethnicity'!$E$52:$J$52</c:f>
              <c:numCache>
                <c:formatCode>#,##0</c:formatCode>
                <c:ptCount val="6"/>
                <c:pt idx="0">
                  <c:v>19</c:v>
                </c:pt>
                <c:pt idx="1">
                  <c:v>24</c:v>
                </c:pt>
                <c:pt idx="2">
                  <c:v>22</c:v>
                </c:pt>
                <c:pt idx="3">
                  <c:v>21</c:v>
                </c:pt>
                <c:pt idx="4">
                  <c:v>21</c:v>
                </c:pt>
                <c:pt idx="5">
                  <c:v>21</c:v>
                </c:pt>
              </c:numCache>
            </c:numRef>
          </c:val>
        </c:ser>
        <c:ser>
          <c:idx val="4"/>
          <c:order val="3"/>
          <c:tx>
            <c:strRef>
              <c:f>'FH Staff Ethnicity'!$C$53</c:f>
              <c:strCache>
                <c:ptCount val="1"/>
                <c:pt idx="0">
                  <c:v>Filipino</c:v>
                </c:pt>
              </c:strCache>
            </c:strRef>
          </c:tx>
          <c:spPr>
            <a:ln>
              <a:solidFill>
                <a:schemeClr val="accent6"/>
              </a:solidFill>
            </a:ln>
          </c:spPr>
          <c:marker>
            <c:spPr>
              <a:solidFill>
                <a:schemeClr val="accent6"/>
              </a:solidFill>
              <a:ln>
                <a:solidFill>
                  <a:schemeClr val="accent6"/>
                </a:solidFill>
              </a:ln>
            </c:spPr>
          </c:marker>
          <c:cat>
            <c:numRef>
              <c:f>'FH Staff Ethnicity'!$E$50:$J$50</c:f>
              <c:numCache>
                <c:formatCode>General</c:formatCode>
                <c:ptCount val="6"/>
                <c:pt idx="0">
                  <c:v>2007</c:v>
                </c:pt>
                <c:pt idx="1">
                  <c:v>2008</c:v>
                </c:pt>
                <c:pt idx="2">
                  <c:v>2009</c:v>
                </c:pt>
                <c:pt idx="3">
                  <c:v>2010</c:v>
                </c:pt>
                <c:pt idx="4">
                  <c:v>2011</c:v>
                </c:pt>
                <c:pt idx="5">
                  <c:v>2012</c:v>
                </c:pt>
              </c:numCache>
            </c:numRef>
          </c:cat>
          <c:val>
            <c:numRef>
              <c:f>'FH Staff Ethnicity'!$E$53:$J$53</c:f>
              <c:numCache>
                <c:formatCode>#,##0</c:formatCode>
                <c:ptCount val="6"/>
                <c:pt idx="0">
                  <c:v>5</c:v>
                </c:pt>
                <c:pt idx="1">
                  <c:v>4</c:v>
                </c:pt>
                <c:pt idx="2">
                  <c:v>3</c:v>
                </c:pt>
                <c:pt idx="3">
                  <c:v>4</c:v>
                </c:pt>
                <c:pt idx="4">
                  <c:v>3</c:v>
                </c:pt>
                <c:pt idx="5">
                  <c:v>4</c:v>
                </c:pt>
              </c:numCache>
            </c:numRef>
          </c:val>
        </c:ser>
        <c:ser>
          <c:idx val="0"/>
          <c:order val="4"/>
          <c:tx>
            <c:strRef>
              <c:f>'FH Staff Ethnicity'!$C$54</c:f>
              <c:strCache>
                <c:ptCount val="1"/>
                <c:pt idx="0">
                  <c:v>Latino/a</c:v>
                </c:pt>
              </c:strCache>
            </c:strRef>
          </c:tx>
          <c:spPr>
            <a:ln>
              <a:solidFill>
                <a:schemeClr val="accent4"/>
              </a:solidFill>
            </a:ln>
          </c:spPr>
          <c:marker>
            <c:spPr>
              <a:solidFill>
                <a:schemeClr val="accent4"/>
              </a:solidFill>
              <a:ln>
                <a:solidFill>
                  <a:schemeClr val="accent4"/>
                </a:solidFill>
              </a:ln>
            </c:spPr>
          </c:marker>
          <c:cat>
            <c:numRef>
              <c:f>'FH Staff Ethnicity'!$E$50:$J$50</c:f>
              <c:numCache>
                <c:formatCode>General</c:formatCode>
                <c:ptCount val="6"/>
                <c:pt idx="0">
                  <c:v>2007</c:v>
                </c:pt>
                <c:pt idx="1">
                  <c:v>2008</c:v>
                </c:pt>
                <c:pt idx="2">
                  <c:v>2009</c:v>
                </c:pt>
                <c:pt idx="3">
                  <c:v>2010</c:v>
                </c:pt>
                <c:pt idx="4">
                  <c:v>2011</c:v>
                </c:pt>
                <c:pt idx="5">
                  <c:v>2012</c:v>
                </c:pt>
              </c:numCache>
            </c:numRef>
          </c:cat>
          <c:val>
            <c:numRef>
              <c:f>'FH Staff Ethnicity'!$E$54:$J$54</c:f>
              <c:numCache>
                <c:formatCode>#,##0</c:formatCode>
                <c:ptCount val="6"/>
                <c:pt idx="0">
                  <c:v>24</c:v>
                </c:pt>
                <c:pt idx="1">
                  <c:v>23</c:v>
                </c:pt>
                <c:pt idx="2">
                  <c:v>22</c:v>
                </c:pt>
                <c:pt idx="3">
                  <c:v>18</c:v>
                </c:pt>
                <c:pt idx="4">
                  <c:v>18</c:v>
                </c:pt>
                <c:pt idx="5">
                  <c:v>15</c:v>
                </c:pt>
              </c:numCache>
            </c:numRef>
          </c:val>
        </c:ser>
        <c:ser>
          <c:idx val="3"/>
          <c:order val="5"/>
          <c:tx>
            <c:strRef>
              <c:f>'FH Staff Ethnicity'!$C$56</c:f>
              <c:strCache>
                <c:ptCount val="1"/>
                <c:pt idx="0">
                  <c:v>White</c:v>
                </c:pt>
              </c:strCache>
            </c:strRef>
          </c:tx>
          <c:spPr>
            <a:ln>
              <a:solidFill>
                <a:schemeClr val="accent2"/>
              </a:solidFill>
            </a:ln>
          </c:spPr>
          <c:marker>
            <c:spPr>
              <a:solidFill>
                <a:schemeClr val="accent2"/>
              </a:solidFill>
              <a:ln>
                <a:solidFill>
                  <a:schemeClr val="accent2"/>
                </a:solidFill>
              </a:ln>
            </c:spPr>
          </c:marker>
          <c:cat>
            <c:numRef>
              <c:f>'FH Staff Ethnicity'!$E$50:$J$50</c:f>
              <c:numCache>
                <c:formatCode>General</c:formatCode>
                <c:ptCount val="6"/>
                <c:pt idx="0">
                  <c:v>2007</c:v>
                </c:pt>
                <c:pt idx="1">
                  <c:v>2008</c:v>
                </c:pt>
                <c:pt idx="2">
                  <c:v>2009</c:v>
                </c:pt>
                <c:pt idx="3">
                  <c:v>2010</c:v>
                </c:pt>
                <c:pt idx="4">
                  <c:v>2011</c:v>
                </c:pt>
                <c:pt idx="5">
                  <c:v>2012</c:v>
                </c:pt>
              </c:numCache>
            </c:numRef>
          </c:cat>
          <c:val>
            <c:numRef>
              <c:f>'FH Staff Ethnicity'!$E$56:$J$56</c:f>
              <c:numCache>
                <c:formatCode>#,##0</c:formatCode>
                <c:ptCount val="6"/>
                <c:pt idx="0">
                  <c:v>81</c:v>
                </c:pt>
                <c:pt idx="1">
                  <c:v>76</c:v>
                </c:pt>
                <c:pt idx="2">
                  <c:v>77</c:v>
                </c:pt>
                <c:pt idx="3">
                  <c:v>73</c:v>
                </c:pt>
                <c:pt idx="4">
                  <c:v>69</c:v>
                </c:pt>
                <c:pt idx="5">
                  <c:v>66</c:v>
                </c:pt>
              </c:numCache>
            </c:numRef>
          </c:val>
        </c:ser>
        <c:marker val="1"/>
        <c:axId val="50521600"/>
        <c:axId val="50523520"/>
      </c:lineChart>
      <c:catAx>
        <c:axId val="50521600"/>
        <c:scaling>
          <c:orientation val="minMax"/>
        </c:scaling>
        <c:axPos val="b"/>
        <c:numFmt formatCode="General" sourceLinked="1"/>
        <c:majorTickMark val="none"/>
        <c:tickLblPos val="nextTo"/>
        <c:txPr>
          <a:bodyPr rot="0" vert="horz"/>
          <a:lstStyle/>
          <a:p>
            <a:pPr>
              <a:defRPr/>
            </a:pPr>
            <a:endParaRPr lang="en-US"/>
          </a:p>
        </c:txPr>
        <c:crossAx val="50523520"/>
        <c:crosses val="autoZero"/>
        <c:auto val="1"/>
        <c:lblAlgn val="ctr"/>
        <c:lblOffset val="100"/>
        <c:tickLblSkip val="1"/>
        <c:tickMarkSkip val="1"/>
      </c:catAx>
      <c:valAx>
        <c:axId val="50523520"/>
        <c:scaling>
          <c:orientation val="minMax"/>
          <c:max val="170"/>
          <c:min val="0"/>
        </c:scaling>
        <c:axPos val="l"/>
        <c:majorGridlines/>
        <c:numFmt formatCode="#,##0" sourceLinked="1"/>
        <c:majorTickMark val="none"/>
        <c:tickLblPos val="nextTo"/>
        <c:txPr>
          <a:bodyPr rot="0" vert="horz"/>
          <a:lstStyle/>
          <a:p>
            <a:pPr>
              <a:defRPr/>
            </a:pPr>
            <a:endParaRPr lang="en-US"/>
          </a:p>
        </c:txPr>
        <c:crossAx val="50521600"/>
        <c:crosses val="autoZero"/>
        <c:crossBetween val="between"/>
        <c:majorUnit val="10"/>
      </c:valAx>
    </c:plotArea>
    <c:legend>
      <c:legendPos val="r"/>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1800" dirty="0"/>
              <a:t>Foothill College Fall Administrators by </a:t>
            </a:r>
            <a:r>
              <a:rPr lang="en-US" sz="1800" dirty="0" smtClean="0"/>
              <a:t>Ethnicity</a:t>
            </a:r>
          </a:p>
          <a:p>
            <a:pPr>
              <a:defRPr sz="1800"/>
            </a:pPr>
            <a:r>
              <a:rPr lang="en-US" sz="1800" dirty="0" smtClean="0"/>
              <a:t>Fall 2007 to Fall 2012</a:t>
            </a:r>
            <a:endParaRPr lang="en-US" sz="1800" dirty="0"/>
          </a:p>
        </c:rich>
      </c:tx>
      <c:layout/>
    </c:title>
    <c:plotArea>
      <c:layout/>
      <c:lineChart>
        <c:grouping val="standard"/>
        <c:ser>
          <c:idx val="5"/>
          <c:order val="0"/>
          <c:tx>
            <c:strRef>
              <c:f>'FH Admin Ethnicity'!$C$58</c:f>
              <c:strCache>
                <c:ptCount val="1"/>
                <c:pt idx="0">
                  <c:v>Total</c:v>
                </c:pt>
              </c:strCache>
            </c:strRef>
          </c:tx>
          <c:spPr>
            <a:ln>
              <a:solidFill>
                <a:schemeClr val="accent1"/>
              </a:solidFill>
            </a:ln>
          </c:spPr>
          <c:marker>
            <c:spPr>
              <a:solidFill>
                <a:schemeClr val="accent1"/>
              </a:solidFill>
              <a:ln>
                <a:solidFill>
                  <a:schemeClr val="accent1"/>
                </a:solidFill>
              </a:ln>
            </c:spPr>
          </c:marker>
          <c:val>
            <c:numRef>
              <c:f>'FH Admin Ethnicity'!$E$58:$J$58</c:f>
              <c:numCache>
                <c:formatCode>#,##0</c:formatCode>
                <c:ptCount val="6"/>
                <c:pt idx="0">
                  <c:v>22</c:v>
                </c:pt>
                <c:pt idx="1">
                  <c:v>26</c:v>
                </c:pt>
                <c:pt idx="2">
                  <c:v>26</c:v>
                </c:pt>
                <c:pt idx="3">
                  <c:v>25</c:v>
                </c:pt>
                <c:pt idx="4">
                  <c:v>23</c:v>
                </c:pt>
                <c:pt idx="5">
                  <c:v>26</c:v>
                </c:pt>
              </c:numCache>
            </c:numRef>
          </c:val>
        </c:ser>
        <c:ser>
          <c:idx val="2"/>
          <c:order val="1"/>
          <c:tx>
            <c:strRef>
              <c:f>'FH Admin Ethnicity'!$C$51</c:f>
              <c:strCache>
                <c:ptCount val="1"/>
                <c:pt idx="0">
                  <c:v>African American</c:v>
                </c:pt>
              </c:strCache>
            </c:strRef>
          </c:tx>
          <c:spPr>
            <a:ln>
              <a:solidFill>
                <a:schemeClr val="accent5"/>
              </a:solidFill>
            </a:ln>
          </c:spPr>
          <c:marker>
            <c:spPr>
              <a:solidFill>
                <a:schemeClr val="accent5"/>
              </a:solidFill>
              <a:ln>
                <a:solidFill>
                  <a:schemeClr val="accent5"/>
                </a:solidFill>
              </a:ln>
            </c:spPr>
          </c:marker>
          <c:cat>
            <c:numRef>
              <c:f>'FH Admin Ethnicity'!$E$50:$J$50</c:f>
              <c:numCache>
                <c:formatCode>General</c:formatCode>
                <c:ptCount val="6"/>
                <c:pt idx="0">
                  <c:v>2007</c:v>
                </c:pt>
                <c:pt idx="1">
                  <c:v>2008</c:v>
                </c:pt>
                <c:pt idx="2">
                  <c:v>2009</c:v>
                </c:pt>
                <c:pt idx="3">
                  <c:v>2010</c:v>
                </c:pt>
                <c:pt idx="4">
                  <c:v>2011</c:v>
                </c:pt>
                <c:pt idx="5">
                  <c:v>2012</c:v>
                </c:pt>
              </c:numCache>
            </c:numRef>
          </c:cat>
          <c:val>
            <c:numRef>
              <c:f>'FH Admin Ethnicity'!$E$51:$J$51</c:f>
              <c:numCache>
                <c:formatCode>#,##0</c:formatCode>
                <c:ptCount val="6"/>
                <c:pt idx="0">
                  <c:v>3</c:v>
                </c:pt>
                <c:pt idx="1">
                  <c:v>4</c:v>
                </c:pt>
                <c:pt idx="2">
                  <c:v>3</c:v>
                </c:pt>
                <c:pt idx="3">
                  <c:v>2</c:v>
                </c:pt>
                <c:pt idx="4">
                  <c:v>2</c:v>
                </c:pt>
                <c:pt idx="5">
                  <c:v>2</c:v>
                </c:pt>
              </c:numCache>
            </c:numRef>
          </c:val>
        </c:ser>
        <c:ser>
          <c:idx val="1"/>
          <c:order val="2"/>
          <c:tx>
            <c:strRef>
              <c:f>'FH Admin Ethnicity'!$C$52</c:f>
              <c:strCache>
                <c:ptCount val="1"/>
                <c:pt idx="0">
                  <c:v>Asian/Pacific Islander</c:v>
                </c:pt>
              </c:strCache>
            </c:strRef>
          </c:tx>
          <c:spPr>
            <a:ln>
              <a:solidFill>
                <a:schemeClr val="accent3"/>
              </a:solidFill>
            </a:ln>
          </c:spPr>
          <c:marker>
            <c:spPr>
              <a:solidFill>
                <a:schemeClr val="accent3"/>
              </a:solidFill>
              <a:ln>
                <a:solidFill>
                  <a:schemeClr val="accent3"/>
                </a:solidFill>
              </a:ln>
            </c:spPr>
          </c:marker>
          <c:cat>
            <c:numRef>
              <c:f>'FH Admin Ethnicity'!$E$50:$J$50</c:f>
              <c:numCache>
                <c:formatCode>General</c:formatCode>
                <c:ptCount val="6"/>
                <c:pt idx="0">
                  <c:v>2007</c:v>
                </c:pt>
                <c:pt idx="1">
                  <c:v>2008</c:v>
                </c:pt>
                <c:pt idx="2">
                  <c:v>2009</c:v>
                </c:pt>
                <c:pt idx="3">
                  <c:v>2010</c:v>
                </c:pt>
                <c:pt idx="4">
                  <c:v>2011</c:v>
                </c:pt>
                <c:pt idx="5">
                  <c:v>2012</c:v>
                </c:pt>
              </c:numCache>
            </c:numRef>
          </c:cat>
          <c:val>
            <c:numRef>
              <c:f>'FH Admin Ethnicity'!$E$52:$J$52</c:f>
              <c:numCache>
                <c:formatCode>#,##0</c:formatCode>
                <c:ptCount val="6"/>
                <c:pt idx="0">
                  <c:v>0</c:v>
                </c:pt>
                <c:pt idx="1">
                  <c:v>0</c:v>
                </c:pt>
                <c:pt idx="2">
                  <c:v>0</c:v>
                </c:pt>
                <c:pt idx="3">
                  <c:v>0</c:v>
                </c:pt>
                <c:pt idx="4">
                  <c:v>0</c:v>
                </c:pt>
                <c:pt idx="5">
                  <c:v>2</c:v>
                </c:pt>
              </c:numCache>
            </c:numRef>
          </c:val>
        </c:ser>
        <c:ser>
          <c:idx val="4"/>
          <c:order val="3"/>
          <c:tx>
            <c:strRef>
              <c:f>'FH Admin Ethnicity'!$C$53</c:f>
              <c:strCache>
                <c:ptCount val="1"/>
                <c:pt idx="0">
                  <c:v>Filipino</c:v>
                </c:pt>
              </c:strCache>
            </c:strRef>
          </c:tx>
          <c:spPr>
            <a:ln>
              <a:solidFill>
                <a:schemeClr val="accent6"/>
              </a:solidFill>
            </a:ln>
          </c:spPr>
          <c:marker>
            <c:spPr>
              <a:solidFill>
                <a:schemeClr val="accent4"/>
              </a:solidFill>
              <a:ln>
                <a:solidFill>
                  <a:schemeClr val="accent6"/>
                </a:solidFill>
              </a:ln>
            </c:spPr>
          </c:marker>
          <c:cat>
            <c:numRef>
              <c:f>'FH Admin Ethnicity'!$E$50:$J$50</c:f>
              <c:numCache>
                <c:formatCode>General</c:formatCode>
                <c:ptCount val="6"/>
                <c:pt idx="0">
                  <c:v>2007</c:v>
                </c:pt>
                <c:pt idx="1">
                  <c:v>2008</c:v>
                </c:pt>
                <c:pt idx="2">
                  <c:v>2009</c:v>
                </c:pt>
                <c:pt idx="3">
                  <c:v>2010</c:v>
                </c:pt>
                <c:pt idx="4">
                  <c:v>2011</c:v>
                </c:pt>
                <c:pt idx="5">
                  <c:v>2012</c:v>
                </c:pt>
              </c:numCache>
            </c:numRef>
          </c:cat>
          <c:val>
            <c:numRef>
              <c:f>'FH Admin Ethnicity'!$E$53:$J$53</c:f>
              <c:numCache>
                <c:formatCode>#,##0</c:formatCode>
                <c:ptCount val="6"/>
                <c:pt idx="0">
                  <c:v>3</c:v>
                </c:pt>
                <c:pt idx="1">
                  <c:v>4</c:v>
                </c:pt>
                <c:pt idx="2">
                  <c:v>4</c:v>
                </c:pt>
                <c:pt idx="3">
                  <c:v>3</c:v>
                </c:pt>
                <c:pt idx="4">
                  <c:v>2</c:v>
                </c:pt>
                <c:pt idx="5">
                  <c:v>1</c:v>
                </c:pt>
              </c:numCache>
            </c:numRef>
          </c:val>
        </c:ser>
        <c:ser>
          <c:idx val="0"/>
          <c:order val="4"/>
          <c:tx>
            <c:strRef>
              <c:f>'FH Admin Ethnicity'!$C$54</c:f>
              <c:strCache>
                <c:ptCount val="1"/>
                <c:pt idx="0">
                  <c:v>Latino/a</c:v>
                </c:pt>
              </c:strCache>
            </c:strRef>
          </c:tx>
          <c:spPr>
            <a:ln>
              <a:solidFill>
                <a:schemeClr val="accent4"/>
              </a:solidFill>
            </a:ln>
          </c:spPr>
          <c:marker>
            <c:spPr>
              <a:solidFill>
                <a:schemeClr val="accent4"/>
              </a:solidFill>
              <a:ln>
                <a:solidFill>
                  <a:schemeClr val="accent4"/>
                </a:solidFill>
              </a:ln>
            </c:spPr>
          </c:marker>
          <c:cat>
            <c:numRef>
              <c:f>'FH Admin Ethnicity'!$E$50:$J$50</c:f>
              <c:numCache>
                <c:formatCode>General</c:formatCode>
                <c:ptCount val="6"/>
                <c:pt idx="0">
                  <c:v>2007</c:v>
                </c:pt>
                <c:pt idx="1">
                  <c:v>2008</c:v>
                </c:pt>
                <c:pt idx="2">
                  <c:v>2009</c:v>
                </c:pt>
                <c:pt idx="3">
                  <c:v>2010</c:v>
                </c:pt>
                <c:pt idx="4">
                  <c:v>2011</c:v>
                </c:pt>
                <c:pt idx="5">
                  <c:v>2012</c:v>
                </c:pt>
              </c:numCache>
            </c:numRef>
          </c:cat>
          <c:val>
            <c:numRef>
              <c:f>'FH Admin Ethnicity'!$E$54:$J$54</c:f>
              <c:numCache>
                <c:formatCode>#,##0</c:formatCode>
                <c:ptCount val="6"/>
                <c:pt idx="0">
                  <c:v>1</c:v>
                </c:pt>
                <c:pt idx="1">
                  <c:v>2</c:v>
                </c:pt>
                <c:pt idx="2">
                  <c:v>3</c:v>
                </c:pt>
                <c:pt idx="3">
                  <c:v>3</c:v>
                </c:pt>
                <c:pt idx="4">
                  <c:v>2</c:v>
                </c:pt>
                <c:pt idx="5">
                  <c:v>3</c:v>
                </c:pt>
              </c:numCache>
            </c:numRef>
          </c:val>
        </c:ser>
        <c:ser>
          <c:idx val="3"/>
          <c:order val="5"/>
          <c:tx>
            <c:strRef>
              <c:f>'FH Admin Ethnicity'!$C$56</c:f>
              <c:strCache>
                <c:ptCount val="1"/>
                <c:pt idx="0">
                  <c:v>White</c:v>
                </c:pt>
              </c:strCache>
            </c:strRef>
          </c:tx>
          <c:spPr>
            <a:ln>
              <a:solidFill>
                <a:schemeClr val="accent2"/>
              </a:solidFill>
            </a:ln>
          </c:spPr>
          <c:marker>
            <c:spPr>
              <a:solidFill>
                <a:schemeClr val="accent2"/>
              </a:solidFill>
              <a:ln>
                <a:solidFill>
                  <a:schemeClr val="accent2"/>
                </a:solidFill>
              </a:ln>
            </c:spPr>
          </c:marker>
          <c:cat>
            <c:numRef>
              <c:f>'FH Admin Ethnicity'!$E$50:$J$50</c:f>
              <c:numCache>
                <c:formatCode>General</c:formatCode>
                <c:ptCount val="6"/>
                <c:pt idx="0">
                  <c:v>2007</c:v>
                </c:pt>
                <c:pt idx="1">
                  <c:v>2008</c:v>
                </c:pt>
                <c:pt idx="2">
                  <c:v>2009</c:v>
                </c:pt>
                <c:pt idx="3">
                  <c:v>2010</c:v>
                </c:pt>
                <c:pt idx="4">
                  <c:v>2011</c:v>
                </c:pt>
                <c:pt idx="5">
                  <c:v>2012</c:v>
                </c:pt>
              </c:numCache>
            </c:numRef>
          </c:cat>
          <c:val>
            <c:numRef>
              <c:f>'FH Admin Ethnicity'!$E$56:$J$56</c:f>
              <c:numCache>
                <c:formatCode>#,##0</c:formatCode>
                <c:ptCount val="6"/>
                <c:pt idx="0">
                  <c:v>15</c:v>
                </c:pt>
                <c:pt idx="1">
                  <c:v>16</c:v>
                </c:pt>
                <c:pt idx="2">
                  <c:v>16</c:v>
                </c:pt>
                <c:pt idx="3">
                  <c:v>16</c:v>
                </c:pt>
                <c:pt idx="4">
                  <c:v>16</c:v>
                </c:pt>
                <c:pt idx="5">
                  <c:v>18</c:v>
                </c:pt>
              </c:numCache>
            </c:numRef>
          </c:val>
        </c:ser>
        <c:marker val="1"/>
        <c:axId val="50675072"/>
        <c:axId val="50693632"/>
      </c:lineChart>
      <c:catAx>
        <c:axId val="50675072"/>
        <c:scaling>
          <c:orientation val="minMax"/>
        </c:scaling>
        <c:axPos val="b"/>
        <c:numFmt formatCode="General" sourceLinked="1"/>
        <c:majorTickMark val="none"/>
        <c:tickLblPos val="nextTo"/>
        <c:txPr>
          <a:bodyPr rot="0" vert="horz"/>
          <a:lstStyle/>
          <a:p>
            <a:pPr>
              <a:defRPr/>
            </a:pPr>
            <a:endParaRPr lang="en-US"/>
          </a:p>
        </c:txPr>
        <c:crossAx val="50693632"/>
        <c:crosses val="autoZero"/>
        <c:auto val="1"/>
        <c:lblAlgn val="ctr"/>
        <c:lblOffset val="100"/>
        <c:tickLblSkip val="1"/>
        <c:tickMarkSkip val="1"/>
      </c:catAx>
      <c:valAx>
        <c:axId val="50693632"/>
        <c:scaling>
          <c:orientation val="minMax"/>
          <c:max val="30"/>
          <c:min val="0"/>
        </c:scaling>
        <c:axPos val="l"/>
        <c:majorGridlines/>
        <c:numFmt formatCode="#,##0" sourceLinked="1"/>
        <c:majorTickMark val="none"/>
        <c:tickLblPos val="nextTo"/>
        <c:txPr>
          <a:bodyPr rot="0" vert="horz"/>
          <a:lstStyle/>
          <a:p>
            <a:pPr>
              <a:defRPr/>
            </a:pPr>
            <a:endParaRPr lang="en-US"/>
          </a:p>
        </c:txPr>
        <c:crossAx val="50675072"/>
        <c:crosses val="autoZero"/>
        <c:crossBetween val="between"/>
        <c:majorUnit val="5"/>
      </c:valAx>
      <c:spPr>
        <a:noFill/>
      </c:spPr>
    </c:plotArea>
    <c:legend>
      <c:legendPos val="r"/>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000"/>
            </a:pPr>
            <a:r>
              <a:rPr lang="en-US" sz="1000" baseline="0"/>
              <a:t>Foothill College </a:t>
            </a:r>
          </a:p>
          <a:p>
            <a:pPr>
              <a:defRPr sz="1000"/>
            </a:pPr>
            <a:r>
              <a:rPr lang="en-US" sz="1000" baseline="0"/>
              <a:t>Students Placing Below College Level in Math and English by Ethnicity</a:t>
            </a:r>
          </a:p>
          <a:p>
            <a:pPr>
              <a:defRPr sz="1000"/>
            </a:pPr>
            <a:r>
              <a:rPr lang="en-US" sz="1000" baseline="0"/>
              <a:t>Fall 2011 and Fall 2012</a:t>
            </a:r>
            <a:endParaRPr lang="en-US" sz="1000"/>
          </a:p>
        </c:rich>
      </c:tx>
      <c:layout/>
    </c:title>
    <c:plotArea>
      <c:layout/>
      <c:barChart>
        <c:barDir val="col"/>
        <c:grouping val="clustered"/>
        <c:ser>
          <c:idx val="1"/>
          <c:order val="0"/>
          <c:tx>
            <c:strRef>
              <c:f>'[English-Math-TG.xlsx]Chart7'!$F$7</c:f>
              <c:strCache>
                <c:ptCount val="1"/>
                <c:pt idx="0">
                  <c:v>F11 Math &amp; ENGL Below College Level</c:v>
                </c:pt>
              </c:strCache>
            </c:strRef>
          </c:tx>
          <c:spPr>
            <a:solidFill>
              <a:schemeClr val="accent1"/>
            </a:solidFill>
          </c:spPr>
          <c:dLbls>
            <c:dLbl>
              <c:idx val="0"/>
              <c:layout/>
              <c:tx>
                <c:rich>
                  <a:bodyPr/>
                  <a:lstStyle/>
                  <a:p>
                    <a:r>
                      <a:rPr lang="en-US"/>
                      <a:t>36</a:t>
                    </a:r>
                  </a:p>
                </c:rich>
              </c:tx>
              <c:showVal val="1"/>
            </c:dLbl>
            <c:dLbl>
              <c:idx val="1"/>
              <c:layout/>
              <c:tx>
                <c:rich>
                  <a:bodyPr/>
                  <a:lstStyle/>
                  <a:p>
                    <a:r>
                      <a:rPr lang="en-US"/>
                      <a:t>34</a:t>
                    </a:r>
                  </a:p>
                </c:rich>
              </c:tx>
              <c:showVal val="1"/>
            </c:dLbl>
            <c:dLbl>
              <c:idx val="2"/>
              <c:layout/>
              <c:tx>
                <c:rich>
                  <a:bodyPr/>
                  <a:lstStyle/>
                  <a:p>
                    <a:r>
                      <a:rPr lang="en-US"/>
                      <a:t>28</a:t>
                    </a:r>
                  </a:p>
                </c:rich>
              </c:tx>
              <c:showVal val="1"/>
            </c:dLbl>
            <c:dLbl>
              <c:idx val="3"/>
              <c:layout>
                <c:manualLayout>
                  <c:x val="-6.9444444444444562E-3"/>
                  <c:y val="0"/>
                </c:manualLayout>
              </c:layout>
              <c:tx>
                <c:rich>
                  <a:bodyPr/>
                  <a:lstStyle/>
                  <a:p>
                    <a:r>
                      <a:rPr lang="en-US"/>
                      <a:t>177</a:t>
                    </a:r>
                  </a:p>
                </c:rich>
              </c:tx>
              <c:showVal val="1"/>
            </c:dLbl>
            <c:dLbl>
              <c:idx val="4"/>
              <c:layout/>
              <c:tx>
                <c:rich>
                  <a:bodyPr/>
                  <a:lstStyle/>
                  <a:p>
                    <a:r>
                      <a:rPr lang="en-US"/>
                      <a:t>4</a:t>
                    </a:r>
                  </a:p>
                </c:rich>
              </c:tx>
              <c:showVal val="1"/>
            </c:dLbl>
            <c:dLbl>
              <c:idx val="5"/>
              <c:layout/>
              <c:tx>
                <c:rich>
                  <a:bodyPr/>
                  <a:lstStyle/>
                  <a:p>
                    <a:r>
                      <a:rPr lang="en-US"/>
                      <a:t>22</a:t>
                    </a:r>
                  </a:p>
                </c:rich>
              </c:tx>
              <c:showVal val="1"/>
            </c:dLbl>
            <c:dLbl>
              <c:idx val="6"/>
              <c:layout/>
              <c:tx>
                <c:rich>
                  <a:bodyPr/>
                  <a:lstStyle/>
                  <a:p>
                    <a:r>
                      <a:rPr lang="en-US"/>
                      <a:t>83</a:t>
                    </a:r>
                  </a:p>
                </c:rich>
              </c:tx>
              <c:showVal val="1"/>
            </c:dLbl>
            <c:dLbl>
              <c:idx val="7"/>
              <c:layout/>
              <c:tx>
                <c:rich>
                  <a:bodyPr/>
                  <a:lstStyle/>
                  <a:p>
                    <a:r>
                      <a:rPr lang="en-US"/>
                      <a:t>11</a:t>
                    </a:r>
                  </a:p>
                </c:rich>
              </c:tx>
              <c:showVal val="1"/>
            </c:dLbl>
            <c:showVal val="1"/>
          </c:dLbls>
          <c:cat>
            <c:strRef>
              <c:f>'[English-Math-TG.xlsx]Chart7'!$D$9:$D$16</c:f>
              <c:strCache>
                <c:ptCount val="8"/>
                <c:pt idx="0">
                  <c:v>African American</c:v>
                </c:pt>
                <c:pt idx="1">
                  <c:v>Asian</c:v>
                </c:pt>
                <c:pt idx="2">
                  <c:v>Filipino</c:v>
                </c:pt>
                <c:pt idx="3">
                  <c:v>Latino/a</c:v>
                </c:pt>
                <c:pt idx="4">
                  <c:v>Native American</c:v>
                </c:pt>
                <c:pt idx="5">
                  <c:v>Pacific Islander</c:v>
                </c:pt>
                <c:pt idx="6">
                  <c:v>White</c:v>
                </c:pt>
                <c:pt idx="7">
                  <c:v>Unrecorded</c:v>
                </c:pt>
              </c:strCache>
            </c:strRef>
          </c:cat>
          <c:val>
            <c:numRef>
              <c:f>'[English-Math-TG.xlsx]Chart7'!$G$9:$G$16</c:f>
              <c:numCache>
                <c:formatCode>0%</c:formatCode>
                <c:ptCount val="8"/>
                <c:pt idx="0">
                  <c:v>0.70588235294117652</c:v>
                </c:pt>
                <c:pt idx="1">
                  <c:v>0.22818791946308686</c:v>
                </c:pt>
                <c:pt idx="2">
                  <c:v>0.49122807017543935</c:v>
                </c:pt>
                <c:pt idx="3">
                  <c:v>0.68339768339768303</c:v>
                </c:pt>
                <c:pt idx="4">
                  <c:v>0.57142857142857284</c:v>
                </c:pt>
                <c:pt idx="5">
                  <c:v>0.75862068965517426</c:v>
                </c:pt>
                <c:pt idx="6">
                  <c:v>0.41089108910891126</c:v>
                </c:pt>
                <c:pt idx="7">
                  <c:v>0.37931034482758641</c:v>
                </c:pt>
              </c:numCache>
            </c:numRef>
          </c:val>
        </c:ser>
        <c:ser>
          <c:idx val="4"/>
          <c:order val="1"/>
          <c:tx>
            <c:strRef>
              <c:f>'[English-Math-TG.xlsx]Chart7'!$I$7</c:f>
              <c:strCache>
                <c:ptCount val="1"/>
                <c:pt idx="0">
                  <c:v>F12 Math &amp; ENGL Below College Level</c:v>
                </c:pt>
              </c:strCache>
            </c:strRef>
          </c:tx>
          <c:spPr>
            <a:solidFill>
              <a:schemeClr val="accent2"/>
            </a:solidFill>
          </c:spPr>
          <c:dLbls>
            <c:dLbl>
              <c:idx val="0"/>
              <c:layout/>
              <c:tx>
                <c:rich>
                  <a:bodyPr/>
                  <a:lstStyle/>
                  <a:p>
                    <a:r>
                      <a:rPr lang="en-US"/>
                      <a:t>29</a:t>
                    </a:r>
                  </a:p>
                </c:rich>
              </c:tx>
              <c:showVal val="1"/>
            </c:dLbl>
            <c:dLbl>
              <c:idx val="1"/>
              <c:layout/>
              <c:tx>
                <c:rich>
                  <a:bodyPr/>
                  <a:lstStyle/>
                  <a:p>
                    <a:r>
                      <a:rPr lang="en-US"/>
                      <a:t>40</a:t>
                    </a:r>
                  </a:p>
                </c:rich>
              </c:tx>
              <c:showVal val="1"/>
            </c:dLbl>
            <c:dLbl>
              <c:idx val="2"/>
              <c:layout/>
              <c:tx>
                <c:rich>
                  <a:bodyPr/>
                  <a:lstStyle/>
                  <a:p>
                    <a:r>
                      <a:rPr lang="en-US"/>
                      <a:t>18</a:t>
                    </a:r>
                  </a:p>
                </c:rich>
              </c:tx>
              <c:showVal val="1"/>
            </c:dLbl>
            <c:dLbl>
              <c:idx val="3"/>
              <c:layout>
                <c:manualLayout>
                  <c:x val="9.2592592592593091E-3"/>
                  <c:y val="0"/>
                </c:manualLayout>
              </c:layout>
              <c:tx>
                <c:rich>
                  <a:bodyPr/>
                  <a:lstStyle/>
                  <a:p>
                    <a:r>
                      <a:rPr lang="en-US"/>
                      <a:t>176</a:t>
                    </a:r>
                  </a:p>
                </c:rich>
              </c:tx>
              <c:showVal val="1"/>
            </c:dLbl>
            <c:dLbl>
              <c:idx val="4"/>
              <c:layout/>
              <c:tx>
                <c:rich>
                  <a:bodyPr/>
                  <a:lstStyle/>
                  <a:p>
                    <a:r>
                      <a:rPr lang="en-US"/>
                      <a:t>1</a:t>
                    </a:r>
                  </a:p>
                </c:rich>
              </c:tx>
              <c:showVal val="1"/>
            </c:dLbl>
            <c:dLbl>
              <c:idx val="5"/>
              <c:layout/>
              <c:tx>
                <c:rich>
                  <a:bodyPr/>
                  <a:lstStyle/>
                  <a:p>
                    <a:r>
                      <a:rPr lang="en-US"/>
                      <a:t>15</a:t>
                    </a:r>
                  </a:p>
                </c:rich>
              </c:tx>
              <c:showVal val="1"/>
            </c:dLbl>
            <c:dLbl>
              <c:idx val="6"/>
              <c:layout/>
              <c:tx>
                <c:rich>
                  <a:bodyPr/>
                  <a:lstStyle/>
                  <a:p>
                    <a:r>
                      <a:rPr lang="en-US"/>
                      <a:t>92</a:t>
                    </a:r>
                  </a:p>
                </c:rich>
              </c:tx>
              <c:showVal val="1"/>
            </c:dLbl>
            <c:dLbl>
              <c:idx val="7"/>
              <c:layout/>
              <c:tx>
                <c:rich>
                  <a:bodyPr/>
                  <a:lstStyle/>
                  <a:p>
                    <a:r>
                      <a:rPr lang="en-US"/>
                      <a:t>3</a:t>
                    </a:r>
                  </a:p>
                </c:rich>
              </c:tx>
              <c:showVal val="1"/>
            </c:dLbl>
            <c:showVal val="1"/>
          </c:dLbls>
          <c:cat>
            <c:strRef>
              <c:f>'[English-Math-TG.xlsx]Chart7'!$D$9:$D$16</c:f>
              <c:strCache>
                <c:ptCount val="8"/>
                <c:pt idx="0">
                  <c:v>African American</c:v>
                </c:pt>
                <c:pt idx="1">
                  <c:v>Asian</c:v>
                </c:pt>
                <c:pt idx="2">
                  <c:v>Filipino</c:v>
                </c:pt>
                <c:pt idx="3">
                  <c:v>Latino/a</c:v>
                </c:pt>
                <c:pt idx="4">
                  <c:v>Native American</c:v>
                </c:pt>
                <c:pt idx="5">
                  <c:v>Pacific Islander</c:v>
                </c:pt>
                <c:pt idx="6">
                  <c:v>White</c:v>
                </c:pt>
                <c:pt idx="7">
                  <c:v>Unrecorded</c:v>
                </c:pt>
              </c:strCache>
            </c:strRef>
          </c:cat>
          <c:val>
            <c:numRef>
              <c:f>'[English-Math-TG.xlsx]Chart7'!$J$9:$J$16</c:f>
              <c:numCache>
                <c:formatCode>0%</c:formatCode>
                <c:ptCount val="8"/>
                <c:pt idx="0">
                  <c:v>0.80555555555555602</c:v>
                </c:pt>
                <c:pt idx="1">
                  <c:v>0.22598870056497214</c:v>
                </c:pt>
                <c:pt idx="2">
                  <c:v>0.41860465116279127</c:v>
                </c:pt>
                <c:pt idx="3">
                  <c:v>0.68482490272373653</c:v>
                </c:pt>
                <c:pt idx="4">
                  <c:v>0.5</c:v>
                </c:pt>
                <c:pt idx="5">
                  <c:v>0.88235294117647056</c:v>
                </c:pt>
                <c:pt idx="6">
                  <c:v>0.38174273858921226</c:v>
                </c:pt>
                <c:pt idx="7">
                  <c:v>0.16666666666666688</c:v>
                </c:pt>
              </c:numCache>
            </c:numRef>
          </c:val>
        </c:ser>
        <c:axId val="50725632"/>
        <c:axId val="50727168"/>
      </c:barChart>
      <c:catAx>
        <c:axId val="50725632"/>
        <c:scaling>
          <c:orientation val="minMax"/>
        </c:scaling>
        <c:axPos val="b"/>
        <c:tickLblPos val="nextTo"/>
        <c:txPr>
          <a:bodyPr/>
          <a:lstStyle/>
          <a:p>
            <a:pPr>
              <a:defRPr sz="800"/>
            </a:pPr>
            <a:endParaRPr lang="en-US"/>
          </a:p>
        </c:txPr>
        <c:crossAx val="50727168"/>
        <c:crosses val="autoZero"/>
        <c:auto val="1"/>
        <c:lblAlgn val="ctr"/>
        <c:lblOffset val="100"/>
      </c:catAx>
      <c:valAx>
        <c:axId val="50727168"/>
        <c:scaling>
          <c:orientation val="minMax"/>
        </c:scaling>
        <c:axPos val="l"/>
        <c:majorGridlines/>
        <c:numFmt formatCode="0%" sourceLinked="1"/>
        <c:majorTickMark val="none"/>
        <c:tickLblPos val="nextTo"/>
        <c:crossAx val="50725632"/>
        <c:crosses val="autoZero"/>
        <c:crossBetween val="between"/>
        <c:majorUnit val="0.2"/>
      </c:valAx>
    </c:plotArea>
    <c:legend>
      <c:legendPos val="b"/>
      <c:layout/>
      <c:txPr>
        <a:bodyPr/>
        <a:lstStyle/>
        <a:p>
          <a:pPr>
            <a:defRPr sz="800"/>
          </a:pPr>
          <a:endParaRPr lang="en-US"/>
        </a:p>
      </c:txPr>
    </c:legend>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585605-4B57-46C1-A149-F07A3C2F9A19}" type="datetimeFigureOut">
              <a:rPr lang="en-US" smtClean="0"/>
              <a:pPr/>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C8EAC-C094-4949-A251-C05F75DBB2A1}" type="slidenum">
              <a:rPr lang="en-US" smtClean="0"/>
              <a:pPr/>
              <a:t>‹#›</a:t>
            </a:fld>
            <a:endParaRPr lang="en-US"/>
          </a:p>
        </p:txBody>
      </p:sp>
    </p:spTree>
    <p:extLst>
      <p:ext uri="{BB962C8B-B14F-4D97-AF65-F5344CB8AC3E}">
        <p14:creationId xmlns="" xmlns:p14="http://schemas.microsoft.com/office/powerpoint/2010/main" val="88491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smtClean="0"/>
              <a:t>There has been a net decrease in percentage</a:t>
            </a:r>
            <a:r>
              <a:rPr lang="en-US" baseline="0" dirty="0" smtClean="0"/>
              <a:t> of </a:t>
            </a:r>
            <a:r>
              <a:rPr lang="en-US" dirty="0" smtClean="0"/>
              <a:t>whites 40%</a:t>
            </a:r>
            <a:r>
              <a:rPr lang="en-US" baseline="0" dirty="0" smtClean="0"/>
              <a:t> to 36%</a:t>
            </a:r>
            <a:endParaRPr lang="en-US" dirty="0" smtClean="0"/>
          </a:p>
          <a:p>
            <a:pPr marL="285750" indent="-285750">
              <a:buFont typeface="Arial"/>
              <a:buChar char="•"/>
            </a:pPr>
            <a:r>
              <a:rPr lang="en-US" dirty="0" smtClean="0"/>
              <a:t>Increase</a:t>
            </a:r>
            <a:r>
              <a:rPr lang="en-US" baseline="0" dirty="0" smtClean="0"/>
              <a:t> in percentage of Hispanics 12% to 20%</a:t>
            </a:r>
          </a:p>
          <a:p>
            <a:pPr marL="285750" indent="-285750">
              <a:buFont typeface="Arial"/>
              <a:buChar char="•"/>
            </a:pPr>
            <a:r>
              <a:rPr lang="en-US" baseline="0" dirty="0" smtClean="0"/>
              <a:t>Percentage of Asians has returned to 30% following  a low of 22% in 2009</a:t>
            </a:r>
          </a:p>
          <a:p>
            <a:pPr marL="285750" indent="-285750">
              <a:buFont typeface="Arial"/>
              <a:buChar char="•"/>
            </a:pPr>
            <a:endParaRPr lang="en-US" baseline="0" dirty="0" smtClean="0"/>
          </a:p>
          <a:p>
            <a:pPr marL="285750" indent="-285750">
              <a:buFont typeface="Arial"/>
              <a:buChar char="•"/>
            </a:pPr>
            <a:r>
              <a:rPr lang="en-US" baseline="0" dirty="0" smtClean="0"/>
              <a:t>NOTE: Asians include PI and Filipinos</a:t>
            </a:r>
          </a:p>
          <a:p>
            <a:pPr marL="285750" indent="-285750">
              <a:buFont typeface="Arial"/>
              <a:buChar char="•"/>
            </a:pPr>
            <a:r>
              <a:rPr lang="en-US" baseline="0" dirty="0" smtClean="0"/>
              <a:t>NOTE: Percentages do not total 100% as Native Americans, Other, Multi Racial and No Response categories are not included.</a:t>
            </a:r>
            <a:endParaRPr lang="en-US" dirty="0" smtClean="0"/>
          </a:p>
          <a:p>
            <a:endParaRPr lang="en-US" dirty="0"/>
          </a:p>
        </p:txBody>
      </p:sp>
      <p:sp>
        <p:nvSpPr>
          <p:cNvPr id="4" name="Slide Number Placeholder 3"/>
          <p:cNvSpPr>
            <a:spLocks noGrp="1"/>
          </p:cNvSpPr>
          <p:nvPr>
            <p:ph type="sldNum" sz="quarter" idx="10"/>
          </p:nvPr>
        </p:nvSpPr>
        <p:spPr/>
        <p:txBody>
          <a:bodyPr/>
          <a:lstStyle/>
          <a:p>
            <a:fld id="{D5E717C3-645C-2044-918D-293E211DBA21}"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 xmlns:p14="http://schemas.microsoft.com/office/powerpoint/2010/main" val="422005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98C8EAC-C094-4949-A251-C05F75DBB2A1}"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98C8EAC-C094-4949-A251-C05F75DBB2A1}"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98C8EAC-C094-4949-A251-C05F75DBB2A1}"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98C8EAC-C094-4949-A251-C05F75DBB2A1}"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time new students:</a:t>
            </a:r>
          </a:p>
          <a:p>
            <a:r>
              <a:rPr lang="en-US" dirty="0" smtClean="0"/>
              <a:t>F06: 1,298</a:t>
            </a:r>
          </a:p>
          <a:p>
            <a:r>
              <a:rPr lang="en-US" dirty="0" smtClean="0"/>
              <a:t>W07: 417</a:t>
            </a:r>
          </a:p>
          <a:p>
            <a:r>
              <a:rPr lang="en-US" dirty="0" smtClean="0"/>
              <a:t>S07: 339</a:t>
            </a:r>
            <a:endParaRPr lang="en-US" dirty="0"/>
          </a:p>
        </p:txBody>
      </p:sp>
      <p:sp>
        <p:nvSpPr>
          <p:cNvPr id="4" name="Slide Number Placeholder 3"/>
          <p:cNvSpPr>
            <a:spLocks noGrp="1"/>
          </p:cNvSpPr>
          <p:nvPr>
            <p:ph type="sldNum" sz="quarter" idx="10"/>
          </p:nvPr>
        </p:nvSpPr>
        <p:spPr/>
        <p:txBody>
          <a:bodyPr/>
          <a:lstStyle/>
          <a:p>
            <a:fld id="{A7EA2B2F-38D2-3C4A-B83E-3EB6DDBEEDE3}" type="slidenum">
              <a:rPr lang="en-US" smtClean="0"/>
              <a:pPr/>
              <a:t>25</a:t>
            </a:fld>
            <a:endParaRPr lang="en-US" dirty="0"/>
          </a:p>
        </p:txBody>
      </p:sp>
    </p:spTree>
    <p:extLst>
      <p:ext uri="{BB962C8B-B14F-4D97-AF65-F5344CB8AC3E}">
        <p14:creationId xmlns="" xmlns:p14="http://schemas.microsoft.com/office/powerpoint/2010/main" val="3383764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Prepared/Unprepared based on lowest attempted Math or English course.</a:t>
            </a:r>
          </a:p>
          <a:p>
            <a:r>
              <a:rPr lang="en-US" dirty="0" smtClean="0"/>
              <a:t>If</a:t>
            </a:r>
            <a:r>
              <a:rPr lang="en-US" baseline="0" dirty="0" smtClean="0"/>
              <a:t> lowest attempted Math course was one below or college level, then student is “prepared for college.”</a:t>
            </a:r>
          </a:p>
          <a:p>
            <a:r>
              <a:rPr lang="en-US" baseline="0" dirty="0" smtClean="0"/>
              <a:t>If lowest attempted English course was college level, then student is “prepared for college.”</a:t>
            </a:r>
          </a:p>
          <a:p>
            <a:r>
              <a:rPr lang="en-US" baseline="0" dirty="0" smtClean="0"/>
              <a:t>If lowest attempted Math or English was below college level (two levels below or more in Math), then student is “unprepared for college.”</a:t>
            </a:r>
          </a:p>
          <a:p>
            <a:r>
              <a:rPr lang="en-US" baseline="0" dirty="0" smtClean="0"/>
              <a:t>If student attempts both Math and </a:t>
            </a:r>
            <a:r>
              <a:rPr lang="en-US" baseline="0" dirty="0" err="1" smtClean="0"/>
              <a:t>English,if</a:t>
            </a:r>
            <a:r>
              <a:rPr lang="en-US" baseline="0" dirty="0" smtClean="0"/>
              <a:t> lowest of either is below college level, then student is “unprepared for college.”</a:t>
            </a:r>
            <a:endParaRPr lang="en-US" dirty="0" smtClean="0"/>
          </a:p>
        </p:txBody>
      </p:sp>
      <p:sp>
        <p:nvSpPr>
          <p:cNvPr id="4" name="Slide Number Placeholder 3"/>
          <p:cNvSpPr>
            <a:spLocks noGrp="1"/>
          </p:cNvSpPr>
          <p:nvPr>
            <p:ph type="sldNum" sz="quarter" idx="10"/>
          </p:nvPr>
        </p:nvSpPr>
        <p:spPr/>
        <p:txBody>
          <a:bodyPr/>
          <a:lstStyle/>
          <a:p>
            <a:fld id="{A7EA2B2F-38D2-3C4A-B83E-3EB6DDBEEDE3}" type="slidenum">
              <a:rPr lang="en-US" smtClean="0"/>
              <a:pPr/>
              <a:t>28</a:t>
            </a:fld>
            <a:endParaRPr lang="en-US"/>
          </a:p>
        </p:txBody>
      </p:sp>
    </p:spTree>
    <p:extLst>
      <p:ext uri="{BB962C8B-B14F-4D97-AF65-F5344CB8AC3E}">
        <p14:creationId xmlns="" xmlns:p14="http://schemas.microsoft.com/office/powerpoint/2010/main" val="303370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98C8EAC-C094-4949-A251-C05F75DBB2A1}"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motivation</a:t>
            </a:r>
          </a:p>
          <a:p>
            <a:r>
              <a:rPr lang="en-US" dirty="0" smtClean="0"/>
              <a:t>Teach students to be successful</a:t>
            </a:r>
          </a:p>
          <a:p>
            <a:r>
              <a:rPr lang="en-US" dirty="0" smtClean="0"/>
              <a:t>Highlight the value of student supports</a:t>
            </a:r>
          </a:p>
          <a:p>
            <a:r>
              <a:rPr lang="en-US" dirty="0" smtClean="0"/>
              <a:t>Provide comprehensive support to underrepresented populations</a:t>
            </a:r>
          </a:p>
          <a:p>
            <a:r>
              <a:rPr lang="en-US" dirty="0" smtClean="0"/>
              <a:t>Emphasize the importance of the campus community</a:t>
            </a:r>
          </a:p>
          <a:p>
            <a:endParaRPr lang="en-US" dirty="0"/>
          </a:p>
        </p:txBody>
      </p:sp>
      <p:sp>
        <p:nvSpPr>
          <p:cNvPr id="4" name="Slide Number Placeholder 3"/>
          <p:cNvSpPr>
            <a:spLocks noGrp="1"/>
          </p:cNvSpPr>
          <p:nvPr>
            <p:ph type="sldNum" sz="quarter" idx="10"/>
          </p:nvPr>
        </p:nvSpPr>
        <p:spPr/>
        <p:txBody>
          <a:bodyPr/>
          <a:lstStyle/>
          <a:p>
            <a:fld id="{098C8EAC-C094-4949-A251-C05F75DBB2A1}"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motivation</a:t>
            </a:r>
          </a:p>
          <a:p>
            <a:r>
              <a:rPr lang="en-US" dirty="0" smtClean="0"/>
              <a:t>Teach students to be successful</a:t>
            </a:r>
          </a:p>
          <a:p>
            <a:r>
              <a:rPr lang="en-US" dirty="0" smtClean="0"/>
              <a:t>Highlight the value of student supports</a:t>
            </a:r>
          </a:p>
          <a:p>
            <a:r>
              <a:rPr lang="en-US" dirty="0" smtClean="0"/>
              <a:t>Provide comprehensive support to underrepresented populations</a:t>
            </a:r>
          </a:p>
          <a:p>
            <a:r>
              <a:rPr lang="en-US" dirty="0" smtClean="0"/>
              <a:t>Emphasize the importance of the campus community</a:t>
            </a:r>
          </a:p>
          <a:p>
            <a:endParaRPr lang="en-US" dirty="0"/>
          </a:p>
        </p:txBody>
      </p:sp>
      <p:sp>
        <p:nvSpPr>
          <p:cNvPr id="4" name="Slide Number Placeholder 3"/>
          <p:cNvSpPr>
            <a:spLocks noGrp="1"/>
          </p:cNvSpPr>
          <p:nvPr>
            <p:ph type="sldNum" sz="quarter" idx="10"/>
          </p:nvPr>
        </p:nvSpPr>
        <p:spPr/>
        <p:txBody>
          <a:bodyPr/>
          <a:lstStyle/>
          <a:p>
            <a:fld id="{098C8EAC-C094-4949-A251-C05F75DBB2A1}"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motivation</a:t>
            </a:r>
          </a:p>
          <a:p>
            <a:r>
              <a:rPr lang="en-US" dirty="0" smtClean="0"/>
              <a:t>Teach students to be successful</a:t>
            </a:r>
          </a:p>
          <a:p>
            <a:r>
              <a:rPr lang="en-US" dirty="0" smtClean="0"/>
              <a:t>Highlight the value of student supports</a:t>
            </a:r>
          </a:p>
          <a:p>
            <a:r>
              <a:rPr lang="en-US" dirty="0" smtClean="0"/>
              <a:t>Provide comprehensive support to underrepresented populations</a:t>
            </a:r>
          </a:p>
          <a:p>
            <a:r>
              <a:rPr lang="en-US" dirty="0" smtClean="0"/>
              <a:t>Emphasize the importance of the campus community</a:t>
            </a:r>
          </a:p>
          <a:p>
            <a:endParaRPr lang="en-US" dirty="0"/>
          </a:p>
        </p:txBody>
      </p:sp>
      <p:sp>
        <p:nvSpPr>
          <p:cNvPr id="4" name="Slide Number Placeholder 3"/>
          <p:cNvSpPr>
            <a:spLocks noGrp="1"/>
          </p:cNvSpPr>
          <p:nvPr>
            <p:ph type="sldNum" sz="quarter" idx="10"/>
          </p:nvPr>
        </p:nvSpPr>
        <p:spPr/>
        <p:txBody>
          <a:bodyPr/>
          <a:lstStyle/>
          <a:p>
            <a:fld id="{098C8EAC-C094-4949-A251-C05F75DBB2A1}"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a:buChar char="•"/>
            </a:pPr>
            <a:r>
              <a:rPr lang="en-US" dirty="0" smtClean="0"/>
              <a:t>Whites represent a higher percentage in Foothill’s service area than in Santa Clara County.</a:t>
            </a:r>
          </a:p>
          <a:p>
            <a:pPr marL="285750" indent="-285750">
              <a:buFont typeface="Arial"/>
              <a:buChar char="•"/>
            </a:pPr>
            <a:r>
              <a:rPr lang="en-US" dirty="0" smtClean="0"/>
              <a:t>The percentage of white student enrollment falls between the level of Foothill’s service area and Santa Clara County, with enrollment more representative of the county percentage.</a:t>
            </a:r>
          </a:p>
          <a:p>
            <a:pPr marL="285750" indent="-285750">
              <a:buFont typeface="Arial"/>
              <a:buChar char="•"/>
            </a:pPr>
            <a:r>
              <a:rPr lang="en-US" dirty="0" smtClean="0"/>
              <a:t>Percentage</a:t>
            </a:r>
            <a:r>
              <a:rPr lang="en-US" baseline="0" dirty="0" smtClean="0"/>
              <a:t> of White students enrolled has followed the decrease in Santa Clara county and Foothill’s service area.</a:t>
            </a:r>
            <a:endParaRPr lang="en-US" dirty="0" smtClean="0"/>
          </a:p>
          <a:p>
            <a:endParaRPr lang="en-US" dirty="0"/>
          </a:p>
        </p:txBody>
      </p:sp>
      <p:sp>
        <p:nvSpPr>
          <p:cNvPr id="4" name="Slide Number Placeholder 3"/>
          <p:cNvSpPr>
            <a:spLocks noGrp="1"/>
          </p:cNvSpPr>
          <p:nvPr>
            <p:ph type="sldNum" sz="quarter" idx="10"/>
          </p:nvPr>
        </p:nvSpPr>
        <p:spPr/>
        <p:txBody>
          <a:bodyPr/>
          <a:lstStyle/>
          <a:p>
            <a:fld id="{D5E717C3-645C-2044-918D-293E211DBA21}"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a:buChar char="•"/>
            </a:pPr>
            <a:r>
              <a:rPr lang="en-US" dirty="0" smtClean="0"/>
              <a:t>Asian/Pacific Islanders have a higher presence in Santa Clara County than in Foothill’s service area.</a:t>
            </a:r>
          </a:p>
          <a:p>
            <a:pPr marL="285750" indent="-285750">
              <a:buFont typeface="Arial"/>
              <a:buChar char="•"/>
            </a:pPr>
            <a:r>
              <a:rPr lang="en-US" dirty="0" smtClean="0"/>
              <a:t>Asian/PI</a:t>
            </a:r>
            <a:r>
              <a:rPr lang="en-US" baseline="0" dirty="0" smtClean="0"/>
              <a:t> student percentage has increased since 2009 while levels in region has stayed the same.</a:t>
            </a:r>
            <a:endParaRPr lang="en-US" dirty="0" smtClean="0"/>
          </a:p>
          <a:p>
            <a:pPr marL="285750" indent="-285750">
              <a:buFont typeface="Arial"/>
              <a:buChar char="•"/>
            </a:pPr>
            <a:r>
              <a:rPr lang="en-US" dirty="0" smtClean="0"/>
              <a:t>Asian/ Pacific Islander student enrollment falls between the level of Foothill’s service area and Santa Clara County, with enrollment more representative of the county percentage.</a:t>
            </a:r>
          </a:p>
          <a:p>
            <a:endParaRPr lang="en-US" dirty="0"/>
          </a:p>
        </p:txBody>
      </p:sp>
      <p:sp>
        <p:nvSpPr>
          <p:cNvPr id="4" name="Slide Number Placeholder 3"/>
          <p:cNvSpPr>
            <a:spLocks noGrp="1"/>
          </p:cNvSpPr>
          <p:nvPr>
            <p:ph type="sldNum" sz="quarter" idx="10"/>
          </p:nvPr>
        </p:nvSpPr>
        <p:spPr/>
        <p:txBody>
          <a:bodyPr/>
          <a:lstStyle/>
          <a:p>
            <a:fld id="{D5E717C3-645C-2044-918D-293E211DBA21}"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a:buChar char="•"/>
            </a:pPr>
            <a:r>
              <a:rPr lang="en-US" dirty="0" smtClean="0"/>
              <a:t>A higher percentage of Hispanics are found in Santa Clara County than in Foothill’s service area.</a:t>
            </a:r>
          </a:p>
          <a:p>
            <a:pPr marL="285750" indent="-285750">
              <a:buFont typeface="Arial"/>
              <a:buChar char="•"/>
            </a:pPr>
            <a:r>
              <a:rPr lang="en-US" dirty="0" smtClean="0"/>
              <a:t>While Hispanic enrollment has historically been below the level found in Santa Clara County and Foothill’s service area, from 2011 enrollment has become more representative of the percentages found in the region.</a:t>
            </a:r>
          </a:p>
          <a:p>
            <a:endParaRPr lang="en-US" dirty="0"/>
          </a:p>
        </p:txBody>
      </p:sp>
      <p:sp>
        <p:nvSpPr>
          <p:cNvPr id="4" name="Slide Number Placeholder 3"/>
          <p:cNvSpPr>
            <a:spLocks noGrp="1"/>
          </p:cNvSpPr>
          <p:nvPr>
            <p:ph type="sldNum" sz="quarter" idx="10"/>
          </p:nvPr>
        </p:nvSpPr>
        <p:spPr/>
        <p:txBody>
          <a:bodyPr/>
          <a:lstStyle/>
          <a:p>
            <a:fld id="{D5E717C3-645C-2044-918D-293E211DBA21}"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a:buChar char="•"/>
            </a:pPr>
            <a:r>
              <a:rPr lang="en-US" dirty="0" smtClean="0"/>
              <a:t>The percentage of African Americans in Santa Clara County and Foothill’s service area have both been consistent around 3%. </a:t>
            </a:r>
          </a:p>
          <a:p>
            <a:pPr marL="285750" indent="-285750">
              <a:buFont typeface="Arial"/>
              <a:buChar char="•"/>
            </a:pPr>
            <a:r>
              <a:rPr lang="en-US" dirty="0" smtClean="0"/>
              <a:t>The percentage of African Americans enrolled in Foothill has slowly been increasing and is higher than the percentages found in the region.</a:t>
            </a:r>
            <a:endParaRPr lang="en-US" dirty="0"/>
          </a:p>
        </p:txBody>
      </p:sp>
      <p:sp>
        <p:nvSpPr>
          <p:cNvPr id="4" name="Slide Number Placeholder 3"/>
          <p:cNvSpPr>
            <a:spLocks noGrp="1"/>
          </p:cNvSpPr>
          <p:nvPr>
            <p:ph type="sldNum" sz="quarter" idx="10"/>
          </p:nvPr>
        </p:nvSpPr>
        <p:spPr/>
        <p:txBody>
          <a:bodyPr/>
          <a:lstStyle/>
          <a:p>
            <a:fld id="{D5E717C3-645C-2044-918D-293E211DBA21}"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Percenta</a:t>
            </a:r>
            <a:r>
              <a:rPr lang="en-US" baseline="0" dirty="0" smtClean="0"/>
              <a:t>ge of Filipino students has increased from 2.7% to 4.4%</a:t>
            </a:r>
          </a:p>
          <a:p>
            <a:pPr>
              <a:buFont typeface="Arial" pitchFamily="34" charset="0"/>
              <a:buChar char="•"/>
            </a:pPr>
            <a:r>
              <a:rPr lang="en-US" baseline="0" dirty="0" smtClean="0"/>
              <a:t>Percentage of Native </a:t>
            </a:r>
            <a:r>
              <a:rPr lang="en-US" baseline="0" dirty="0" err="1" smtClean="0"/>
              <a:t>american</a:t>
            </a:r>
            <a:r>
              <a:rPr lang="en-US" baseline="0" dirty="0" smtClean="0"/>
              <a:t> students has remained less than 1%</a:t>
            </a:r>
            <a:endParaRPr lang="en-US" dirty="0"/>
          </a:p>
        </p:txBody>
      </p:sp>
      <p:sp>
        <p:nvSpPr>
          <p:cNvPr id="4" name="Slide Number Placeholder 3"/>
          <p:cNvSpPr>
            <a:spLocks noGrp="1"/>
          </p:cNvSpPr>
          <p:nvPr>
            <p:ph type="sldNum" sz="quarter" idx="10"/>
          </p:nvPr>
        </p:nvSpPr>
        <p:spPr/>
        <p:txBody>
          <a:bodyPr/>
          <a:lstStyle/>
          <a:p>
            <a:fld id="{D5E717C3-645C-2044-918D-293E211DBA21}" type="slidenum">
              <a:rPr lang="en-US" smtClean="0">
                <a:solidFill>
                  <a:prstClr val="black"/>
                </a:solidFill>
                <a:latin typeface="Calibri"/>
              </a:rPr>
              <a:pPr/>
              <a:t>9</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 enrollment</a:t>
            </a:r>
            <a:r>
              <a:rPr lang="en-US" baseline="0" dirty="0" smtClean="0"/>
              <a:t> percentages for pacific Islander and native Americans is higher than the region</a:t>
            </a:r>
          </a:p>
          <a:p>
            <a:r>
              <a:rPr lang="en-US" baseline="0" dirty="0" smtClean="0"/>
              <a:t>Percentage of Filipino students has increased but is still below that of the county</a:t>
            </a:r>
            <a:endParaRPr lang="en-US" dirty="0"/>
          </a:p>
        </p:txBody>
      </p:sp>
      <p:sp>
        <p:nvSpPr>
          <p:cNvPr id="4" name="Slide Number Placeholder 3"/>
          <p:cNvSpPr>
            <a:spLocks noGrp="1"/>
          </p:cNvSpPr>
          <p:nvPr>
            <p:ph type="sldNum" sz="quarter" idx="10"/>
          </p:nvPr>
        </p:nvSpPr>
        <p:spPr/>
        <p:txBody>
          <a:bodyPr/>
          <a:lstStyle/>
          <a:p>
            <a:fld id="{D5E717C3-645C-2044-918D-293E211DBA21}" type="slidenum">
              <a:rPr lang="en-US" smtClean="0">
                <a:solidFill>
                  <a:prstClr val="black"/>
                </a:solidFill>
                <a:latin typeface="Calibri"/>
              </a:rPr>
              <a:pPr/>
              <a:t>10</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overall headcount of fall enrollments shows a relatively steady decline from 2007 to 2012 (-21%). </a:t>
            </a:r>
          </a:p>
          <a:p>
            <a:r>
              <a:rPr lang="en-US" dirty="0" smtClean="0"/>
              <a:t>There was an increase in Latino (23%), African American (24%) and Filipino (27%) enrollment headcount.</a:t>
            </a:r>
          </a:p>
          <a:p>
            <a:r>
              <a:rPr lang="en-US" dirty="0" smtClean="0"/>
              <a:t>The decline in student headcount is mainly due to decline in White (-30%) and Asian/P (-25%).</a:t>
            </a:r>
          </a:p>
          <a:p>
            <a:r>
              <a:rPr lang="en-US" dirty="0" smtClean="0"/>
              <a:t>Decline in Whites and Asians noticed in Faculty (-10%) and Staff (-25%) headcounts. </a:t>
            </a:r>
          </a:p>
          <a:p>
            <a:r>
              <a:rPr lang="en-US" dirty="0" smtClean="0"/>
              <a:t>However, the Admin headcount shows an increase (18%).</a:t>
            </a:r>
          </a:p>
          <a:p>
            <a:r>
              <a:rPr lang="en-US" dirty="0" smtClean="0"/>
              <a:t>The increase headcount in Latino students’ enrollment mirrors the increase in Latino faculty (26%, the only faculty ethnicity that shows increase from 2007-2012).</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8C8EAC-C094-4949-A251-C05F75DBB2A1}"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Decline in Whites and Asians noticed in Faculty (-10%) and Staff (-25%) headcounts. </a:t>
            </a:r>
          </a:p>
          <a:p>
            <a:r>
              <a:rPr lang="en-US" dirty="0" smtClean="0"/>
              <a:t>However, the Admin headcount shows an increase (18%).</a:t>
            </a:r>
          </a:p>
          <a:p>
            <a:r>
              <a:rPr lang="en-US" dirty="0" smtClean="0"/>
              <a:t>The increase headcount in Latino students’ enrollment mirrors the increase in Latino faculty (26%, the only faculty ethnicity that shows increase from 2007-2012).</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98C8EAC-C094-4949-A251-C05F75DBB2A1}" type="slidenum">
              <a:rPr lang="en-US" smtClean="0"/>
              <a:pPr/>
              <a:t>13</a:t>
            </a:fld>
            <a:endParaRPr lang="en-US"/>
          </a:p>
        </p:txBody>
      </p:sp>
    </p:spTree>
    <p:extLst>
      <p:ext uri="{BB962C8B-B14F-4D97-AF65-F5344CB8AC3E}">
        <p14:creationId xmlns="" xmlns:p14="http://schemas.microsoft.com/office/powerpoint/2010/main" val="471052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F4D1E-1030-4D00-BC56-AE4BC906580C}"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F4D1E-1030-4D00-BC56-AE4BC906580C}"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F4D1E-1030-4D00-BC56-AE4BC906580C}"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F4D1E-1030-4D00-BC56-AE4BC906580C}"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F4D1E-1030-4D00-BC56-AE4BC906580C}" type="datetimeFigureOut">
              <a:rPr lang="en-US" smtClean="0"/>
              <a:pPr/>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F4D1E-1030-4D00-BC56-AE4BC906580C}"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F4D1E-1030-4D00-BC56-AE4BC906580C}" type="datetimeFigureOut">
              <a:rPr lang="en-US" smtClean="0"/>
              <a:pPr/>
              <a:t>5/13/2013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F4D1E-1030-4D00-BC56-AE4BC906580C}" type="datetimeFigureOut">
              <a:rPr lang="en-US" smtClean="0"/>
              <a:pPr/>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F4D1E-1030-4D00-BC56-AE4BC906580C}" type="datetimeFigureOut">
              <a:rPr lang="en-US" smtClean="0"/>
              <a:pPr/>
              <a:t>5/13/2013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4D1E-1030-4D00-BC56-AE4BC906580C}"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4D1E-1030-4D00-BC56-AE4BC906580C}" type="datetimeFigureOut">
              <a:rPr lang="en-US" smtClean="0"/>
              <a:pPr/>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E11A81-4E49-48C2-9E3C-D8487C034F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F4D1E-1030-4D00-BC56-AE4BC906580C}" type="datetimeFigureOut">
              <a:rPr lang="en-US" smtClean="0"/>
              <a:pPr/>
              <a:t>5/13/2013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11A81-4E49-48C2-9E3C-D8487C034F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2B94-BA04-4A2F-AC9E-E68963ACB25A}" type="datetimeFigureOut">
              <a:rPr lang="en-US" smtClean="0">
                <a:solidFill>
                  <a:prstClr val="black">
                    <a:tint val="75000"/>
                  </a:prstClr>
                </a:solidFill>
                <a:latin typeface="Calibri"/>
              </a:rPr>
              <a:pPr/>
              <a:t>5/13/2013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3D080-B195-4520-9346-35C278A9CF6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orecard.cccco.edu/" TargetMode="External"/><Relationship Id="rId2" Type="http://schemas.openxmlformats.org/officeDocument/2006/relationships/hyperlink" Target="http://foothill.edu/"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rpgroup.org/projects/student-suppor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305800" cy="1470025"/>
          </a:xfrm>
        </p:spPr>
        <p:txBody>
          <a:bodyPr>
            <a:normAutofit/>
          </a:bodyPr>
          <a:lstStyle/>
          <a:p>
            <a:r>
              <a:rPr lang="en-US" dirty="0" smtClean="0"/>
              <a:t>Student Equity: </a:t>
            </a:r>
            <a:br>
              <a:rPr lang="en-US" dirty="0" smtClean="0"/>
            </a:br>
            <a:r>
              <a:rPr lang="en-US" dirty="0" smtClean="0"/>
              <a:t>Enrollment and Outcome Trends</a:t>
            </a:r>
            <a:endParaRPr lang="en-US" dirty="0"/>
          </a:p>
        </p:txBody>
      </p:sp>
      <p:sp>
        <p:nvSpPr>
          <p:cNvPr id="3" name="Subtitle 2"/>
          <p:cNvSpPr>
            <a:spLocks noGrp="1"/>
          </p:cNvSpPr>
          <p:nvPr>
            <p:ph type="subTitle" idx="1"/>
          </p:nvPr>
        </p:nvSpPr>
        <p:spPr>
          <a:xfrm>
            <a:off x="1371600" y="4495800"/>
            <a:ext cx="6400800" cy="1752600"/>
          </a:xfrm>
        </p:spPr>
        <p:txBody>
          <a:bodyPr/>
          <a:lstStyle/>
          <a:p>
            <a:r>
              <a:rPr lang="en-US" dirty="0" smtClean="0"/>
              <a:t>Academic Senate Presentation</a:t>
            </a:r>
          </a:p>
          <a:p>
            <a:r>
              <a:rPr lang="en-US" dirty="0" smtClean="0"/>
              <a:t>May 13, 2013</a:t>
            </a:r>
            <a:endParaRPr lang="en-US" dirty="0"/>
          </a:p>
        </p:txBody>
      </p:sp>
      <p:pic>
        <p:nvPicPr>
          <p:cNvPr id="5" name="Content Placeholder 5" descr="FH Logo-5.jpg"/>
          <p:cNvPicPr>
            <a:picLocks noChangeAspect="1"/>
          </p:cNvPicPr>
          <p:nvPr/>
        </p:nvPicPr>
        <p:blipFill>
          <a:blip r:embed="rId2" cstate="print"/>
          <a:stretch>
            <a:fillRect/>
          </a:stretch>
        </p:blipFill>
        <p:spPr>
          <a:xfrm>
            <a:off x="1453896" y="533400"/>
            <a:ext cx="6089904" cy="470916"/>
          </a:xfrm>
          <a:prstGeom prst="rect">
            <a:avLst/>
          </a:prstGeom>
        </p:spPr>
      </p:pic>
      <p:sp>
        <p:nvSpPr>
          <p:cNvPr id="6" name="TextBox 5"/>
          <p:cNvSpPr txBox="1"/>
          <p:nvPr/>
        </p:nvSpPr>
        <p:spPr>
          <a:xfrm>
            <a:off x="6248400" y="6019800"/>
            <a:ext cx="2819400" cy="523220"/>
          </a:xfrm>
          <a:prstGeom prst="rect">
            <a:avLst/>
          </a:prstGeom>
          <a:noFill/>
        </p:spPr>
        <p:txBody>
          <a:bodyPr wrap="square" rtlCol="0">
            <a:spAutoFit/>
          </a:bodyPr>
          <a:lstStyle/>
          <a:p>
            <a:r>
              <a:rPr lang="en-US" sz="1400" dirty="0" smtClean="0"/>
              <a:t>T. </a:t>
            </a:r>
            <a:r>
              <a:rPr lang="en-US" sz="1400" dirty="0" err="1" smtClean="0"/>
              <a:t>Margesson</a:t>
            </a:r>
            <a:r>
              <a:rPr lang="en-US" sz="1400" dirty="0" smtClean="0"/>
              <a:t>, M. </a:t>
            </a:r>
            <a:r>
              <a:rPr lang="en-US" sz="1400" dirty="0" err="1" smtClean="0"/>
              <a:t>Navi</a:t>
            </a:r>
            <a:r>
              <a:rPr lang="en-US" sz="1400" dirty="0" smtClean="0"/>
              <a:t> &amp; E. </a:t>
            </a:r>
            <a:r>
              <a:rPr lang="en-US" sz="1400" dirty="0" err="1" smtClean="0"/>
              <a:t>Kuo</a:t>
            </a:r>
            <a:endParaRPr lang="en-US" sz="1400" dirty="0" smtClean="0"/>
          </a:p>
          <a:p>
            <a:r>
              <a:rPr lang="en-US" sz="1400" dirty="0" smtClean="0"/>
              <a:t>FHDA IR&amp;P</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OverlayBreakout2.png"/>
          <p:cNvPicPr>
            <a:picLocks noChangeAspect="1"/>
          </p:cNvPicPr>
          <p:nvPr/>
        </p:nvPicPr>
        <p:blipFill>
          <a:blip r:embed="rId3" cstate="print"/>
          <a:srcRect l="992" t="1667" r="844" b="1667"/>
          <a:stretch>
            <a:fillRect/>
          </a:stretch>
        </p:blipFill>
        <p:spPr>
          <a:xfrm>
            <a:off x="609600" y="1524000"/>
            <a:ext cx="7543800" cy="4419600"/>
          </a:xfrm>
          <a:prstGeom prst="rect">
            <a:avLst/>
          </a:prstGeom>
        </p:spPr>
      </p:pic>
      <p:sp>
        <p:nvSpPr>
          <p:cNvPr id="5" name="TextBox 4"/>
          <p:cNvSpPr txBox="1"/>
          <p:nvPr/>
        </p:nvSpPr>
        <p:spPr>
          <a:xfrm>
            <a:off x="990600" y="304800"/>
            <a:ext cx="7086600" cy="1200329"/>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400" b="1" dirty="0">
                <a:solidFill>
                  <a:prstClr val="black"/>
                </a:solidFill>
                <a:latin typeface="Calibri"/>
              </a:rPr>
              <a:t>Foothill College Fall </a:t>
            </a:r>
            <a:r>
              <a:rPr lang="en-US" sz="2400" b="1" dirty="0" smtClean="0">
                <a:solidFill>
                  <a:prstClr val="black"/>
                </a:solidFill>
                <a:latin typeface="Calibri"/>
              </a:rPr>
              <a:t>2007-Fall 2012</a:t>
            </a:r>
            <a:endParaRPr lang="en-US" sz="2400" b="1" dirty="0">
              <a:solidFill>
                <a:prstClr val="black"/>
              </a:solidFill>
              <a:latin typeface="Calibri"/>
            </a:endParaRPr>
          </a:p>
          <a:p>
            <a:pPr algn="ctr">
              <a:defRPr sz="1800" b="1" i="0" u="none" strike="noStrike" kern="1200" baseline="0">
                <a:solidFill>
                  <a:prstClr val="black"/>
                </a:solidFill>
                <a:latin typeface="+mn-lt"/>
                <a:ea typeface="+mn-ea"/>
                <a:cs typeface="+mn-cs"/>
              </a:defRPr>
            </a:pPr>
            <a:r>
              <a:rPr lang="en-US" sz="2400" b="1" dirty="0" smtClean="0">
                <a:solidFill>
                  <a:prstClr val="black"/>
                </a:solidFill>
              </a:rPr>
              <a:t>Student Enrollment and Population</a:t>
            </a:r>
          </a:p>
          <a:p>
            <a:pPr algn="ctr">
              <a:defRPr sz="1800" b="1" i="0" u="none" strike="noStrike" kern="1200" baseline="0">
                <a:solidFill>
                  <a:prstClr val="black"/>
                </a:solidFill>
                <a:latin typeface="+mn-lt"/>
                <a:ea typeface="+mn-ea"/>
                <a:cs typeface="+mn-cs"/>
              </a:defRPr>
            </a:pPr>
            <a:r>
              <a:rPr lang="en-US" sz="2400" b="1" dirty="0" smtClean="0">
                <a:solidFill>
                  <a:prstClr val="black"/>
                </a:solidFill>
              </a:rPr>
              <a:t>County Overlay</a:t>
            </a:r>
            <a:endParaRPr lang="en-US" sz="2400" b="1" dirty="0">
              <a:solidFill>
                <a:prstClr val="black"/>
              </a:solidFill>
            </a:endParaRPr>
          </a:p>
        </p:txBody>
      </p:sp>
      <p:pic>
        <p:nvPicPr>
          <p:cNvPr id="8" name="Picture 7" descr="FH Logo-5.jpg"/>
          <p:cNvPicPr>
            <a:picLocks noChangeAspect="1"/>
          </p:cNvPicPr>
          <p:nvPr/>
        </p:nvPicPr>
        <p:blipFill>
          <a:blip r:embed="rId4" cstate="print"/>
          <a:stretch>
            <a:fillRect/>
          </a:stretch>
        </p:blipFill>
        <p:spPr>
          <a:xfrm>
            <a:off x="2853283" y="6278880"/>
            <a:ext cx="3547517" cy="274320"/>
          </a:xfrm>
          <a:prstGeom prst="rect">
            <a:avLst/>
          </a:prstGeom>
        </p:spPr>
      </p:pic>
      <p:sp>
        <p:nvSpPr>
          <p:cNvPr id="9" name="TextBox 8"/>
          <p:cNvSpPr txBox="1"/>
          <p:nvPr/>
        </p:nvSpPr>
        <p:spPr>
          <a:xfrm>
            <a:off x="6934200" y="2971800"/>
            <a:ext cx="1676400" cy="381000"/>
          </a:xfrm>
          <a:prstGeom prst="rect">
            <a:avLst/>
          </a:prstGeom>
          <a:noFill/>
        </p:spPr>
        <p:txBody>
          <a:bodyPr wrap="square" rtlCol="0">
            <a:spAutoFit/>
          </a:bodyPr>
          <a:lstStyle/>
          <a:p>
            <a:r>
              <a:rPr lang="en-US" dirty="0" smtClean="0"/>
              <a:t>County Filipinos</a:t>
            </a:r>
            <a:endParaRPr lang="en-US" dirty="0"/>
          </a:p>
        </p:txBody>
      </p:sp>
      <p:sp>
        <p:nvSpPr>
          <p:cNvPr id="11" name="TextBox 10"/>
          <p:cNvSpPr txBox="1"/>
          <p:nvPr/>
        </p:nvSpPr>
        <p:spPr>
          <a:xfrm>
            <a:off x="7239000" y="4495800"/>
            <a:ext cx="1371600" cy="369332"/>
          </a:xfrm>
          <a:prstGeom prst="rect">
            <a:avLst/>
          </a:prstGeom>
          <a:noFill/>
        </p:spPr>
        <p:txBody>
          <a:bodyPr wrap="square" rtlCol="0">
            <a:spAutoFit/>
          </a:bodyPr>
          <a:lstStyle/>
          <a:p>
            <a:r>
              <a:rPr lang="en-US" dirty="0" smtClean="0"/>
              <a:t>County PIs</a:t>
            </a:r>
            <a:endParaRPr lang="en-US" dirty="0"/>
          </a:p>
        </p:txBody>
      </p:sp>
      <p:sp>
        <p:nvSpPr>
          <p:cNvPr id="12" name="TextBox 11"/>
          <p:cNvSpPr txBox="1"/>
          <p:nvPr/>
        </p:nvSpPr>
        <p:spPr>
          <a:xfrm>
            <a:off x="8001000" y="4800600"/>
            <a:ext cx="1295400" cy="923330"/>
          </a:xfrm>
          <a:prstGeom prst="rect">
            <a:avLst/>
          </a:prstGeom>
          <a:noFill/>
        </p:spPr>
        <p:txBody>
          <a:bodyPr wrap="square" rtlCol="0">
            <a:spAutoFit/>
          </a:bodyPr>
          <a:lstStyle/>
          <a:p>
            <a:r>
              <a:rPr lang="en-US" dirty="0" smtClean="0"/>
              <a:t>County Native Americans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295400"/>
          </a:xfrm>
        </p:spPr>
        <p:txBody>
          <a:bodyPr>
            <a:normAutofit fontScale="90000"/>
          </a:bodyPr>
          <a:lstStyle/>
          <a:p>
            <a:r>
              <a:rPr lang="en-US" dirty="0" smtClean="0"/>
              <a:t>Part II: </a:t>
            </a:r>
            <a:br>
              <a:rPr lang="en-US" dirty="0" smtClean="0"/>
            </a:br>
            <a:r>
              <a:rPr lang="en-US" dirty="0" smtClean="0"/>
              <a:t>Foothill Students and Employees</a:t>
            </a:r>
            <a:endParaRPr lang="en-US" dirty="0"/>
          </a:p>
        </p:txBody>
      </p:sp>
      <p:pic>
        <p:nvPicPr>
          <p:cNvPr id="3" name="Picture 2" descr="FH Logo-5.jpg"/>
          <p:cNvPicPr>
            <a:picLocks noChangeAspect="1"/>
          </p:cNvPicPr>
          <p:nvPr/>
        </p:nvPicPr>
        <p:blipFill>
          <a:blip r:embed="rId2" cstate="print"/>
          <a:stretch>
            <a:fillRect/>
          </a:stretch>
        </p:blipFill>
        <p:spPr>
          <a:xfrm>
            <a:off x="2853283" y="6278880"/>
            <a:ext cx="3547517" cy="274320"/>
          </a:xfrm>
          <a:prstGeom prst="rect">
            <a:avLst/>
          </a:prstGeom>
        </p:spPr>
      </p:pic>
    </p:spTree>
    <p:extLst>
      <p:ext uri="{BB962C8B-B14F-4D97-AF65-F5344CB8AC3E}">
        <p14:creationId xmlns="" xmlns:p14="http://schemas.microsoft.com/office/powerpoint/2010/main" val="3873909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H Logo-5.jpg"/>
          <p:cNvPicPr>
            <a:picLocks noChangeAspect="1"/>
          </p:cNvPicPr>
          <p:nvPr/>
        </p:nvPicPr>
        <p:blipFill>
          <a:blip r:embed="rId3" cstate="print"/>
          <a:stretch>
            <a:fillRect/>
          </a:stretch>
        </p:blipFill>
        <p:spPr>
          <a:xfrm>
            <a:off x="2853283" y="6278880"/>
            <a:ext cx="3547517" cy="274320"/>
          </a:xfrm>
          <a:prstGeom prst="rect">
            <a:avLst/>
          </a:prstGeom>
        </p:spPr>
      </p:pic>
      <p:sp>
        <p:nvSpPr>
          <p:cNvPr id="11" name="TextBox 10"/>
          <p:cNvSpPr txBox="1"/>
          <p:nvPr/>
        </p:nvSpPr>
        <p:spPr>
          <a:xfrm>
            <a:off x="304800" y="6324600"/>
            <a:ext cx="2379177" cy="253916"/>
          </a:xfrm>
          <a:prstGeom prst="rect">
            <a:avLst/>
          </a:prstGeom>
          <a:noFill/>
        </p:spPr>
        <p:txBody>
          <a:bodyPr wrap="none" rtlCol="0">
            <a:spAutoFit/>
          </a:bodyPr>
          <a:lstStyle/>
          <a:p>
            <a:r>
              <a:rPr lang="en-US" sz="1050" dirty="0" smtClean="0"/>
              <a:t>IR&amp;D  District Website Fall 2007 to 2012</a:t>
            </a:r>
            <a:endParaRPr lang="en-US" sz="1050" dirty="0"/>
          </a:p>
        </p:txBody>
      </p:sp>
      <p:grpSp>
        <p:nvGrpSpPr>
          <p:cNvPr id="1167" name="Group 1166"/>
          <p:cNvGrpSpPr/>
          <p:nvPr/>
        </p:nvGrpSpPr>
        <p:grpSpPr>
          <a:xfrm>
            <a:off x="7402513" y="1358810"/>
            <a:ext cx="1468438" cy="1336675"/>
            <a:chOff x="7402513" y="1489075"/>
            <a:chExt cx="1468438" cy="1336675"/>
          </a:xfrm>
        </p:grpSpPr>
        <p:sp>
          <p:nvSpPr>
            <p:cNvPr id="1139" name="Freeform 143"/>
            <p:cNvSpPr>
              <a:spLocks/>
            </p:cNvSpPr>
            <p:nvPr/>
          </p:nvSpPr>
          <p:spPr bwMode="auto">
            <a:xfrm>
              <a:off x="7402513" y="1560513"/>
              <a:ext cx="271463"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820404"/>
            </a:solidFill>
            <a:ln w="1" cap="flat">
              <a:solidFill>
                <a:srgbClr val="820404"/>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40" name="Rectangle 144"/>
            <p:cNvSpPr>
              <a:spLocks noChangeArrowheads="1"/>
            </p:cNvSpPr>
            <p:nvPr/>
          </p:nvSpPr>
          <p:spPr bwMode="auto">
            <a:xfrm>
              <a:off x="7499351" y="1535113"/>
              <a:ext cx="76200" cy="76200"/>
            </a:xfrm>
            <a:prstGeom prst="rect">
              <a:avLst/>
            </a:prstGeom>
            <a:solidFill>
              <a:srgbClr val="82040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5"/>
            <p:cNvSpPr>
              <a:spLocks noEditPoints="1"/>
            </p:cNvSpPr>
            <p:nvPr/>
          </p:nvSpPr>
          <p:spPr bwMode="auto">
            <a:xfrm>
              <a:off x="7494588" y="1530350"/>
              <a:ext cx="85725" cy="85725"/>
            </a:xfrm>
            <a:custGeom>
              <a:avLst/>
              <a:gdLst>
                <a:gd name="T0" fmla="*/ 0 w 448"/>
                <a:gd name="T1" fmla="*/ 24 h 448"/>
                <a:gd name="T2" fmla="*/ 24 w 448"/>
                <a:gd name="T3" fmla="*/ 0 h 448"/>
                <a:gd name="T4" fmla="*/ 424 w 448"/>
                <a:gd name="T5" fmla="*/ 0 h 448"/>
                <a:gd name="T6" fmla="*/ 448 w 448"/>
                <a:gd name="T7" fmla="*/ 24 h 448"/>
                <a:gd name="T8" fmla="*/ 448 w 448"/>
                <a:gd name="T9" fmla="*/ 424 h 448"/>
                <a:gd name="T10" fmla="*/ 424 w 448"/>
                <a:gd name="T11" fmla="*/ 448 h 448"/>
                <a:gd name="T12" fmla="*/ 24 w 448"/>
                <a:gd name="T13" fmla="*/ 448 h 448"/>
                <a:gd name="T14" fmla="*/ 0 w 448"/>
                <a:gd name="T15" fmla="*/ 424 h 448"/>
                <a:gd name="T16" fmla="*/ 0 w 448"/>
                <a:gd name="T17" fmla="*/ 24 h 448"/>
                <a:gd name="T18" fmla="*/ 48 w 448"/>
                <a:gd name="T19" fmla="*/ 424 h 448"/>
                <a:gd name="T20" fmla="*/ 24 w 448"/>
                <a:gd name="T21" fmla="*/ 400 h 448"/>
                <a:gd name="T22" fmla="*/ 424 w 448"/>
                <a:gd name="T23" fmla="*/ 400 h 448"/>
                <a:gd name="T24" fmla="*/ 400 w 448"/>
                <a:gd name="T25" fmla="*/ 424 h 448"/>
                <a:gd name="T26" fmla="*/ 400 w 448"/>
                <a:gd name="T27" fmla="*/ 24 h 448"/>
                <a:gd name="T28" fmla="*/ 424 w 448"/>
                <a:gd name="T29" fmla="*/ 48 h 448"/>
                <a:gd name="T30" fmla="*/ 24 w 448"/>
                <a:gd name="T31" fmla="*/ 48 h 448"/>
                <a:gd name="T32" fmla="*/ 48 w 448"/>
                <a:gd name="T33" fmla="*/ 24 h 448"/>
                <a:gd name="T34" fmla="*/ 48 w 448"/>
                <a:gd name="T35" fmla="*/ 42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0" y="24"/>
                  </a:moveTo>
                  <a:cubicBezTo>
                    <a:pt x="0" y="11"/>
                    <a:pt x="11" y="0"/>
                    <a:pt x="24" y="0"/>
                  </a:cubicBezTo>
                  <a:lnTo>
                    <a:pt x="424" y="0"/>
                  </a:lnTo>
                  <a:cubicBezTo>
                    <a:pt x="438" y="0"/>
                    <a:pt x="448" y="11"/>
                    <a:pt x="448" y="24"/>
                  </a:cubicBezTo>
                  <a:lnTo>
                    <a:pt x="448" y="424"/>
                  </a:lnTo>
                  <a:cubicBezTo>
                    <a:pt x="448" y="438"/>
                    <a:pt x="438" y="448"/>
                    <a:pt x="424" y="448"/>
                  </a:cubicBezTo>
                  <a:lnTo>
                    <a:pt x="24" y="448"/>
                  </a:lnTo>
                  <a:cubicBezTo>
                    <a:pt x="11" y="448"/>
                    <a:pt x="0" y="438"/>
                    <a:pt x="0" y="424"/>
                  </a:cubicBezTo>
                  <a:lnTo>
                    <a:pt x="0" y="24"/>
                  </a:lnTo>
                  <a:close/>
                  <a:moveTo>
                    <a:pt x="48" y="424"/>
                  </a:moveTo>
                  <a:lnTo>
                    <a:pt x="24" y="400"/>
                  </a:lnTo>
                  <a:lnTo>
                    <a:pt x="424" y="400"/>
                  </a:lnTo>
                  <a:lnTo>
                    <a:pt x="400" y="424"/>
                  </a:lnTo>
                  <a:lnTo>
                    <a:pt x="400" y="24"/>
                  </a:lnTo>
                  <a:lnTo>
                    <a:pt x="424" y="48"/>
                  </a:lnTo>
                  <a:lnTo>
                    <a:pt x="24" y="48"/>
                  </a:lnTo>
                  <a:lnTo>
                    <a:pt x="48" y="24"/>
                  </a:lnTo>
                  <a:lnTo>
                    <a:pt x="48" y="424"/>
                  </a:lnTo>
                  <a:close/>
                </a:path>
              </a:pathLst>
            </a:custGeom>
            <a:solidFill>
              <a:srgbClr val="820404"/>
            </a:solidFill>
            <a:ln w="1" cap="flat">
              <a:solidFill>
                <a:srgbClr val="820404"/>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42" name="Rectangle 146"/>
            <p:cNvSpPr>
              <a:spLocks noChangeArrowheads="1"/>
            </p:cNvSpPr>
            <p:nvPr/>
          </p:nvSpPr>
          <p:spPr bwMode="auto">
            <a:xfrm>
              <a:off x="7686676" y="1489075"/>
              <a:ext cx="927100"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Total Enrollment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3" name="Freeform 147"/>
            <p:cNvSpPr>
              <a:spLocks/>
            </p:cNvSpPr>
            <p:nvPr/>
          </p:nvSpPr>
          <p:spPr bwMode="auto">
            <a:xfrm>
              <a:off x="7402513" y="1790700"/>
              <a:ext cx="271463"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CC6666"/>
            </a:solidFill>
            <a:ln w="1" cap="flat">
              <a:solidFill>
                <a:srgbClr val="CC666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48"/>
            <p:cNvSpPr>
              <a:spLocks/>
            </p:cNvSpPr>
            <p:nvPr/>
          </p:nvSpPr>
          <p:spPr bwMode="auto">
            <a:xfrm>
              <a:off x="7500938" y="1765300"/>
              <a:ext cx="76200" cy="76200"/>
            </a:xfrm>
            <a:custGeom>
              <a:avLst/>
              <a:gdLst>
                <a:gd name="T0" fmla="*/ 24 w 48"/>
                <a:gd name="T1" fmla="*/ 0 h 48"/>
                <a:gd name="T2" fmla="*/ 48 w 48"/>
                <a:gd name="T3" fmla="*/ 24 h 48"/>
                <a:gd name="T4" fmla="*/ 24 w 48"/>
                <a:gd name="T5" fmla="*/ 48 h 48"/>
                <a:gd name="T6" fmla="*/ 0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lnTo>
                    <a:pt x="48" y="24"/>
                  </a:lnTo>
                  <a:lnTo>
                    <a:pt x="24" y="48"/>
                  </a:lnTo>
                  <a:lnTo>
                    <a:pt x="0" y="24"/>
                  </a:lnTo>
                  <a:lnTo>
                    <a:pt x="24" y="0"/>
                  </a:lnTo>
                  <a:close/>
                </a:path>
              </a:pathLst>
            </a:custGeom>
            <a:solidFill>
              <a:srgbClr val="CC66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49"/>
            <p:cNvSpPr>
              <a:spLocks noEditPoints="1"/>
            </p:cNvSpPr>
            <p:nvPr/>
          </p:nvSpPr>
          <p:spPr bwMode="auto">
            <a:xfrm>
              <a:off x="7494588" y="1760538"/>
              <a:ext cx="87313" cy="85725"/>
            </a:xfrm>
            <a:custGeom>
              <a:avLst/>
              <a:gdLst>
                <a:gd name="T0" fmla="*/ 209 w 453"/>
                <a:gd name="T1" fmla="*/ 10 h 453"/>
                <a:gd name="T2" fmla="*/ 243 w 453"/>
                <a:gd name="T3" fmla="*/ 10 h 453"/>
                <a:gd name="T4" fmla="*/ 443 w 453"/>
                <a:gd name="T5" fmla="*/ 210 h 453"/>
                <a:gd name="T6" fmla="*/ 443 w 453"/>
                <a:gd name="T7" fmla="*/ 244 h 453"/>
                <a:gd name="T8" fmla="*/ 243 w 453"/>
                <a:gd name="T9" fmla="*/ 444 h 453"/>
                <a:gd name="T10" fmla="*/ 209 w 453"/>
                <a:gd name="T11" fmla="*/ 444 h 453"/>
                <a:gd name="T12" fmla="*/ 9 w 453"/>
                <a:gd name="T13" fmla="*/ 244 h 453"/>
                <a:gd name="T14" fmla="*/ 9 w 453"/>
                <a:gd name="T15" fmla="*/ 210 h 453"/>
                <a:gd name="T16" fmla="*/ 209 w 453"/>
                <a:gd name="T17" fmla="*/ 10 h 453"/>
                <a:gd name="T18" fmla="*/ 43 w 453"/>
                <a:gd name="T19" fmla="*/ 244 h 453"/>
                <a:gd name="T20" fmla="*/ 43 w 453"/>
                <a:gd name="T21" fmla="*/ 210 h 453"/>
                <a:gd name="T22" fmla="*/ 243 w 453"/>
                <a:gd name="T23" fmla="*/ 410 h 453"/>
                <a:gd name="T24" fmla="*/ 209 w 453"/>
                <a:gd name="T25" fmla="*/ 410 h 453"/>
                <a:gd name="T26" fmla="*/ 409 w 453"/>
                <a:gd name="T27" fmla="*/ 210 h 453"/>
                <a:gd name="T28" fmla="*/ 409 w 453"/>
                <a:gd name="T29" fmla="*/ 244 h 453"/>
                <a:gd name="T30" fmla="*/ 209 w 453"/>
                <a:gd name="T31" fmla="*/ 44 h 453"/>
                <a:gd name="T32" fmla="*/ 243 w 453"/>
                <a:gd name="T33" fmla="*/ 44 h 453"/>
                <a:gd name="T34" fmla="*/ 43 w 453"/>
                <a:gd name="T35" fmla="*/ 24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 h="453">
                  <a:moveTo>
                    <a:pt x="209" y="10"/>
                  </a:moveTo>
                  <a:cubicBezTo>
                    <a:pt x="219" y="0"/>
                    <a:pt x="234" y="0"/>
                    <a:pt x="243" y="10"/>
                  </a:cubicBezTo>
                  <a:lnTo>
                    <a:pt x="443" y="210"/>
                  </a:lnTo>
                  <a:cubicBezTo>
                    <a:pt x="453" y="219"/>
                    <a:pt x="453" y="234"/>
                    <a:pt x="443" y="244"/>
                  </a:cubicBezTo>
                  <a:lnTo>
                    <a:pt x="243" y="444"/>
                  </a:lnTo>
                  <a:cubicBezTo>
                    <a:pt x="234" y="453"/>
                    <a:pt x="219" y="453"/>
                    <a:pt x="209" y="444"/>
                  </a:cubicBezTo>
                  <a:lnTo>
                    <a:pt x="9" y="244"/>
                  </a:lnTo>
                  <a:cubicBezTo>
                    <a:pt x="0" y="234"/>
                    <a:pt x="0" y="219"/>
                    <a:pt x="9" y="210"/>
                  </a:cubicBezTo>
                  <a:lnTo>
                    <a:pt x="209" y="10"/>
                  </a:lnTo>
                  <a:close/>
                  <a:moveTo>
                    <a:pt x="43" y="244"/>
                  </a:moveTo>
                  <a:lnTo>
                    <a:pt x="43" y="210"/>
                  </a:lnTo>
                  <a:lnTo>
                    <a:pt x="243" y="410"/>
                  </a:lnTo>
                  <a:lnTo>
                    <a:pt x="209" y="410"/>
                  </a:lnTo>
                  <a:lnTo>
                    <a:pt x="409" y="210"/>
                  </a:lnTo>
                  <a:lnTo>
                    <a:pt x="409" y="244"/>
                  </a:lnTo>
                  <a:lnTo>
                    <a:pt x="209" y="44"/>
                  </a:lnTo>
                  <a:lnTo>
                    <a:pt x="243" y="44"/>
                  </a:lnTo>
                  <a:lnTo>
                    <a:pt x="43" y="244"/>
                  </a:lnTo>
                  <a:close/>
                </a:path>
              </a:pathLst>
            </a:custGeom>
            <a:solidFill>
              <a:srgbClr val="CC6666"/>
            </a:solidFill>
            <a:ln w="1" cap="flat">
              <a:solidFill>
                <a:srgbClr val="CC666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46" name="Rectangle 150"/>
            <p:cNvSpPr>
              <a:spLocks noChangeArrowheads="1"/>
            </p:cNvSpPr>
            <p:nvPr/>
          </p:nvSpPr>
          <p:spPr bwMode="auto">
            <a:xfrm>
              <a:off x="7686676" y="1719263"/>
              <a:ext cx="1184275"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African American Enr.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7" name="Freeform 151"/>
            <p:cNvSpPr>
              <a:spLocks/>
            </p:cNvSpPr>
            <p:nvPr/>
          </p:nvSpPr>
          <p:spPr bwMode="auto">
            <a:xfrm>
              <a:off x="7402513" y="2019300"/>
              <a:ext cx="271463"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F5C53F"/>
            </a:solidFill>
            <a:ln w="1" cap="flat">
              <a:solidFill>
                <a:srgbClr val="F5C53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48" name="Rectangle 152"/>
            <p:cNvSpPr>
              <a:spLocks noChangeArrowheads="1"/>
            </p:cNvSpPr>
            <p:nvPr/>
          </p:nvSpPr>
          <p:spPr bwMode="auto">
            <a:xfrm>
              <a:off x="7499351" y="1993900"/>
              <a:ext cx="76200" cy="76200"/>
            </a:xfrm>
            <a:prstGeom prst="rect">
              <a:avLst/>
            </a:prstGeom>
            <a:solidFill>
              <a:srgbClr val="F5C53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3"/>
            <p:cNvSpPr>
              <a:spLocks noEditPoints="1"/>
            </p:cNvSpPr>
            <p:nvPr/>
          </p:nvSpPr>
          <p:spPr bwMode="auto">
            <a:xfrm>
              <a:off x="7494588" y="1989138"/>
              <a:ext cx="85725" cy="85725"/>
            </a:xfrm>
            <a:custGeom>
              <a:avLst/>
              <a:gdLst>
                <a:gd name="T0" fmla="*/ 0 w 448"/>
                <a:gd name="T1" fmla="*/ 24 h 448"/>
                <a:gd name="T2" fmla="*/ 24 w 448"/>
                <a:gd name="T3" fmla="*/ 0 h 448"/>
                <a:gd name="T4" fmla="*/ 424 w 448"/>
                <a:gd name="T5" fmla="*/ 0 h 448"/>
                <a:gd name="T6" fmla="*/ 448 w 448"/>
                <a:gd name="T7" fmla="*/ 24 h 448"/>
                <a:gd name="T8" fmla="*/ 448 w 448"/>
                <a:gd name="T9" fmla="*/ 424 h 448"/>
                <a:gd name="T10" fmla="*/ 424 w 448"/>
                <a:gd name="T11" fmla="*/ 448 h 448"/>
                <a:gd name="T12" fmla="*/ 24 w 448"/>
                <a:gd name="T13" fmla="*/ 448 h 448"/>
                <a:gd name="T14" fmla="*/ 0 w 448"/>
                <a:gd name="T15" fmla="*/ 424 h 448"/>
                <a:gd name="T16" fmla="*/ 0 w 448"/>
                <a:gd name="T17" fmla="*/ 24 h 448"/>
                <a:gd name="T18" fmla="*/ 48 w 448"/>
                <a:gd name="T19" fmla="*/ 424 h 448"/>
                <a:gd name="T20" fmla="*/ 24 w 448"/>
                <a:gd name="T21" fmla="*/ 400 h 448"/>
                <a:gd name="T22" fmla="*/ 424 w 448"/>
                <a:gd name="T23" fmla="*/ 400 h 448"/>
                <a:gd name="T24" fmla="*/ 400 w 448"/>
                <a:gd name="T25" fmla="*/ 424 h 448"/>
                <a:gd name="T26" fmla="*/ 400 w 448"/>
                <a:gd name="T27" fmla="*/ 24 h 448"/>
                <a:gd name="T28" fmla="*/ 424 w 448"/>
                <a:gd name="T29" fmla="*/ 48 h 448"/>
                <a:gd name="T30" fmla="*/ 24 w 448"/>
                <a:gd name="T31" fmla="*/ 48 h 448"/>
                <a:gd name="T32" fmla="*/ 48 w 448"/>
                <a:gd name="T33" fmla="*/ 24 h 448"/>
                <a:gd name="T34" fmla="*/ 48 w 448"/>
                <a:gd name="T35" fmla="*/ 42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0" y="24"/>
                  </a:moveTo>
                  <a:cubicBezTo>
                    <a:pt x="0" y="11"/>
                    <a:pt x="11" y="0"/>
                    <a:pt x="24" y="0"/>
                  </a:cubicBezTo>
                  <a:lnTo>
                    <a:pt x="424" y="0"/>
                  </a:lnTo>
                  <a:cubicBezTo>
                    <a:pt x="438" y="0"/>
                    <a:pt x="448" y="11"/>
                    <a:pt x="448" y="24"/>
                  </a:cubicBezTo>
                  <a:lnTo>
                    <a:pt x="448" y="424"/>
                  </a:lnTo>
                  <a:cubicBezTo>
                    <a:pt x="448" y="438"/>
                    <a:pt x="438" y="448"/>
                    <a:pt x="424" y="448"/>
                  </a:cubicBezTo>
                  <a:lnTo>
                    <a:pt x="24" y="448"/>
                  </a:lnTo>
                  <a:cubicBezTo>
                    <a:pt x="11" y="448"/>
                    <a:pt x="0" y="438"/>
                    <a:pt x="0" y="424"/>
                  </a:cubicBezTo>
                  <a:lnTo>
                    <a:pt x="0" y="24"/>
                  </a:lnTo>
                  <a:close/>
                  <a:moveTo>
                    <a:pt x="48" y="424"/>
                  </a:moveTo>
                  <a:lnTo>
                    <a:pt x="24" y="400"/>
                  </a:lnTo>
                  <a:lnTo>
                    <a:pt x="424" y="400"/>
                  </a:lnTo>
                  <a:lnTo>
                    <a:pt x="400" y="424"/>
                  </a:lnTo>
                  <a:lnTo>
                    <a:pt x="400" y="24"/>
                  </a:lnTo>
                  <a:lnTo>
                    <a:pt x="424" y="48"/>
                  </a:lnTo>
                  <a:lnTo>
                    <a:pt x="24" y="48"/>
                  </a:lnTo>
                  <a:lnTo>
                    <a:pt x="48" y="24"/>
                  </a:lnTo>
                  <a:lnTo>
                    <a:pt x="48" y="424"/>
                  </a:lnTo>
                  <a:close/>
                </a:path>
              </a:pathLst>
            </a:custGeom>
            <a:solidFill>
              <a:srgbClr val="F5C53F"/>
            </a:solidFill>
            <a:ln w="1" cap="flat">
              <a:solidFill>
                <a:srgbClr val="F5C53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54"/>
            <p:cNvSpPr>
              <a:spLocks noEditPoints="1"/>
            </p:cNvSpPr>
            <p:nvPr/>
          </p:nvSpPr>
          <p:spPr bwMode="auto">
            <a:xfrm>
              <a:off x="7499351" y="1993900"/>
              <a:ext cx="76200" cy="76200"/>
            </a:xfrm>
            <a:custGeom>
              <a:avLst/>
              <a:gdLst>
                <a:gd name="T0" fmla="*/ 24 w 48"/>
                <a:gd name="T1" fmla="*/ 0 h 48"/>
                <a:gd name="T2" fmla="*/ 24 w 48"/>
                <a:gd name="T3" fmla="*/ 48 h 48"/>
                <a:gd name="T4" fmla="*/ 24 w 48"/>
                <a:gd name="T5" fmla="*/ 0 h 48"/>
                <a:gd name="T6" fmla="*/ 0 w 48"/>
                <a:gd name="T7" fmla="*/ 24 h 48"/>
                <a:gd name="T8" fmla="*/ 48 w 48"/>
                <a:gd name="T9" fmla="*/ 24 h 48"/>
                <a:gd name="T10" fmla="*/ 0 w 48"/>
                <a:gd name="T11" fmla="*/ 24 h 48"/>
              </a:gdLst>
              <a:ahLst/>
              <a:cxnLst>
                <a:cxn ang="0">
                  <a:pos x="T0" y="T1"/>
                </a:cxn>
                <a:cxn ang="0">
                  <a:pos x="T2" y="T3"/>
                </a:cxn>
                <a:cxn ang="0">
                  <a:pos x="T4" y="T5"/>
                </a:cxn>
                <a:cxn ang="0">
                  <a:pos x="T6" y="T7"/>
                </a:cxn>
                <a:cxn ang="0">
                  <a:pos x="T8" y="T9"/>
                </a:cxn>
                <a:cxn ang="0">
                  <a:pos x="T10" y="T11"/>
                </a:cxn>
              </a:cxnLst>
              <a:rect l="0" t="0" r="r" b="b"/>
              <a:pathLst>
                <a:path w="48" h="48">
                  <a:moveTo>
                    <a:pt x="24" y="0"/>
                  </a:moveTo>
                  <a:lnTo>
                    <a:pt x="24" y="48"/>
                  </a:lnTo>
                  <a:lnTo>
                    <a:pt x="24" y="0"/>
                  </a:lnTo>
                  <a:close/>
                  <a:moveTo>
                    <a:pt x="0" y="24"/>
                  </a:moveTo>
                  <a:lnTo>
                    <a:pt x="48" y="24"/>
                  </a:lnTo>
                  <a:lnTo>
                    <a:pt x="0" y="24"/>
                  </a:lnTo>
                  <a:close/>
                </a:path>
              </a:pathLst>
            </a:custGeom>
            <a:solidFill>
              <a:srgbClr val="F5C53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5"/>
            <p:cNvSpPr>
              <a:spLocks noEditPoints="1"/>
            </p:cNvSpPr>
            <p:nvPr/>
          </p:nvSpPr>
          <p:spPr bwMode="auto">
            <a:xfrm>
              <a:off x="7499351" y="1993900"/>
              <a:ext cx="76200" cy="76200"/>
            </a:xfrm>
            <a:custGeom>
              <a:avLst/>
              <a:gdLst>
                <a:gd name="T0" fmla="*/ 27 w 48"/>
                <a:gd name="T1" fmla="*/ 0 h 48"/>
                <a:gd name="T2" fmla="*/ 27 w 48"/>
                <a:gd name="T3" fmla="*/ 48 h 48"/>
                <a:gd name="T4" fmla="*/ 21 w 48"/>
                <a:gd name="T5" fmla="*/ 48 h 48"/>
                <a:gd name="T6" fmla="*/ 21 w 48"/>
                <a:gd name="T7" fmla="*/ 0 h 48"/>
                <a:gd name="T8" fmla="*/ 27 w 48"/>
                <a:gd name="T9" fmla="*/ 0 h 48"/>
                <a:gd name="T10" fmla="*/ 0 w 48"/>
                <a:gd name="T11" fmla="*/ 21 h 48"/>
                <a:gd name="T12" fmla="*/ 48 w 48"/>
                <a:gd name="T13" fmla="*/ 21 h 48"/>
                <a:gd name="T14" fmla="*/ 48 w 48"/>
                <a:gd name="T15" fmla="*/ 27 h 48"/>
                <a:gd name="T16" fmla="*/ 0 w 48"/>
                <a:gd name="T17" fmla="*/ 27 h 48"/>
                <a:gd name="T18" fmla="*/ 0 w 48"/>
                <a:gd name="T1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7" y="0"/>
                  </a:moveTo>
                  <a:lnTo>
                    <a:pt x="27" y="48"/>
                  </a:lnTo>
                  <a:lnTo>
                    <a:pt x="21" y="48"/>
                  </a:lnTo>
                  <a:lnTo>
                    <a:pt x="21" y="0"/>
                  </a:lnTo>
                  <a:lnTo>
                    <a:pt x="27" y="0"/>
                  </a:lnTo>
                  <a:close/>
                  <a:moveTo>
                    <a:pt x="0" y="21"/>
                  </a:moveTo>
                  <a:lnTo>
                    <a:pt x="48" y="21"/>
                  </a:lnTo>
                  <a:lnTo>
                    <a:pt x="48" y="27"/>
                  </a:lnTo>
                  <a:lnTo>
                    <a:pt x="0" y="27"/>
                  </a:lnTo>
                  <a:lnTo>
                    <a:pt x="0" y="21"/>
                  </a:lnTo>
                  <a:close/>
                </a:path>
              </a:pathLst>
            </a:custGeom>
            <a:solidFill>
              <a:srgbClr val="F5C53F"/>
            </a:solidFill>
            <a:ln w="1" cap="flat">
              <a:solidFill>
                <a:srgbClr val="F5C53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52" name="Rectangle 156"/>
            <p:cNvSpPr>
              <a:spLocks noChangeArrowheads="1"/>
            </p:cNvSpPr>
            <p:nvPr/>
          </p:nvSpPr>
          <p:spPr bwMode="auto">
            <a:xfrm>
              <a:off x="7686676" y="1949450"/>
              <a:ext cx="942975"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Asian/Pac </a:t>
              </a:r>
              <a:r>
                <a:rPr kumimoji="0" lang="en-US" sz="1000" b="0" i="0" u="none" strike="noStrike" cap="none" normalizeH="0" baseline="0" dirty="0" err="1" smtClean="0">
                  <a:ln>
                    <a:noFill/>
                  </a:ln>
                  <a:solidFill>
                    <a:srgbClr val="000000"/>
                  </a:solidFill>
                  <a:effectLst/>
                  <a:latin typeface="Calibri" pitchFamily="34" charset="0"/>
                  <a:cs typeface="Arial" pitchFamily="34" charset="0"/>
                </a:rPr>
                <a:t>Isl</a:t>
              </a:r>
              <a:r>
                <a:rPr kumimoji="0" lang="en-US" sz="1000" b="0" i="0" u="none" strike="noStrike" cap="none" normalizeH="0" baseline="0" dirty="0" smtClean="0">
                  <a:ln>
                    <a:noFill/>
                  </a:ln>
                  <a:solidFill>
                    <a:srgbClr val="000000"/>
                  </a:solidFill>
                  <a:effectLst/>
                  <a:latin typeface="Calibri" pitchFamily="34" charset="0"/>
                  <a:cs typeface="Arial" pitchFamily="34" charset="0"/>
                </a:rPr>
                <a:t> </a:t>
              </a:r>
              <a:r>
                <a:rPr kumimoji="0" lang="en-US" sz="1000" b="0" i="0" u="none" strike="noStrike" cap="none" normalizeH="0" baseline="0" dirty="0" err="1" smtClean="0">
                  <a:ln>
                    <a:noFill/>
                  </a:ln>
                  <a:solidFill>
                    <a:srgbClr val="000000"/>
                  </a:solidFill>
                  <a:effectLst/>
                  <a:latin typeface="Calibri" pitchFamily="34" charset="0"/>
                  <a:cs typeface="Arial" pitchFamily="34" charset="0"/>
                </a:rPr>
                <a:t>Enr</a:t>
              </a:r>
              <a:r>
                <a:rPr kumimoji="0" lang="en-US" sz="1000" b="0" i="0" u="none" strike="noStrike" cap="none" normalizeH="0" baseline="0" dirty="0" smtClean="0">
                  <a:ln>
                    <a:noFill/>
                  </a:ln>
                  <a:solidFill>
                    <a:srgbClr val="000000"/>
                  </a:solidFill>
                  <a:effectLst/>
                  <a:latin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3" name="Freeform 157"/>
            <p:cNvSpPr>
              <a:spLocks/>
            </p:cNvSpPr>
            <p:nvPr/>
          </p:nvSpPr>
          <p:spPr bwMode="auto">
            <a:xfrm>
              <a:off x="7402513" y="2247900"/>
              <a:ext cx="271463" cy="28575"/>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315F57"/>
            </a:solidFill>
            <a:ln w="1" cap="flat">
              <a:solidFill>
                <a:srgbClr val="315F57"/>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54" name="Rectangle 158"/>
            <p:cNvSpPr>
              <a:spLocks noChangeArrowheads="1"/>
            </p:cNvSpPr>
            <p:nvPr/>
          </p:nvSpPr>
          <p:spPr bwMode="auto">
            <a:xfrm>
              <a:off x="7499351" y="2224088"/>
              <a:ext cx="76200" cy="76200"/>
            </a:xfrm>
            <a:prstGeom prst="rect">
              <a:avLst/>
            </a:prstGeom>
            <a:solidFill>
              <a:srgbClr val="315F5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59"/>
            <p:cNvSpPr>
              <a:spLocks noEditPoints="1"/>
            </p:cNvSpPr>
            <p:nvPr/>
          </p:nvSpPr>
          <p:spPr bwMode="auto">
            <a:xfrm>
              <a:off x="7494588" y="2219325"/>
              <a:ext cx="85725" cy="85725"/>
            </a:xfrm>
            <a:custGeom>
              <a:avLst/>
              <a:gdLst>
                <a:gd name="T0" fmla="*/ 0 w 448"/>
                <a:gd name="T1" fmla="*/ 24 h 448"/>
                <a:gd name="T2" fmla="*/ 24 w 448"/>
                <a:gd name="T3" fmla="*/ 0 h 448"/>
                <a:gd name="T4" fmla="*/ 424 w 448"/>
                <a:gd name="T5" fmla="*/ 0 h 448"/>
                <a:gd name="T6" fmla="*/ 448 w 448"/>
                <a:gd name="T7" fmla="*/ 24 h 448"/>
                <a:gd name="T8" fmla="*/ 448 w 448"/>
                <a:gd name="T9" fmla="*/ 424 h 448"/>
                <a:gd name="T10" fmla="*/ 424 w 448"/>
                <a:gd name="T11" fmla="*/ 448 h 448"/>
                <a:gd name="T12" fmla="*/ 24 w 448"/>
                <a:gd name="T13" fmla="*/ 448 h 448"/>
                <a:gd name="T14" fmla="*/ 0 w 448"/>
                <a:gd name="T15" fmla="*/ 424 h 448"/>
                <a:gd name="T16" fmla="*/ 0 w 448"/>
                <a:gd name="T17" fmla="*/ 24 h 448"/>
                <a:gd name="T18" fmla="*/ 48 w 448"/>
                <a:gd name="T19" fmla="*/ 424 h 448"/>
                <a:gd name="T20" fmla="*/ 24 w 448"/>
                <a:gd name="T21" fmla="*/ 400 h 448"/>
                <a:gd name="T22" fmla="*/ 424 w 448"/>
                <a:gd name="T23" fmla="*/ 400 h 448"/>
                <a:gd name="T24" fmla="*/ 400 w 448"/>
                <a:gd name="T25" fmla="*/ 424 h 448"/>
                <a:gd name="T26" fmla="*/ 400 w 448"/>
                <a:gd name="T27" fmla="*/ 24 h 448"/>
                <a:gd name="T28" fmla="*/ 424 w 448"/>
                <a:gd name="T29" fmla="*/ 48 h 448"/>
                <a:gd name="T30" fmla="*/ 24 w 448"/>
                <a:gd name="T31" fmla="*/ 48 h 448"/>
                <a:gd name="T32" fmla="*/ 48 w 448"/>
                <a:gd name="T33" fmla="*/ 24 h 448"/>
                <a:gd name="T34" fmla="*/ 48 w 448"/>
                <a:gd name="T35" fmla="*/ 42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0" y="24"/>
                  </a:moveTo>
                  <a:cubicBezTo>
                    <a:pt x="0" y="11"/>
                    <a:pt x="11" y="0"/>
                    <a:pt x="24" y="0"/>
                  </a:cubicBezTo>
                  <a:lnTo>
                    <a:pt x="424" y="0"/>
                  </a:lnTo>
                  <a:cubicBezTo>
                    <a:pt x="438" y="0"/>
                    <a:pt x="448" y="11"/>
                    <a:pt x="448" y="24"/>
                  </a:cubicBezTo>
                  <a:lnTo>
                    <a:pt x="448" y="424"/>
                  </a:lnTo>
                  <a:cubicBezTo>
                    <a:pt x="448" y="438"/>
                    <a:pt x="438" y="448"/>
                    <a:pt x="424" y="448"/>
                  </a:cubicBezTo>
                  <a:lnTo>
                    <a:pt x="24" y="448"/>
                  </a:lnTo>
                  <a:cubicBezTo>
                    <a:pt x="11" y="448"/>
                    <a:pt x="0" y="438"/>
                    <a:pt x="0" y="424"/>
                  </a:cubicBezTo>
                  <a:lnTo>
                    <a:pt x="0" y="24"/>
                  </a:lnTo>
                  <a:close/>
                  <a:moveTo>
                    <a:pt x="48" y="424"/>
                  </a:moveTo>
                  <a:lnTo>
                    <a:pt x="24" y="400"/>
                  </a:lnTo>
                  <a:lnTo>
                    <a:pt x="424" y="400"/>
                  </a:lnTo>
                  <a:lnTo>
                    <a:pt x="400" y="424"/>
                  </a:lnTo>
                  <a:lnTo>
                    <a:pt x="400" y="24"/>
                  </a:lnTo>
                  <a:lnTo>
                    <a:pt x="424" y="48"/>
                  </a:lnTo>
                  <a:lnTo>
                    <a:pt x="24" y="48"/>
                  </a:lnTo>
                  <a:lnTo>
                    <a:pt x="48" y="24"/>
                  </a:lnTo>
                  <a:lnTo>
                    <a:pt x="48" y="424"/>
                  </a:lnTo>
                  <a:close/>
                </a:path>
              </a:pathLst>
            </a:custGeom>
            <a:solidFill>
              <a:srgbClr val="315F57"/>
            </a:solidFill>
            <a:ln w="1" cap="flat">
              <a:solidFill>
                <a:srgbClr val="315F57"/>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60"/>
            <p:cNvSpPr>
              <a:spLocks noEditPoints="1"/>
            </p:cNvSpPr>
            <p:nvPr/>
          </p:nvSpPr>
          <p:spPr bwMode="auto">
            <a:xfrm>
              <a:off x="7499351" y="2224088"/>
              <a:ext cx="76200" cy="76200"/>
            </a:xfrm>
            <a:custGeom>
              <a:avLst/>
              <a:gdLst>
                <a:gd name="T0" fmla="*/ 48 w 48"/>
                <a:gd name="T1" fmla="*/ 48 h 48"/>
                <a:gd name="T2" fmla="*/ 0 w 48"/>
                <a:gd name="T3" fmla="*/ 0 h 48"/>
                <a:gd name="T4" fmla="*/ 48 w 48"/>
                <a:gd name="T5" fmla="*/ 48 h 48"/>
                <a:gd name="T6" fmla="*/ 0 w 48"/>
                <a:gd name="T7" fmla="*/ 48 h 48"/>
                <a:gd name="T8" fmla="*/ 48 w 48"/>
                <a:gd name="T9" fmla="*/ 0 h 48"/>
                <a:gd name="T10" fmla="*/ 0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8" y="48"/>
                  </a:moveTo>
                  <a:lnTo>
                    <a:pt x="0" y="0"/>
                  </a:lnTo>
                  <a:lnTo>
                    <a:pt x="48" y="48"/>
                  </a:lnTo>
                  <a:close/>
                  <a:moveTo>
                    <a:pt x="0" y="48"/>
                  </a:moveTo>
                  <a:lnTo>
                    <a:pt x="48" y="0"/>
                  </a:lnTo>
                  <a:lnTo>
                    <a:pt x="0" y="48"/>
                  </a:lnTo>
                  <a:close/>
                </a:path>
              </a:pathLst>
            </a:custGeom>
            <a:solidFill>
              <a:srgbClr val="315F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1"/>
            <p:cNvSpPr>
              <a:spLocks noEditPoints="1"/>
            </p:cNvSpPr>
            <p:nvPr/>
          </p:nvSpPr>
          <p:spPr bwMode="auto">
            <a:xfrm>
              <a:off x="7496176" y="2220913"/>
              <a:ext cx="82550" cy="82550"/>
            </a:xfrm>
            <a:custGeom>
              <a:avLst/>
              <a:gdLst>
                <a:gd name="T0" fmla="*/ 48 w 52"/>
                <a:gd name="T1" fmla="*/ 52 h 52"/>
                <a:gd name="T2" fmla="*/ 0 w 52"/>
                <a:gd name="T3" fmla="*/ 4 h 52"/>
                <a:gd name="T4" fmla="*/ 4 w 52"/>
                <a:gd name="T5" fmla="*/ 0 h 52"/>
                <a:gd name="T6" fmla="*/ 52 w 52"/>
                <a:gd name="T7" fmla="*/ 48 h 52"/>
                <a:gd name="T8" fmla="*/ 48 w 52"/>
                <a:gd name="T9" fmla="*/ 52 h 52"/>
                <a:gd name="T10" fmla="*/ 0 w 52"/>
                <a:gd name="T11" fmla="*/ 48 h 52"/>
                <a:gd name="T12" fmla="*/ 48 w 52"/>
                <a:gd name="T13" fmla="*/ 0 h 52"/>
                <a:gd name="T14" fmla="*/ 52 w 52"/>
                <a:gd name="T15" fmla="*/ 4 h 52"/>
                <a:gd name="T16" fmla="*/ 4 w 52"/>
                <a:gd name="T17" fmla="*/ 52 h 52"/>
                <a:gd name="T18" fmla="*/ 0 w 52"/>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48" y="52"/>
                  </a:moveTo>
                  <a:lnTo>
                    <a:pt x="0" y="4"/>
                  </a:lnTo>
                  <a:lnTo>
                    <a:pt x="4" y="0"/>
                  </a:lnTo>
                  <a:lnTo>
                    <a:pt x="52" y="48"/>
                  </a:lnTo>
                  <a:lnTo>
                    <a:pt x="48" y="52"/>
                  </a:lnTo>
                  <a:close/>
                  <a:moveTo>
                    <a:pt x="0" y="48"/>
                  </a:moveTo>
                  <a:lnTo>
                    <a:pt x="48" y="0"/>
                  </a:lnTo>
                  <a:lnTo>
                    <a:pt x="52" y="4"/>
                  </a:lnTo>
                  <a:lnTo>
                    <a:pt x="4" y="52"/>
                  </a:lnTo>
                  <a:lnTo>
                    <a:pt x="0" y="48"/>
                  </a:lnTo>
                  <a:close/>
                </a:path>
              </a:pathLst>
            </a:custGeom>
            <a:solidFill>
              <a:srgbClr val="315F57"/>
            </a:solidFill>
            <a:ln w="1" cap="flat">
              <a:solidFill>
                <a:srgbClr val="315F57"/>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58" name="Rectangle 162"/>
            <p:cNvSpPr>
              <a:spLocks noChangeArrowheads="1"/>
            </p:cNvSpPr>
            <p:nvPr/>
          </p:nvSpPr>
          <p:spPr bwMode="auto">
            <a:xfrm>
              <a:off x="7686676" y="2178050"/>
              <a:ext cx="671513"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Filipino Enr.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9" name="Freeform 163"/>
            <p:cNvSpPr>
              <a:spLocks/>
            </p:cNvSpPr>
            <p:nvPr/>
          </p:nvSpPr>
          <p:spPr bwMode="auto">
            <a:xfrm>
              <a:off x="7402513" y="2478088"/>
              <a:ext cx="271463" cy="28575"/>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616C8F"/>
            </a:solidFill>
            <a:ln w="1" cap="flat">
              <a:solidFill>
                <a:srgbClr val="616C8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64"/>
            <p:cNvSpPr>
              <a:spLocks/>
            </p:cNvSpPr>
            <p:nvPr/>
          </p:nvSpPr>
          <p:spPr bwMode="auto">
            <a:xfrm>
              <a:off x="7500938" y="2454275"/>
              <a:ext cx="76200" cy="76200"/>
            </a:xfrm>
            <a:custGeom>
              <a:avLst/>
              <a:gdLst>
                <a:gd name="T0" fmla="*/ 24 w 48"/>
                <a:gd name="T1" fmla="*/ 0 h 48"/>
                <a:gd name="T2" fmla="*/ 48 w 48"/>
                <a:gd name="T3" fmla="*/ 24 h 48"/>
                <a:gd name="T4" fmla="*/ 24 w 48"/>
                <a:gd name="T5" fmla="*/ 48 h 48"/>
                <a:gd name="T6" fmla="*/ 0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lnTo>
                    <a:pt x="48" y="24"/>
                  </a:lnTo>
                  <a:lnTo>
                    <a:pt x="24" y="48"/>
                  </a:lnTo>
                  <a:lnTo>
                    <a:pt x="0" y="24"/>
                  </a:lnTo>
                  <a:lnTo>
                    <a:pt x="24" y="0"/>
                  </a:lnTo>
                  <a:close/>
                </a:path>
              </a:pathLst>
            </a:custGeom>
            <a:solidFill>
              <a:srgbClr val="616C8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5"/>
            <p:cNvSpPr>
              <a:spLocks noEditPoints="1"/>
            </p:cNvSpPr>
            <p:nvPr/>
          </p:nvSpPr>
          <p:spPr bwMode="auto">
            <a:xfrm>
              <a:off x="7494588" y="2449513"/>
              <a:ext cx="87313" cy="85725"/>
            </a:xfrm>
            <a:custGeom>
              <a:avLst/>
              <a:gdLst>
                <a:gd name="T0" fmla="*/ 209 w 453"/>
                <a:gd name="T1" fmla="*/ 9 h 453"/>
                <a:gd name="T2" fmla="*/ 243 w 453"/>
                <a:gd name="T3" fmla="*/ 9 h 453"/>
                <a:gd name="T4" fmla="*/ 443 w 453"/>
                <a:gd name="T5" fmla="*/ 209 h 453"/>
                <a:gd name="T6" fmla="*/ 443 w 453"/>
                <a:gd name="T7" fmla="*/ 243 h 453"/>
                <a:gd name="T8" fmla="*/ 243 w 453"/>
                <a:gd name="T9" fmla="*/ 443 h 453"/>
                <a:gd name="T10" fmla="*/ 209 w 453"/>
                <a:gd name="T11" fmla="*/ 443 h 453"/>
                <a:gd name="T12" fmla="*/ 9 w 453"/>
                <a:gd name="T13" fmla="*/ 243 h 453"/>
                <a:gd name="T14" fmla="*/ 9 w 453"/>
                <a:gd name="T15" fmla="*/ 209 h 453"/>
                <a:gd name="T16" fmla="*/ 209 w 453"/>
                <a:gd name="T17" fmla="*/ 9 h 453"/>
                <a:gd name="T18" fmla="*/ 43 w 453"/>
                <a:gd name="T19" fmla="*/ 243 h 453"/>
                <a:gd name="T20" fmla="*/ 43 w 453"/>
                <a:gd name="T21" fmla="*/ 209 h 453"/>
                <a:gd name="T22" fmla="*/ 243 w 453"/>
                <a:gd name="T23" fmla="*/ 409 h 453"/>
                <a:gd name="T24" fmla="*/ 209 w 453"/>
                <a:gd name="T25" fmla="*/ 409 h 453"/>
                <a:gd name="T26" fmla="*/ 409 w 453"/>
                <a:gd name="T27" fmla="*/ 209 h 453"/>
                <a:gd name="T28" fmla="*/ 409 w 453"/>
                <a:gd name="T29" fmla="*/ 243 h 453"/>
                <a:gd name="T30" fmla="*/ 209 w 453"/>
                <a:gd name="T31" fmla="*/ 43 h 453"/>
                <a:gd name="T32" fmla="*/ 243 w 453"/>
                <a:gd name="T33" fmla="*/ 43 h 453"/>
                <a:gd name="T34" fmla="*/ 43 w 453"/>
                <a:gd name="T35" fmla="*/ 24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3" h="453">
                  <a:moveTo>
                    <a:pt x="209" y="9"/>
                  </a:moveTo>
                  <a:cubicBezTo>
                    <a:pt x="219" y="0"/>
                    <a:pt x="234" y="0"/>
                    <a:pt x="243" y="9"/>
                  </a:cubicBezTo>
                  <a:lnTo>
                    <a:pt x="443" y="209"/>
                  </a:lnTo>
                  <a:cubicBezTo>
                    <a:pt x="453" y="219"/>
                    <a:pt x="453" y="234"/>
                    <a:pt x="443" y="243"/>
                  </a:cubicBezTo>
                  <a:lnTo>
                    <a:pt x="243" y="443"/>
                  </a:lnTo>
                  <a:cubicBezTo>
                    <a:pt x="234" y="453"/>
                    <a:pt x="219" y="453"/>
                    <a:pt x="209" y="443"/>
                  </a:cubicBezTo>
                  <a:lnTo>
                    <a:pt x="9" y="243"/>
                  </a:lnTo>
                  <a:cubicBezTo>
                    <a:pt x="0" y="234"/>
                    <a:pt x="0" y="219"/>
                    <a:pt x="9" y="209"/>
                  </a:cubicBezTo>
                  <a:lnTo>
                    <a:pt x="209" y="9"/>
                  </a:lnTo>
                  <a:close/>
                  <a:moveTo>
                    <a:pt x="43" y="243"/>
                  </a:moveTo>
                  <a:lnTo>
                    <a:pt x="43" y="209"/>
                  </a:lnTo>
                  <a:lnTo>
                    <a:pt x="243" y="409"/>
                  </a:lnTo>
                  <a:lnTo>
                    <a:pt x="209" y="409"/>
                  </a:lnTo>
                  <a:lnTo>
                    <a:pt x="409" y="209"/>
                  </a:lnTo>
                  <a:lnTo>
                    <a:pt x="409" y="243"/>
                  </a:lnTo>
                  <a:lnTo>
                    <a:pt x="209" y="43"/>
                  </a:lnTo>
                  <a:lnTo>
                    <a:pt x="243" y="43"/>
                  </a:lnTo>
                  <a:lnTo>
                    <a:pt x="43" y="243"/>
                  </a:lnTo>
                  <a:close/>
                </a:path>
              </a:pathLst>
            </a:custGeom>
            <a:solidFill>
              <a:srgbClr val="616C8F"/>
            </a:solidFill>
            <a:ln w="1" cap="flat">
              <a:solidFill>
                <a:srgbClr val="616C8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66"/>
            <p:cNvSpPr>
              <a:spLocks noChangeArrowheads="1"/>
            </p:cNvSpPr>
            <p:nvPr/>
          </p:nvSpPr>
          <p:spPr bwMode="auto">
            <a:xfrm>
              <a:off x="7686676" y="2408238"/>
              <a:ext cx="725488"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Latino/a Enr.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3" name="Freeform 167"/>
            <p:cNvSpPr>
              <a:spLocks/>
            </p:cNvSpPr>
            <p:nvPr/>
          </p:nvSpPr>
          <p:spPr bwMode="auto">
            <a:xfrm>
              <a:off x="7402513" y="2706688"/>
              <a:ext cx="271463" cy="28575"/>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46867B"/>
            </a:solidFill>
            <a:ln w="1" cap="flat">
              <a:solidFill>
                <a:srgbClr val="46867B"/>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64" name="Oval 168"/>
            <p:cNvSpPr>
              <a:spLocks noChangeArrowheads="1"/>
            </p:cNvSpPr>
            <p:nvPr/>
          </p:nvSpPr>
          <p:spPr bwMode="auto">
            <a:xfrm>
              <a:off x="7499351" y="2682875"/>
              <a:ext cx="76200" cy="76200"/>
            </a:xfrm>
            <a:prstGeom prst="ellipse">
              <a:avLst/>
            </a:prstGeom>
            <a:solidFill>
              <a:srgbClr val="46867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69"/>
            <p:cNvSpPr>
              <a:spLocks noEditPoints="1"/>
            </p:cNvSpPr>
            <p:nvPr/>
          </p:nvSpPr>
          <p:spPr bwMode="auto">
            <a:xfrm>
              <a:off x="7494588" y="2678113"/>
              <a:ext cx="85725" cy="85725"/>
            </a:xfrm>
            <a:custGeom>
              <a:avLst/>
              <a:gdLst>
                <a:gd name="T0" fmla="*/ 444 w 449"/>
                <a:gd name="T1" fmla="*/ 267 h 449"/>
                <a:gd name="T2" fmla="*/ 430 w 449"/>
                <a:gd name="T3" fmla="*/ 314 h 449"/>
                <a:gd name="T4" fmla="*/ 384 w 449"/>
                <a:gd name="T5" fmla="*/ 381 h 449"/>
                <a:gd name="T6" fmla="*/ 348 w 449"/>
                <a:gd name="T7" fmla="*/ 412 h 449"/>
                <a:gd name="T8" fmla="*/ 272 w 449"/>
                <a:gd name="T9" fmla="*/ 443 h 449"/>
                <a:gd name="T10" fmla="*/ 222 w 449"/>
                <a:gd name="T11" fmla="*/ 448 h 449"/>
                <a:gd name="T12" fmla="*/ 140 w 449"/>
                <a:gd name="T13" fmla="*/ 432 h 449"/>
                <a:gd name="T14" fmla="*/ 98 w 449"/>
                <a:gd name="T15" fmla="*/ 409 h 449"/>
                <a:gd name="T16" fmla="*/ 41 w 449"/>
                <a:gd name="T17" fmla="*/ 352 h 449"/>
                <a:gd name="T18" fmla="*/ 18 w 449"/>
                <a:gd name="T19" fmla="*/ 310 h 449"/>
                <a:gd name="T20" fmla="*/ 1 w 449"/>
                <a:gd name="T21" fmla="*/ 227 h 449"/>
                <a:gd name="T22" fmla="*/ 6 w 449"/>
                <a:gd name="T23" fmla="*/ 177 h 449"/>
                <a:gd name="T24" fmla="*/ 38 w 449"/>
                <a:gd name="T25" fmla="*/ 101 h 449"/>
                <a:gd name="T26" fmla="*/ 68 w 449"/>
                <a:gd name="T27" fmla="*/ 65 h 449"/>
                <a:gd name="T28" fmla="*/ 135 w 449"/>
                <a:gd name="T29" fmla="*/ 19 h 449"/>
                <a:gd name="T30" fmla="*/ 182 w 449"/>
                <a:gd name="T31" fmla="*/ 5 h 449"/>
                <a:gd name="T32" fmla="*/ 267 w 449"/>
                <a:gd name="T33" fmla="*/ 5 h 449"/>
                <a:gd name="T34" fmla="*/ 314 w 449"/>
                <a:gd name="T35" fmla="*/ 19 h 449"/>
                <a:gd name="T36" fmla="*/ 381 w 449"/>
                <a:gd name="T37" fmla="*/ 65 h 449"/>
                <a:gd name="T38" fmla="*/ 412 w 449"/>
                <a:gd name="T39" fmla="*/ 101 h 449"/>
                <a:gd name="T40" fmla="*/ 443 w 449"/>
                <a:gd name="T41" fmla="*/ 177 h 449"/>
                <a:gd name="T42" fmla="*/ 397 w 449"/>
                <a:gd name="T43" fmla="*/ 187 h 449"/>
                <a:gd name="T44" fmla="*/ 388 w 449"/>
                <a:gd name="T45" fmla="*/ 158 h 449"/>
                <a:gd name="T46" fmla="*/ 348 w 449"/>
                <a:gd name="T47" fmla="*/ 99 h 449"/>
                <a:gd name="T48" fmla="*/ 325 w 449"/>
                <a:gd name="T49" fmla="*/ 80 h 449"/>
                <a:gd name="T50" fmla="*/ 258 w 449"/>
                <a:gd name="T51" fmla="*/ 51 h 449"/>
                <a:gd name="T52" fmla="*/ 227 w 449"/>
                <a:gd name="T53" fmla="*/ 48 h 449"/>
                <a:gd name="T54" fmla="*/ 154 w 449"/>
                <a:gd name="T55" fmla="*/ 63 h 449"/>
                <a:gd name="T56" fmla="*/ 128 w 449"/>
                <a:gd name="T57" fmla="*/ 77 h 449"/>
                <a:gd name="T58" fmla="*/ 77 w 449"/>
                <a:gd name="T59" fmla="*/ 128 h 449"/>
                <a:gd name="T60" fmla="*/ 63 w 449"/>
                <a:gd name="T61" fmla="*/ 154 h 449"/>
                <a:gd name="T62" fmla="*/ 48 w 449"/>
                <a:gd name="T63" fmla="*/ 227 h 449"/>
                <a:gd name="T64" fmla="*/ 51 w 449"/>
                <a:gd name="T65" fmla="*/ 258 h 449"/>
                <a:gd name="T66" fmla="*/ 80 w 449"/>
                <a:gd name="T67" fmla="*/ 325 h 449"/>
                <a:gd name="T68" fmla="*/ 99 w 449"/>
                <a:gd name="T69" fmla="*/ 348 h 449"/>
                <a:gd name="T70" fmla="*/ 158 w 449"/>
                <a:gd name="T71" fmla="*/ 388 h 449"/>
                <a:gd name="T72" fmla="*/ 187 w 449"/>
                <a:gd name="T73" fmla="*/ 397 h 449"/>
                <a:gd name="T74" fmla="*/ 263 w 449"/>
                <a:gd name="T75" fmla="*/ 397 h 449"/>
                <a:gd name="T76" fmla="*/ 291 w 449"/>
                <a:gd name="T77" fmla="*/ 388 h 449"/>
                <a:gd name="T78" fmla="*/ 351 w 449"/>
                <a:gd name="T79" fmla="*/ 348 h 449"/>
                <a:gd name="T80" fmla="*/ 369 w 449"/>
                <a:gd name="T81" fmla="*/ 325 h 449"/>
                <a:gd name="T82" fmla="*/ 398 w 449"/>
                <a:gd name="T83" fmla="*/ 258 h 449"/>
                <a:gd name="T84" fmla="*/ 401 w 449"/>
                <a:gd name="T85" fmla="*/ 22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449">
                  <a:moveTo>
                    <a:pt x="448" y="222"/>
                  </a:moveTo>
                  <a:cubicBezTo>
                    <a:pt x="449" y="224"/>
                    <a:pt x="449" y="225"/>
                    <a:pt x="448" y="227"/>
                  </a:cubicBezTo>
                  <a:lnTo>
                    <a:pt x="444" y="267"/>
                  </a:lnTo>
                  <a:cubicBezTo>
                    <a:pt x="444" y="269"/>
                    <a:pt x="444" y="270"/>
                    <a:pt x="443" y="272"/>
                  </a:cubicBezTo>
                  <a:lnTo>
                    <a:pt x="432" y="310"/>
                  </a:lnTo>
                  <a:cubicBezTo>
                    <a:pt x="431" y="311"/>
                    <a:pt x="431" y="313"/>
                    <a:pt x="430" y="314"/>
                  </a:cubicBezTo>
                  <a:lnTo>
                    <a:pt x="412" y="348"/>
                  </a:lnTo>
                  <a:cubicBezTo>
                    <a:pt x="411" y="349"/>
                    <a:pt x="410" y="351"/>
                    <a:pt x="409" y="352"/>
                  </a:cubicBezTo>
                  <a:lnTo>
                    <a:pt x="384" y="381"/>
                  </a:lnTo>
                  <a:cubicBezTo>
                    <a:pt x="383" y="382"/>
                    <a:pt x="382" y="383"/>
                    <a:pt x="381" y="384"/>
                  </a:cubicBezTo>
                  <a:lnTo>
                    <a:pt x="352" y="409"/>
                  </a:lnTo>
                  <a:cubicBezTo>
                    <a:pt x="351" y="410"/>
                    <a:pt x="349" y="411"/>
                    <a:pt x="348" y="412"/>
                  </a:cubicBezTo>
                  <a:lnTo>
                    <a:pt x="314" y="430"/>
                  </a:lnTo>
                  <a:cubicBezTo>
                    <a:pt x="313" y="431"/>
                    <a:pt x="311" y="431"/>
                    <a:pt x="310" y="432"/>
                  </a:cubicBezTo>
                  <a:lnTo>
                    <a:pt x="272" y="443"/>
                  </a:lnTo>
                  <a:cubicBezTo>
                    <a:pt x="270" y="444"/>
                    <a:pt x="269" y="444"/>
                    <a:pt x="267" y="444"/>
                  </a:cubicBezTo>
                  <a:lnTo>
                    <a:pt x="227" y="448"/>
                  </a:lnTo>
                  <a:cubicBezTo>
                    <a:pt x="225" y="449"/>
                    <a:pt x="224" y="449"/>
                    <a:pt x="222" y="448"/>
                  </a:cubicBezTo>
                  <a:lnTo>
                    <a:pt x="182" y="444"/>
                  </a:lnTo>
                  <a:cubicBezTo>
                    <a:pt x="181" y="444"/>
                    <a:pt x="179" y="444"/>
                    <a:pt x="177" y="443"/>
                  </a:cubicBezTo>
                  <a:lnTo>
                    <a:pt x="140" y="432"/>
                  </a:lnTo>
                  <a:cubicBezTo>
                    <a:pt x="138" y="431"/>
                    <a:pt x="137" y="431"/>
                    <a:pt x="135" y="430"/>
                  </a:cubicBezTo>
                  <a:lnTo>
                    <a:pt x="101" y="412"/>
                  </a:lnTo>
                  <a:cubicBezTo>
                    <a:pt x="100" y="411"/>
                    <a:pt x="99" y="410"/>
                    <a:pt x="98" y="409"/>
                  </a:cubicBezTo>
                  <a:lnTo>
                    <a:pt x="68" y="384"/>
                  </a:lnTo>
                  <a:cubicBezTo>
                    <a:pt x="67" y="383"/>
                    <a:pt x="66" y="382"/>
                    <a:pt x="65" y="381"/>
                  </a:cubicBezTo>
                  <a:lnTo>
                    <a:pt x="41" y="352"/>
                  </a:lnTo>
                  <a:cubicBezTo>
                    <a:pt x="40" y="351"/>
                    <a:pt x="39" y="349"/>
                    <a:pt x="38" y="348"/>
                  </a:cubicBezTo>
                  <a:lnTo>
                    <a:pt x="19" y="314"/>
                  </a:lnTo>
                  <a:cubicBezTo>
                    <a:pt x="19" y="313"/>
                    <a:pt x="18" y="311"/>
                    <a:pt x="18" y="310"/>
                  </a:cubicBezTo>
                  <a:lnTo>
                    <a:pt x="6" y="272"/>
                  </a:lnTo>
                  <a:cubicBezTo>
                    <a:pt x="5" y="271"/>
                    <a:pt x="5" y="269"/>
                    <a:pt x="5" y="267"/>
                  </a:cubicBezTo>
                  <a:lnTo>
                    <a:pt x="1" y="227"/>
                  </a:lnTo>
                  <a:cubicBezTo>
                    <a:pt x="0" y="225"/>
                    <a:pt x="0" y="224"/>
                    <a:pt x="1" y="222"/>
                  </a:cubicBezTo>
                  <a:lnTo>
                    <a:pt x="5" y="182"/>
                  </a:lnTo>
                  <a:cubicBezTo>
                    <a:pt x="5" y="180"/>
                    <a:pt x="5" y="179"/>
                    <a:pt x="6" y="177"/>
                  </a:cubicBezTo>
                  <a:lnTo>
                    <a:pt x="18" y="140"/>
                  </a:lnTo>
                  <a:cubicBezTo>
                    <a:pt x="18" y="138"/>
                    <a:pt x="19" y="137"/>
                    <a:pt x="19" y="135"/>
                  </a:cubicBezTo>
                  <a:lnTo>
                    <a:pt x="38" y="101"/>
                  </a:lnTo>
                  <a:cubicBezTo>
                    <a:pt x="39" y="100"/>
                    <a:pt x="40" y="99"/>
                    <a:pt x="41" y="98"/>
                  </a:cubicBezTo>
                  <a:lnTo>
                    <a:pt x="65" y="68"/>
                  </a:lnTo>
                  <a:cubicBezTo>
                    <a:pt x="66" y="67"/>
                    <a:pt x="67" y="66"/>
                    <a:pt x="68" y="65"/>
                  </a:cubicBezTo>
                  <a:lnTo>
                    <a:pt x="98" y="41"/>
                  </a:lnTo>
                  <a:cubicBezTo>
                    <a:pt x="99" y="40"/>
                    <a:pt x="100" y="39"/>
                    <a:pt x="101" y="38"/>
                  </a:cubicBezTo>
                  <a:lnTo>
                    <a:pt x="135" y="19"/>
                  </a:lnTo>
                  <a:cubicBezTo>
                    <a:pt x="137" y="19"/>
                    <a:pt x="138" y="18"/>
                    <a:pt x="140" y="18"/>
                  </a:cubicBezTo>
                  <a:lnTo>
                    <a:pt x="177" y="6"/>
                  </a:lnTo>
                  <a:cubicBezTo>
                    <a:pt x="179" y="5"/>
                    <a:pt x="180" y="5"/>
                    <a:pt x="182" y="5"/>
                  </a:cubicBezTo>
                  <a:lnTo>
                    <a:pt x="222" y="1"/>
                  </a:lnTo>
                  <a:cubicBezTo>
                    <a:pt x="224" y="0"/>
                    <a:pt x="225" y="0"/>
                    <a:pt x="227" y="1"/>
                  </a:cubicBezTo>
                  <a:lnTo>
                    <a:pt x="267" y="5"/>
                  </a:lnTo>
                  <a:cubicBezTo>
                    <a:pt x="269" y="5"/>
                    <a:pt x="271" y="5"/>
                    <a:pt x="272" y="6"/>
                  </a:cubicBezTo>
                  <a:lnTo>
                    <a:pt x="310" y="18"/>
                  </a:lnTo>
                  <a:cubicBezTo>
                    <a:pt x="311" y="18"/>
                    <a:pt x="313" y="19"/>
                    <a:pt x="314" y="19"/>
                  </a:cubicBezTo>
                  <a:lnTo>
                    <a:pt x="348" y="38"/>
                  </a:lnTo>
                  <a:cubicBezTo>
                    <a:pt x="349" y="39"/>
                    <a:pt x="351" y="40"/>
                    <a:pt x="352" y="41"/>
                  </a:cubicBezTo>
                  <a:lnTo>
                    <a:pt x="381" y="65"/>
                  </a:lnTo>
                  <a:cubicBezTo>
                    <a:pt x="382" y="66"/>
                    <a:pt x="383" y="67"/>
                    <a:pt x="384" y="68"/>
                  </a:cubicBezTo>
                  <a:lnTo>
                    <a:pt x="409" y="98"/>
                  </a:lnTo>
                  <a:cubicBezTo>
                    <a:pt x="410" y="99"/>
                    <a:pt x="411" y="100"/>
                    <a:pt x="412" y="101"/>
                  </a:cubicBezTo>
                  <a:lnTo>
                    <a:pt x="430" y="135"/>
                  </a:lnTo>
                  <a:cubicBezTo>
                    <a:pt x="431" y="137"/>
                    <a:pt x="431" y="138"/>
                    <a:pt x="432" y="140"/>
                  </a:cubicBezTo>
                  <a:lnTo>
                    <a:pt x="443" y="177"/>
                  </a:lnTo>
                  <a:cubicBezTo>
                    <a:pt x="444" y="179"/>
                    <a:pt x="444" y="181"/>
                    <a:pt x="444" y="182"/>
                  </a:cubicBezTo>
                  <a:lnTo>
                    <a:pt x="448" y="222"/>
                  </a:lnTo>
                  <a:close/>
                  <a:moveTo>
                    <a:pt x="397" y="187"/>
                  </a:moveTo>
                  <a:lnTo>
                    <a:pt x="398" y="192"/>
                  </a:lnTo>
                  <a:lnTo>
                    <a:pt x="386" y="154"/>
                  </a:lnTo>
                  <a:lnTo>
                    <a:pt x="388" y="158"/>
                  </a:lnTo>
                  <a:lnTo>
                    <a:pt x="369" y="124"/>
                  </a:lnTo>
                  <a:lnTo>
                    <a:pt x="372" y="128"/>
                  </a:lnTo>
                  <a:lnTo>
                    <a:pt x="348" y="99"/>
                  </a:lnTo>
                  <a:lnTo>
                    <a:pt x="351" y="102"/>
                  </a:lnTo>
                  <a:lnTo>
                    <a:pt x="321" y="77"/>
                  </a:lnTo>
                  <a:lnTo>
                    <a:pt x="325" y="80"/>
                  </a:lnTo>
                  <a:lnTo>
                    <a:pt x="291" y="62"/>
                  </a:lnTo>
                  <a:lnTo>
                    <a:pt x="295" y="63"/>
                  </a:lnTo>
                  <a:lnTo>
                    <a:pt x="258" y="51"/>
                  </a:lnTo>
                  <a:lnTo>
                    <a:pt x="263" y="52"/>
                  </a:lnTo>
                  <a:lnTo>
                    <a:pt x="222" y="48"/>
                  </a:lnTo>
                  <a:lnTo>
                    <a:pt x="227" y="48"/>
                  </a:lnTo>
                  <a:lnTo>
                    <a:pt x="187" y="52"/>
                  </a:lnTo>
                  <a:lnTo>
                    <a:pt x="192" y="51"/>
                  </a:lnTo>
                  <a:lnTo>
                    <a:pt x="154" y="63"/>
                  </a:lnTo>
                  <a:lnTo>
                    <a:pt x="158" y="62"/>
                  </a:lnTo>
                  <a:lnTo>
                    <a:pt x="124" y="80"/>
                  </a:lnTo>
                  <a:lnTo>
                    <a:pt x="128" y="77"/>
                  </a:lnTo>
                  <a:lnTo>
                    <a:pt x="99" y="102"/>
                  </a:lnTo>
                  <a:lnTo>
                    <a:pt x="102" y="99"/>
                  </a:lnTo>
                  <a:lnTo>
                    <a:pt x="77" y="128"/>
                  </a:lnTo>
                  <a:lnTo>
                    <a:pt x="80" y="124"/>
                  </a:lnTo>
                  <a:lnTo>
                    <a:pt x="62" y="158"/>
                  </a:lnTo>
                  <a:lnTo>
                    <a:pt x="63" y="154"/>
                  </a:lnTo>
                  <a:lnTo>
                    <a:pt x="51" y="192"/>
                  </a:lnTo>
                  <a:lnTo>
                    <a:pt x="52" y="187"/>
                  </a:lnTo>
                  <a:lnTo>
                    <a:pt x="48" y="227"/>
                  </a:lnTo>
                  <a:lnTo>
                    <a:pt x="48" y="222"/>
                  </a:lnTo>
                  <a:lnTo>
                    <a:pt x="52" y="263"/>
                  </a:lnTo>
                  <a:lnTo>
                    <a:pt x="51" y="258"/>
                  </a:lnTo>
                  <a:lnTo>
                    <a:pt x="63" y="295"/>
                  </a:lnTo>
                  <a:lnTo>
                    <a:pt x="62" y="291"/>
                  </a:lnTo>
                  <a:lnTo>
                    <a:pt x="80" y="325"/>
                  </a:lnTo>
                  <a:lnTo>
                    <a:pt x="77" y="321"/>
                  </a:lnTo>
                  <a:lnTo>
                    <a:pt x="102" y="351"/>
                  </a:lnTo>
                  <a:lnTo>
                    <a:pt x="99" y="348"/>
                  </a:lnTo>
                  <a:lnTo>
                    <a:pt x="128" y="372"/>
                  </a:lnTo>
                  <a:lnTo>
                    <a:pt x="124" y="369"/>
                  </a:lnTo>
                  <a:lnTo>
                    <a:pt x="158" y="388"/>
                  </a:lnTo>
                  <a:lnTo>
                    <a:pt x="154" y="386"/>
                  </a:lnTo>
                  <a:lnTo>
                    <a:pt x="192" y="398"/>
                  </a:lnTo>
                  <a:lnTo>
                    <a:pt x="187" y="397"/>
                  </a:lnTo>
                  <a:lnTo>
                    <a:pt x="227" y="401"/>
                  </a:lnTo>
                  <a:lnTo>
                    <a:pt x="222" y="401"/>
                  </a:lnTo>
                  <a:lnTo>
                    <a:pt x="263" y="397"/>
                  </a:lnTo>
                  <a:lnTo>
                    <a:pt x="258" y="398"/>
                  </a:lnTo>
                  <a:lnTo>
                    <a:pt x="295" y="386"/>
                  </a:lnTo>
                  <a:lnTo>
                    <a:pt x="291" y="388"/>
                  </a:lnTo>
                  <a:lnTo>
                    <a:pt x="325" y="369"/>
                  </a:lnTo>
                  <a:lnTo>
                    <a:pt x="321" y="372"/>
                  </a:lnTo>
                  <a:lnTo>
                    <a:pt x="351" y="348"/>
                  </a:lnTo>
                  <a:lnTo>
                    <a:pt x="348" y="351"/>
                  </a:lnTo>
                  <a:lnTo>
                    <a:pt x="372" y="321"/>
                  </a:lnTo>
                  <a:lnTo>
                    <a:pt x="369" y="325"/>
                  </a:lnTo>
                  <a:lnTo>
                    <a:pt x="388" y="291"/>
                  </a:lnTo>
                  <a:lnTo>
                    <a:pt x="386" y="295"/>
                  </a:lnTo>
                  <a:lnTo>
                    <a:pt x="398" y="258"/>
                  </a:lnTo>
                  <a:lnTo>
                    <a:pt x="397" y="263"/>
                  </a:lnTo>
                  <a:lnTo>
                    <a:pt x="401" y="222"/>
                  </a:lnTo>
                  <a:lnTo>
                    <a:pt x="401" y="227"/>
                  </a:lnTo>
                  <a:lnTo>
                    <a:pt x="397" y="187"/>
                  </a:lnTo>
                  <a:close/>
                </a:path>
              </a:pathLst>
            </a:custGeom>
            <a:solidFill>
              <a:srgbClr val="46867B"/>
            </a:solidFill>
            <a:ln w="1" cap="flat">
              <a:solidFill>
                <a:srgbClr val="46867B"/>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166" name="Rectangle 170"/>
            <p:cNvSpPr>
              <a:spLocks noChangeArrowheads="1"/>
            </p:cNvSpPr>
            <p:nvPr/>
          </p:nvSpPr>
          <p:spPr bwMode="auto">
            <a:xfrm>
              <a:off x="7686676" y="2638425"/>
              <a:ext cx="612775"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White Enr.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175" name="Chart 174"/>
          <p:cNvGraphicFramePr>
            <a:graphicFrameLocks/>
          </p:cNvGraphicFramePr>
          <p:nvPr>
            <p:extLst>
              <p:ext uri="{D42A27DB-BD31-4B8C-83A1-F6EECF244321}">
                <p14:modId xmlns="" xmlns:p14="http://schemas.microsoft.com/office/powerpoint/2010/main" val="2663663588"/>
              </p:ext>
            </p:extLst>
          </p:nvPr>
        </p:nvGraphicFramePr>
        <p:xfrm>
          <a:off x="1676400" y="0"/>
          <a:ext cx="5470458" cy="31779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Chart 53"/>
          <p:cNvGraphicFramePr>
            <a:graphicFrameLocks/>
          </p:cNvGraphicFramePr>
          <p:nvPr>
            <p:extLst>
              <p:ext uri="{D42A27DB-BD31-4B8C-83A1-F6EECF244321}">
                <p14:modId xmlns="" xmlns:p14="http://schemas.microsoft.com/office/powerpoint/2010/main" val="490556836"/>
              </p:ext>
            </p:extLst>
          </p:nvPr>
        </p:nvGraphicFramePr>
        <p:xfrm>
          <a:off x="1752600" y="3276600"/>
          <a:ext cx="7239000" cy="3048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5">
                                            <p:graphicEl>
                                              <a:chart seriesIdx="-3" categoryIdx="-3" bldStep="gridLegend"/>
                                            </p:graphicEl>
                                          </p:spTgt>
                                        </p:tgtEl>
                                        <p:attrNameLst>
                                          <p:attrName>style.visibility</p:attrName>
                                        </p:attrNameLst>
                                      </p:cBhvr>
                                      <p:to>
                                        <p:strVal val="visible"/>
                                      </p:to>
                                    </p:set>
                                    <p:animEffect transition="in" filter="wipe(left)">
                                      <p:cBhvr>
                                        <p:cTn id="7" dur="500"/>
                                        <p:tgtEl>
                                          <p:spTgt spid="175">
                                            <p:graphicEl>
                                              <a:chart seriesIdx="-3" categoryIdx="-3" bldStep="gridLegend"/>
                                            </p:graphic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67"/>
                                        </p:tgtEl>
                                        <p:attrNameLst>
                                          <p:attrName>style.visibility</p:attrName>
                                        </p:attrNameLst>
                                      </p:cBhvr>
                                      <p:to>
                                        <p:strVal val="visible"/>
                                      </p:to>
                                    </p:set>
                                    <p:animEffect transition="in" filter="wipe(left)">
                                      <p:cBhvr>
                                        <p:cTn id="10" dur="500"/>
                                        <p:tgtEl>
                                          <p:spTgt spid="11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5">
                                            <p:graphicEl>
                                              <a:chart seriesIdx="0" categoryIdx="-4" bldStep="series"/>
                                            </p:graphicEl>
                                          </p:spTgt>
                                        </p:tgtEl>
                                        <p:attrNameLst>
                                          <p:attrName>style.visibility</p:attrName>
                                        </p:attrNameLst>
                                      </p:cBhvr>
                                      <p:to>
                                        <p:strVal val="visible"/>
                                      </p:to>
                                    </p:set>
                                    <p:animEffect transition="in" filter="wipe(left)">
                                      <p:cBhvr>
                                        <p:cTn id="15" dur="2000"/>
                                        <p:tgtEl>
                                          <p:spTgt spid="175">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5">
                                            <p:graphicEl>
                                              <a:chart seriesIdx="1" categoryIdx="-4" bldStep="series"/>
                                            </p:graphicEl>
                                          </p:spTgt>
                                        </p:tgtEl>
                                        <p:attrNameLst>
                                          <p:attrName>style.visibility</p:attrName>
                                        </p:attrNameLst>
                                      </p:cBhvr>
                                      <p:to>
                                        <p:strVal val="visible"/>
                                      </p:to>
                                    </p:set>
                                    <p:animEffect transition="in" filter="wipe(left)">
                                      <p:cBhvr>
                                        <p:cTn id="20" dur="2000"/>
                                        <p:tgtEl>
                                          <p:spTgt spid="175">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5">
                                            <p:graphicEl>
                                              <a:chart seriesIdx="2" categoryIdx="-4" bldStep="series"/>
                                            </p:graphicEl>
                                          </p:spTgt>
                                        </p:tgtEl>
                                        <p:attrNameLst>
                                          <p:attrName>style.visibility</p:attrName>
                                        </p:attrNameLst>
                                      </p:cBhvr>
                                      <p:to>
                                        <p:strVal val="visible"/>
                                      </p:to>
                                    </p:set>
                                    <p:animEffect transition="in" filter="wipe(left)">
                                      <p:cBhvr>
                                        <p:cTn id="25" dur="2000"/>
                                        <p:tgtEl>
                                          <p:spTgt spid="175">
                                            <p:graphicEl>
                                              <a:chart seriesIdx="2"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5">
                                            <p:graphicEl>
                                              <a:chart seriesIdx="3" categoryIdx="-4" bldStep="series"/>
                                            </p:graphicEl>
                                          </p:spTgt>
                                        </p:tgtEl>
                                        <p:attrNameLst>
                                          <p:attrName>style.visibility</p:attrName>
                                        </p:attrNameLst>
                                      </p:cBhvr>
                                      <p:to>
                                        <p:strVal val="visible"/>
                                      </p:to>
                                    </p:set>
                                    <p:animEffect transition="in" filter="wipe(left)">
                                      <p:cBhvr>
                                        <p:cTn id="30" dur="2000"/>
                                        <p:tgtEl>
                                          <p:spTgt spid="175">
                                            <p:graphicEl>
                                              <a:chart seriesIdx="3"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5">
                                            <p:graphicEl>
                                              <a:chart seriesIdx="4" categoryIdx="-4" bldStep="series"/>
                                            </p:graphicEl>
                                          </p:spTgt>
                                        </p:tgtEl>
                                        <p:attrNameLst>
                                          <p:attrName>style.visibility</p:attrName>
                                        </p:attrNameLst>
                                      </p:cBhvr>
                                      <p:to>
                                        <p:strVal val="visible"/>
                                      </p:to>
                                    </p:set>
                                    <p:animEffect transition="in" filter="wipe(left)">
                                      <p:cBhvr>
                                        <p:cTn id="35" dur="2000"/>
                                        <p:tgtEl>
                                          <p:spTgt spid="175">
                                            <p:graphicEl>
                                              <a:chart seriesIdx="4" categoryIdx="-4" bldStep="series"/>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5">
                                            <p:graphicEl>
                                              <a:chart seriesIdx="5" categoryIdx="-4" bldStep="series"/>
                                            </p:graphicEl>
                                          </p:spTgt>
                                        </p:tgtEl>
                                        <p:attrNameLst>
                                          <p:attrName>style.visibility</p:attrName>
                                        </p:attrNameLst>
                                      </p:cBhvr>
                                      <p:to>
                                        <p:strVal val="visible"/>
                                      </p:to>
                                    </p:set>
                                    <p:animEffect transition="in" filter="wipe(left)">
                                      <p:cBhvr>
                                        <p:cTn id="40" dur="2000"/>
                                        <p:tgtEl>
                                          <p:spTgt spid="175">
                                            <p:graphicEl>
                                              <a:chart seriesIdx="5" categoryIdx="-4" bldStep="series"/>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4">
                                            <p:graphicEl>
                                              <a:chart seriesIdx="-3" categoryIdx="-3" bldStep="gridLegend"/>
                                            </p:graphicEl>
                                          </p:spTgt>
                                        </p:tgtEl>
                                        <p:attrNameLst>
                                          <p:attrName>style.visibility</p:attrName>
                                        </p:attrNameLst>
                                      </p:cBhvr>
                                      <p:to>
                                        <p:strVal val="visible"/>
                                      </p:to>
                                    </p:set>
                                    <p:animEffect transition="in" filter="wipe(left)">
                                      <p:cBhvr>
                                        <p:cTn id="45" dur="500"/>
                                        <p:tgtEl>
                                          <p:spTgt spid="54">
                                            <p:graphicEl>
                                              <a:chart seriesIdx="-3" categoryIdx="-3" bldStep="gridLegend"/>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4">
                                            <p:graphicEl>
                                              <a:chart seriesIdx="0" categoryIdx="-4" bldStep="series"/>
                                            </p:graphicEl>
                                          </p:spTgt>
                                        </p:tgtEl>
                                        <p:attrNameLst>
                                          <p:attrName>style.visibility</p:attrName>
                                        </p:attrNameLst>
                                      </p:cBhvr>
                                      <p:to>
                                        <p:strVal val="visible"/>
                                      </p:to>
                                    </p:set>
                                    <p:animEffect transition="in" filter="wipe(left)">
                                      <p:cBhvr>
                                        <p:cTn id="50" dur="2000"/>
                                        <p:tgtEl>
                                          <p:spTgt spid="54">
                                            <p:graphicEl>
                                              <a:chart seriesIdx="0" categoryIdx="-4" bldStep="series"/>
                                            </p:graphicEl>
                                          </p:spTgt>
                                        </p:tgtEl>
                                      </p:cBhvr>
                                    </p:animEffect>
                                  </p:childTnLst>
                                  <p:subTnLst>
                                    <p:set>
                                      <p:cBhvr override="childStyle">
                                        <p:cTn dur="1" fill="hold" display="0" masterRel="nextClick" afterEffect="1"/>
                                        <p:tgtEl>
                                          <p:spTgt spid="54">
                                            <p:graphicEl>
                                              <a:chart seriesIdx="0" categoryIdx="-4" bldStep="series"/>
                                            </p:graphicEl>
                                          </p:spTgt>
                                        </p:tgtEl>
                                        <p:attrNameLst>
                                          <p:attrName>style.visibility</p:attrName>
                                        </p:attrNameLst>
                                      </p:cBhvr>
                                      <p:to>
                                        <p:strVal val="hidden"/>
                                      </p:to>
                                    </p:set>
                                  </p:subTnLst>
                                </p:cTn>
                              </p:par>
                              <p:par>
                                <p:cTn id="51" presetID="22" presetClass="entr" presetSubtype="8" fill="hold" grpId="0" nodeType="withEffect">
                                  <p:stCondLst>
                                    <p:cond delay="0"/>
                                  </p:stCondLst>
                                  <p:childTnLst>
                                    <p:set>
                                      <p:cBhvr>
                                        <p:cTn id="52" dur="1" fill="hold">
                                          <p:stCondLst>
                                            <p:cond delay="0"/>
                                          </p:stCondLst>
                                        </p:cTn>
                                        <p:tgtEl>
                                          <p:spTgt spid="54">
                                            <p:graphicEl>
                                              <a:chart seriesIdx="1" categoryIdx="-4" bldStep="series"/>
                                            </p:graphicEl>
                                          </p:spTgt>
                                        </p:tgtEl>
                                        <p:attrNameLst>
                                          <p:attrName>style.visibility</p:attrName>
                                        </p:attrNameLst>
                                      </p:cBhvr>
                                      <p:to>
                                        <p:strVal val="visible"/>
                                      </p:to>
                                    </p:set>
                                    <p:animEffect transition="in" filter="wipe(left)">
                                      <p:cBhvr>
                                        <p:cTn id="53" dur="2000"/>
                                        <p:tgtEl>
                                          <p:spTgt spid="54">
                                            <p:graphicEl>
                                              <a:chart seriesIdx="1" categoryIdx="-4" bldStep="series"/>
                                            </p:graphicEl>
                                          </p:spTgt>
                                        </p:tgtEl>
                                      </p:cBhvr>
                                    </p:animEffect>
                                  </p:childTnLst>
                                  <p:subTnLst>
                                    <p:set>
                                      <p:cBhvr override="childStyle">
                                        <p:cTn dur="1" fill="hold" display="0" masterRel="nextClick" afterEffect="1"/>
                                        <p:tgtEl>
                                          <p:spTgt spid="54">
                                            <p:graphicEl>
                                              <a:chart seriesIdx="1" categoryIdx="-4" bldStep="series"/>
                                            </p:graphicEl>
                                          </p:spTgt>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4">
                                            <p:graphicEl>
                                              <a:chart seriesIdx="2" categoryIdx="-4" bldStep="series"/>
                                            </p:graphicEl>
                                          </p:spTgt>
                                        </p:tgtEl>
                                        <p:attrNameLst>
                                          <p:attrName>style.visibility</p:attrName>
                                        </p:attrNameLst>
                                      </p:cBhvr>
                                      <p:to>
                                        <p:strVal val="visible"/>
                                      </p:to>
                                    </p:set>
                                    <p:animEffect transition="in" filter="wipe(left)">
                                      <p:cBhvr>
                                        <p:cTn id="58" dur="2000"/>
                                        <p:tgtEl>
                                          <p:spTgt spid="54">
                                            <p:graphicEl>
                                              <a:chart seriesIdx="2" categoryIdx="-4" bldStep="series"/>
                                            </p:graphicEl>
                                          </p:spTgt>
                                        </p:tgtEl>
                                      </p:cBhvr>
                                    </p:animEffect>
                                  </p:childTnLst>
                                  <p:subTnLst>
                                    <p:set>
                                      <p:cBhvr override="childStyle">
                                        <p:cTn dur="1" fill="hold" display="0" masterRel="nextClick" afterEffect="1"/>
                                        <p:tgtEl>
                                          <p:spTgt spid="54">
                                            <p:graphicEl>
                                              <a:chart seriesIdx="2" categoryIdx="-4" bldStep="series"/>
                                            </p:graphicEl>
                                          </p:spTgt>
                                        </p:tgtEl>
                                        <p:attrNameLst>
                                          <p:attrName>style.visibility</p:attrName>
                                        </p:attrNameLst>
                                      </p:cBhvr>
                                      <p:to>
                                        <p:strVal val="hidden"/>
                                      </p:to>
                                    </p:set>
                                  </p:subTnLst>
                                </p:cTn>
                              </p:par>
                              <p:par>
                                <p:cTn id="59" presetID="22" presetClass="entr" presetSubtype="8" fill="hold" grpId="0" nodeType="withEffect">
                                  <p:stCondLst>
                                    <p:cond delay="0"/>
                                  </p:stCondLst>
                                  <p:childTnLst>
                                    <p:set>
                                      <p:cBhvr>
                                        <p:cTn id="60" dur="1" fill="hold">
                                          <p:stCondLst>
                                            <p:cond delay="0"/>
                                          </p:stCondLst>
                                        </p:cTn>
                                        <p:tgtEl>
                                          <p:spTgt spid="54">
                                            <p:graphicEl>
                                              <a:chart seriesIdx="3" categoryIdx="-4" bldStep="series"/>
                                            </p:graphicEl>
                                          </p:spTgt>
                                        </p:tgtEl>
                                        <p:attrNameLst>
                                          <p:attrName>style.visibility</p:attrName>
                                        </p:attrNameLst>
                                      </p:cBhvr>
                                      <p:to>
                                        <p:strVal val="visible"/>
                                      </p:to>
                                    </p:set>
                                    <p:animEffect transition="in" filter="wipe(left)">
                                      <p:cBhvr>
                                        <p:cTn id="61" dur="2000"/>
                                        <p:tgtEl>
                                          <p:spTgt spid="54">
                                            <p:graphicEl>
                                              <a:chart seriesIdx="3" categoryIdx="-4" bldStep="series"/>
                                            </p:graphicEl>
                                          </p:spTgt>
                                        </p:tgtEl>
                                      </p:cBhvr>
                                    </p:animEffect>
                                  </p:childTnLst>
                                  <p:subTnLst>
                                    <p:set>
                                      <p:cBhvr override="childStyle">
                                        <p:cTn dur="1" fill="hold" display="0" masterRel="nextClick" afterEffect="1"/>
                                        <p:tgtEl>
                                          <p:spTgt spid="54">
                                            <p:graphicEl>
                                              <a:chart seriesIdx="3" categoryIdx="-4" bldStep="series"/>
                                            </p:graphicEl>
                                          </p:spTgt>
                                        </p:tgtEl>
                                        <p:attrNameLst>
                                          <p:attrName>style.visibility</p:attrName>
                                        </p:attrNameLst>
                                      </p:cBhvr>
                                      <p:to>
                                        <p:strVal val="hidden"/>
                                      </p:to>
                                    </p:set>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4">
                                            <p:graphicEl>
                                              <a:chart seriesIdx="4" categoryIdx="-4" bldStep="series"/>
                                            </p:graphicEl>
                                          </p:spTgt>
                                        </p:tgtEl>
                                        <p:attrNameLst>
                                          <p:attrName>style.visibility</p:attrName>
                                        </p:attrNameLst>
                                      </p:cBhvr>
                                      <p:to>
                                        <p:strVal val="visible"/>
                                      </p:to>
                                    </p:set>
                                    <p:animEffect transition="in" filter="wipe(left)">
                                      <p:cBhvr>
                                        <p:cTn id="66" dur="2000"/>
                                        <p:tgtEl>
                                          <p:spTgt spid="54">
                                            <p:graphicEl>
                                              <a:chart seriesIdx="4" categoryIdx="-4" bldStep="series"/>
                                            </p:graphicEl>
                                          </p:spTgt>
                                        </p:tgtEl>
                                      </p:cBhvr>
                                    </p:animEffect>
                                  </p:childTnLst>
                                  <p:subTnLst>
                                    <p:set>
                                      <p:cBhvr override="childStyle">
                                        <p:cTn dur="1" fill="hold" display="0" masterRel="nextClick" afterEffect="1"/>
                                        <p:tgtEl>
                                          <p:spTgt spid="54">
                                            <p:graphicEl>
                                              <a:chart seriesIdx="4" categoryIdx="-4" bldStep="series"/>
                                            </p:graphicEl>
                                          </p:spTgt>
                                        </p:tgtEl>
                                        <p:attrNameLst>
                                          <p:attrName>style.visibility</p:attrName>
                                        </p:attrNameLst>
                                      </p:cBhvr>
                                      <p:to>
                                        <p:strVal val="hidden"/>
                                      </p:to>
                                    </p:set>
                                  </p:subTnLst>
                                </p:cTn>
                              </p:par>
                              <p:par>
                                <p:cTn id="67" presetID="22" presetClass="entr" presetSubtype="8" fill="hold" grpId="0" nodeType="withEffect">
                                  <p:stCondLst>
                                    <p:cond delay="0"/>
                                  </p:stCondLst>
                                  <p:childTnLst>
                                    <p:set>
                                      <p:cBhvr>
                                        <p:cTn id="68" dur="1" fill="hold">
                                          <p:stCondLst>
                                            <p:cond delay="0"/>
                                          </p:stCondLst>
                                        </p:cTn>
                                        <p:tgtEl>
                                          <p:spTgt spid="54">
                                            <p:graphicEl>
                                              <a:chart seriesIdx="5" categoryIdx="-4" bldStep="series"/>
                                            </p:graphicEl>
                                          </p:spTgt>
                                        </p:tgtEl>
                                        <p:attrNameLst>
                                          <p:attrName>style.visibility</p:attrName>
                                        </p:attrNameLst>
                                      </p:cBhvr>
                                      <p:to>
                                        <p:strVal val="visible"/>
                                      </p:to>
                                    </p:set>
                                    <p:animEffect transition="in" filter="wipe(left)">
                                      <p:cBhvr>
                                        <p:cTn id="69" dur="2000"/>
                                        <p:tgtEl>
                                          <p:spTgt spid="54">
                                            <p:graphicEl>
                                              <a:chart seriesIdx="5" categoryIdx="-4" bldStep="series"/>
                                            </p:graphicEl>
                                          </p:spTgt>
                                        </p:tgtEl>
                                      </p:cBhvr>
                                    </p:animEffect>
                                  </p:childTnLst>
                                  <p:subTnLst>
                                    <p:set>
                                      <p:cBhvr override="childStyle">
                                        <p:cTn dur="1" fill="hold" display="0" masterRel="nextClick" afterEffect="1"/>
                                        <p:tgtEl>
                                          <p:spTgt spid="54">
                                            <p:graphicEl>
                                              <a:chart seriesIdx="5" categoryIdx="-4" bldStep="series"/>
                                            </p:graphicEl>
                                          </p:spTgt>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4">
                                            <p:graphicEl>
                                              <a:chart seriesIdx="6" categoryIdx="-4" bldStep="series"/>
                                            </p:graphicEl>
                                          </p:spTgt>
                                        </p:tgtEl>
                                        <p:attrNameLst>
                                          <p:attrName>style.visibility</p:attrName>
                                        </p:attrNameLst>
                                      </p:cBhvr>
                                      <p:to>
                                        <p:strVal val="visible"/>
                                      </p:to>
                                    </p:set>
                                    <p:animEffect transition="in" filter="wipe(left)">
                                      <p:cBhvr>
                                        <p:cTn id="74" dur="2000"/>
                                        <p:tgtEl>
                                          <p:spTgt spid="54">
                                            <p:graphicEl>
                                              <a:chart seriesIdx="6" categoryIdx="-4" bldStep="series"/>
                                            </p:graphicEl>
                                          </p:spTgt>
                                        </p:tgtEl>
                                      </p:cBhvr>
                                    </p:animEffect>
                                  </p:childTnLst>
                                  <p:subTnLst>
                                    <p:set>
                                      <p:cBhvr override="childStyle">
                                        <p:cTn dur="1" fill="hold" display="0" masterRel="nextClick" afterEffect="1"/>
                                        <p:tgtEl>
                                          <p:spTgt spid="54">
                                            <p:graphicEl>
                                              <a:chart seriesIdx="6" categoryIdx="-4" bldStep="series"/>
                                            </p:graphicEl>
                                          </p:spTgt>
                                        </p:tgtEl>
                                        <p:attrNameLst>
                                          <p:attrName>style.visibility</p:attrName>
                                        </p:attrNameLst>
                                      </p:cBhvr>
                                      <p:to>
                                        <p:strVal val="hidden"/>
                                      </p:to>
                                    </p:set>
                                  </p:subTnLst>
                                </p:cTn>
                              </p:par>
                              <p:par>
                                <p:cTn id="75" presetID="22" presetClass="entr" presetSubtype="8" fill="hold" grpId="0" nodeType="withEffect">
                                  <p:stCondLst>
                                    <p:cond delay="0"/>
                                  </p:stCondLst>
                                  <p:childTnLst>
                                    <p:set>
                                      <p:cBhvr>
                                        <p:cTn id="76" dur="1" fill="hold">
                                          <p:stCondLst>
                                            <p:cond delay="0"/>
                                          </p:stCondLst>
                                        </p:cTn>
                                        <p:tgtEl>
                                          <p:spTgt spid="54">
                                            <p:graphicEl>
                                              <a:chart seriesIdx="7" categoryIdx="-4" bldStep="series"/>
                                            </p:graphicEl>
                                          </p:spTgt>
                                        </p:tgtEl>
                                        <p:attrNameLst>
                                          <p:attrName>style.visibility</p:attrName>
                                        </p:attrNameLst>
                                      </p:cBhvr>
                                      <p:to>
                                        <p:strVal val="visible"/>
                                      </p:to>
                                    </p:set>
                                    <p:animEffect transition="in" filter="wipe(left)">
                                      <p:cBhvr>
                                        <p:cTn id="77" dur="2000"/>
                                        <p:tgtEl>
                                          <p:spTgt spid="54">
                                            <p:graphicEl>
                                              <a:chart seriesIdx="7" categoryIdx="-4" bldStep="series"/>
                                            </p:graphicEl>
                                          </p:spTgt>
                                        </p:tgtEl>
                                      </p:cBhvr>
                                    </p:animEffect>
                                  </p:childTnLst>
                                  <p:subTnLst>
                                    <p:set>
                                      <p:cBhvr override="childStyle">
                                        <p:cTn dur="1" fill="hold" display="0" masterRel="nextClick" afterEffect="1"/>
                                        <p:tgtEl>
                                          <p:spTgt spid="54">
                                            <p:graphicEl>
                                              <a:chart seriesIdx="7" categoryIdx="-4" bldStep="series"/>
                                            </p:graphicEl>
                                          </p:spTgt>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4">
                                            <p:graphicEl>
                                              <a:chart seriesIdx="8" categoryIdx="-4" bldStep="series"/>
                                            </p:graphicEl>
                                          </p:spTgt>
                                        </p:tgtEl>
                                        <p:attrNameLst>
                                          <p:attrName>style.visibility</p:attrName>
                                        </p:attrNameLst>
                                      </p:cBhvr>
                                      <p:to>
                                        <p:strVal val="visible"/>
                                      </p:to>
                                    </p:set>
                                    <p:animEffect transition="in" filter="wipe(left)">
                                      <p:cBhvr>
                                        <p:cTn id="82" dur="2000"/>
                                        <p:tgtEl>
                                          <p:spTgt spid="54">
                                            <p:graphicEl>
                                              <a:chart seriesIdx="8" categoryIdx="-4" bldStep="series"/>
                                            </p:graphicEl>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4">
                                            <p:graphicEl>
                                              <a:chart seriesIdx="9" categoryIdx="-4" bldStep="series"/>
                                            </p:graphicEl>
                                          </p:spTgt>
                                        </p:tgtEl>
                                        <p:attrNameLst>
                                          <p:attrName>style.visibility</p:attrName>
                                        </p:attrNameLst>
                                      </p:cBhvr>
                                      <p:to>
                                        <p:strVal val="visible"/>
                                      </p:to>
                                    </p:set>
                                    <p:animEffect transition="in" filter="wipe(left)">
                                      <p:cBhvr>
                                        <p:cTn id="85" dur="2000"/>
                                        <p:tgtEl>
                                          <p:spTgt spid="54">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5" grpId="0" uiExpand="1">
        <p:bldSub>
          <a:bldChart bld="series"/>
        </p:bldSub>
      </p:bldGraphic>
      <p:bldGraphic spid="54"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79379" y="1216061"/>
            <a:ext cx="1174751" cy="876301"/>
            <a:chOff x="6754813" y="4537075"/>
            <a:chExt cx="1174751" cy="876301"/>
          </a:xfrm>
        </p:grpSpPr>
        <p:sp>
          <p:nvSpPr>
            <p:cNvPr id="3" name="Freeform 265"/>
            <p:cNvSpPr>
              <a:spLocks/>
            </p:cNvSpPr>
            <p:nvPr/>
          </p:nvSpPr>
          <p:spPr bwMode="auto">
            <a:xfrm>
              <a:off x="6754813" y="4606925"/>
              <a:ext cx="271463" cy="26988"/>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7F7F7F"/>
            </a:solidFill>
            <a:ln w="1"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 name="Freeform 266"/>
            <p:cNvSpPr>
              <a:spLocks/>
            </p:cNvSpPr>
            <p:nvPr/>
          </p:nvSpPr>
          <p:spPr bwMode="auto">
            <a:xfrm>
              <a:off x="6853238" y="4581525"/>
              <a:ext cx="76200" cy="76200"/>
            </a:xfrm>
            <a:custGeom>
              <a:avLst/>
              <a:gdLst>
                <a:gd name="T0" fmla="*/ 24 w 48"/>
                <a:gd name="T1" fmla="*/ 0 h 48"/>
                <a:gd name="T2" fmla="*/ 48 w 48"/>
                <a:gd name="T3" fmla="*/ 24 h 48"/>
                <a:gd name="T4" fmla="*/ 24 w 48"/>
                <a:gd name="T5" fmla="*/ 48 h 48"/>
                <a:gd name="T6" fmla="*/ 0 w 48"/>
                <a:gd name="T7" fmla="*/ 24 h 48"/>
                <a:gd name="T8" fmla="*/ 24 w 48"/>
                <a:gd name="T9" fmla="*/ 0 h 48"/>
              </a:gdLst>
              <a:ahLst/>
              <a:cxnLst>
                <a:cxn ang="0">
                  <a:pos x="T0" y="T1"/>
                </a:cxn>
                <a:cxn ang="0">
                  <a:pos x="T2" y="T3"/>
                </a:cxn>
                <a:cxn ang="0">
                  <a:pos x="T4" y="T5"/>
                </a:cxn>
                <a:cxn ang="0">
                  <a:pos x="T6" y="T7"/>
                </a:cxn>
                <a:cxn ang="0">
                  <a:pos x="T8" y="T9"/>
                </a:cxn>
              </a:cxnLst>
              <a:rect l="0" t="0" r="r" b="b"/>
              <a:pathLst>
                <a:path w="48" h="48">
                  <a:moveTo>
                    <a:pt x="24" y="0"/>
                  </a:moveTo>
                  <a:lnTo>
                    <a:pt x="48" y="24"/>
                  </a:lnTo>
                  <a:lnTo>
                    <a:pt x="24" y="48"/>
                  </a:lnTo>
                  <a:lnTo>
                    <a:pt x="0" y="24"/>
                  </a:lnTo>
                  <a:lnTo>
                    <a:pt x="24"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267"/>
            <p:cNvSpPr>
              <a:spLocks noEditPoints="1"/>
            </p:cNvSpPr>
            <p:nvPr/>
          </p:nvSpPr>
          <p:spPr bwMode="auto">
            <a:xfrm>
              <a:off x="6846888" y="4576763"/>
              <a:ext cx="87313" cy="87313"/>
            </a:xfrm>
            <a:custGeom>
              <a:avLst/>
              <a:gdLst>
                <a:gd name="T0" fmla="*/ 209 w 452"/>
                <a:gd name="T1" fmla="*/ 9 h 453"/>
                <a:gd name="T2" fmla="*/ 243 w 452"/>
                <a:gd name="T3" fmla="*/ 9 h 453"/>
                <a:gd name="T4" fmla="*/ 443 w 452"/>
                <a:gd name="T5" fmla="*/ 209 h 453"/>
                <a:gd name="T6" fmla="*/ 443 w 452"/>
                <a:gd name="T7" fmla="*/ 243 h 453"/>
                <a:gd name="T8" fmla="*/ 243 w 452"/>
                <a:gd name="T9" fmla="*/ 443 h 453"/>
                <a:gd name="T10" fmla="*/ 209 w 452"/>
                <a:gd name="T11" fmla="*/ 443 h 453"/>
                <a:gd name="T12" fmla="*/ 9 w 452"/>
                <a:gd name="T13" fmla="*/ 243 h 453"/>
                <a:gd name="T14" fmla="*/ 9 w 452"/>
                <a:gd name="T15" fmla="*/ 209 h 453"/>
                <a:gd name="T16" fmla="*/ 209 w 452"/>
                <a:gd name="T17" fmla="*/ 9 h 453"/>
                <a:gd name="T18" fmla="*/ 43 w 452"/>
                <a:gd name="T19" fmla="*/ 243 h 453"/>
                <a:gd name="T20" fmla="*/ 43 w 452"/>
                <a:gd name="T21" fmla="*/ 209 h 453"/>
                <a:gd name="T22" fmla="*/ 243 w 452"/>
                <a:gd name="T23" fmla="*/ 409 h 453"/>
                <a:gd name="T24" fmla="*/ 209 w 452"/>
                <a:gd name="T25" fmla="*/ 409 h 453"/>
                <a:gd name="T26" fmla="*/ 409 w 452"/>
                <a:gd name="T27" fmla="*/ 209 h 453"/>
                <a:gd name="T28" fmla="*/ 409 w 452"/>
                <a:gd name="T29" fmla="*/ 243 h 453"/>
                <a:gd name="T30" fmla="*/ 209 w 452"/>
                <a:gd name="T31" fmla="*/ 43 h 453"/>
                <a:gd name="T32" fmla="*/ 243 w 452"/>
                <a:gd name="T33" fmla="*/ 43 h 453"/>
                <a:gd name="T34" fmla="*/ 43 w 452"/>
                <a:gd name="T35" fmla="*/ 24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2" h="453">
                  <a:moveTo>
                    <a:pt x="209" y="9"/>
                  </a:moveTo>
                  <a:cubicBezTo>
                    <a:pt x="219" y="0"/>
                    <a:pt x="234" y="0"/>
                    <a:pt x="243" y="9"/>
                  </a:cubicBezTo>
                  <a:lnTo>
                    <a:pt x="443" y="209"/>
                  </a:lnTo>
                  <a:cubicBezTo>
                    <a:pt x="452" y="219"/>
                    <a:pt x="452" y="234"/>
                    <a:pt x="443" y="243"/>
                  </a:cubicBezTo>
                  <a:lnTo>
                    <a:pt x="243" y="443"/>
                  </a:lnTo>
                  <a:cubicBezTo>
                    <a:pt x="234" y="453"/>
                    <a:pt x="219" y="453"/>
                    <a:pt x="209" y="443"/>
                  </a:cubicBezTo>
                  <a:lnTo>
                    <a:pt x="9" y="243"/>
                  </a:lnTo>
                  <a:cubicBezTo>
                    <a:pt x="0" y="234"/>
                    <a:pt x="0" y="219"/>
                    <a:pt x="9" y="209"/>
                  </a:cubicBezTo>
                  <a:lnTo>
                    <a:pt x="209" y="9"/>
                  </a:lnTo>
                  <a:close/>
                  <a:moveTo>
                    <a:pt x="43" y="243"/>
                  </a:moveTo>
                  <a:lnTo>
                    <a:pt x="43" y="209"/>
                  </a:lnTo>
                  <a:lnTo>
                    <a:pt x="243" y="409"/>
                  </a:lnTo>
                  <a:lnTo>
                    <a:pt x="209" y="409"/>
                  </a:lnTo>
                  <a:lnTo>
                    <a:pt x="409" y="209"/>
                  </a:lnTo>
                  <a:lnTo>
                    <a:pt x="409" y="243"/>
                  </a:lnTo>
                  <a:lnTo>
                    <a:pt x="209" y="43"/>
                  </a:lnTo>
                  <a:lnTo>
                    <a:pt x="243" y="43"/>
                  </a:lnTo>
                  <a:lnTo>
                    <a:pt x="43" y="243"/>
                  </a:lnTo>
                  <a:close/>
                </a:path>
              </a:pathLst>
            </a:custGeom>
            <a:solidFill>
              <a:srgbClr val="7F7F7F"/>
            </a:solidFill>
            <a:ln w="1" cap="flat">
              <a:solidFill>
                <a:srgbClr val="7F7F7F"/>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6" name="Rectangle 268"/>
            <p:cNvSpPr>
              <a:spLocks noChangeArrowheads="1"/>
            </p:cNvSpPr>
            <p:nvPr/>
          </p:nvSpPr>
          <p:spPr bwMode="auto">
            <a:xfrm>
              <a:off x="7038976" y="4537075"/>
              <a:ext cx="401638"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Admin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Freeform 269"/>
            <p:cNvSpPr>
              <a:spLocks/>
            </p:cNvSpPr>
            <p:nvPr/>
          </p:nvSpPr>
          <p:spPr bwMode="auto">
            <a:xfrm>
              <a:off x="6754813" y="4835525"/>
              <a:ext cx="271463" cy="28575"/>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CC6666"/>
            </a:solidFill>
            <a:ln w="1" cap="flat">
              <a:solidFill>
                <a:srgbClr val="CC666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270"/>
            <p:cNvSpPr>
              <a:spLocks/>
            </p:cNvSpPr>
            <p:nvPr/>
          </p:nvSpPr>
          <p:spPr bwMode="auto">
            <a:xfrm>
              <a:off x="6853238" y="4811713"/>
              <a:ext cx="76200" cy="76200"/>
            </a:xfrm>
            <a:custGeom>
              <a:avLst/>
              <a:gdLst>
                <a:gd name="T0" fmla="*/ 24 w 48"/>
                <a:gd name="T1" fmla="*/ 0 h 48"/>
                <a:gd name="T2" fmla="*/ 48 w 48"/>
                <a:gd name="T3" fmla="*/ 48 h 48"/>
                <a:gd name="T4" fmla="*/ 0 w 48"/>
                <a:gd name="T5" fmla="*/ 48 h 48"/>
                <a:gd name="T6" fmla="*/ 24 w 48"/>
                <a:gd name="T7" fmla="*/ 0 h 48"/>
              </a:gdLst>
              <a:ahLst/>
              <a:cxnLst>
                <a:cxn ang="0">
                  <a:pos x="T0" y="T1"/>
                </a:cxn>
                <a:cxn ang="0">
                  <a:pos x="T2" y="T3"/>
                </a:cxn>
                <a:cxn ang="0">
                  <a:pos x="T4" y="T5"/>
                </a:cxn>
                <a:cxn ang="0">
                  <a:pos x="T6" y="T7"/>
                </a:cxn>
              </a:cxnLst>
              <a:rect l="0" t="0" r="r" b="b"/>
              <a:pathLst>
                <a:path w="48" h="48">
                  <a:moveTo>
                    <a:pt x="24" y="0"/>
                  </a:moveTo>
                  <a:lnTo>
                    <a:pt x="48" y="48"/>
                  </a:lnTo>
                  <a:lnTo>
                    <a:pt x="0" y="48"/>
                  </a:lnTo>
                  <a:lnTo>
                    <a:pt x="24" y="0"/>
                  </a:lnTo>
                  <a:close/>
                </a:path>
              </a:pathLst>
            </a:custGeom>
            <a:solidFill>
              <a:srgbClr val="CC66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71"/>
            <p:cNvSpPr>
              <a:spLocks noEditPoints="1"/>
            </p:cNvSpPr>
            <p:nvPr/>
          </p:nvSpPr>
          <p:spPr bwMode="auto">
            <a:xfrm>
              <a:off x="6848476" y="4806950"/>
              <a:ext cx="85725" cy="85725"/>
            </a:xfrm>
            <a:custGeom>
              <a:avLst/>
              <a:gdLst>
                <a:gd name="T0" fmla="*/ 204 w 450"/>
                <a:gd name="T1" fmla="*/ 13 h 448"/>
                <a:gd name="T2" fmla="*/ 225 w 450"/>
                <a:gd name="T3" fmla="*/ 0 h 448"/>
                <a:gd name="T4" fmla="*/ 247 w 450"/>
                <a:gd name="T5" fmla="*/ 13 h 448"/>
                <a:gd name="T6" fmla="*/ 447 w 450"/>
                <a:gd name="T7" fmla="*/ 413 h 448"/>
                <a:gd name="T8" fmla="*/ 446 w 450"/>
                <a:gd name="T9" fmla="*/ 436 h 448"/>
                <a:gd name="T10" fmla="*/ 425 w 450"/>
                <a:gd name="T11" fmla="*/ 448 h 448"/>
                <a:gd name="T12" fmla="*/ 25 w 450"/>
                <a:gd name="T13" fmla="*/ 448 h 448"/>
                <a:gd name="T14" fmla="*/ 5 w 450"/>
                <a:gd name="T15" fmla="*/ 436 h 448"/>
                <a:gd name="T16" fmla="*/ 4 w 450"/>
                <a:gd name="T17" fmla="*/ 413 h 448"/>
                <a:gd name="T18" fmla="*/ 204 w 450"/>
                <a:gd name="T19" fmla="*/ 13 h 448"/>
                <a:gd name="T20" fmla="*/ 47 w 450"/>
                <a:gd name="T21" fmla="*/ 435 h 448"/>
                <a:gd name="T22" fmla="*/ 25 w 450"/>
                <a:gd name="T23" fmla="*/ 400 h 448"/>
                <a:gd name="T24" fmla="*/ 425 w 450"/>
                <a:gd name="T25" fmla="*/ 400 h 448"/>
                <a:gd name="T26" fmla="*/ 404 w 450"/>
                <a:gd name="T27" fmla="*/ 435 h 448"/>
                <a:gd name="T28" fmla="*/ 204 w 450"/>
                <a:gd name="T29" fmla="*/ 35 h 448"/>
                <a:gd name="T30" fmla="*/ 247 w 450"/>
                <a:gd name="T31" fmla="*/ 35 h 448"/>
                <a:gd name="T32" fmla="*/ 47 w 450"/>
                <a:gd name="T33" fmla="*/ 43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448">
                  <a:moveTo>
                    <a:pt x="204" y="13"/>
                  </a:moveTo>
                  <a:cubicBezTo>
                    <a:pt x="208" y="5"/>
                    <a:pt x="216" y="0"/>
                    <a:pt x="225" y="0"/>
                  </a:cubicBezTo>
                  <a:cubicBezTo>
                    <a:pt x="234" y="0"/>
                    <a:pt x="243" y="5"/>
                    <a:pt x="247" y="13"/>
                  </a:cubicBezTo>
                  <a:lnTo>
                    <a:pt x="447" y="413"/>
                  </a:lnTo>
                  <a:cubicBezTo>
                    <a:pt x="450" y="421"/>
                    <a:pt x="450" y="429"/>
                    <a:pt x="446" y="436"/>
                  </a:cubicBezTo>
                  <a:cubicBezTo>
                    <a:pt x="441" y="444"/>
                    <a:pt x="433" y="448"/>
                    <a:pt x="425" y="448"/>
                  </a:cubicBezTo>
                  <a:lnTo>
                    <a:pt x="25" y="448"/>
                  </a:lnTo>
                  <a:cubicBezTo>
                    <a:pt x="17" y="448"/>
                    <a:pt x="9" y="444"/>
                    <a:pt x="5" y="436"/>
                  </a:cubicBezTo>
                  <a:cubicBezTo>
                    <a:pt x="0" y="429"/>
                    <a:pt x="0" y="421"/>
                    <a:pt x="4" y="413"/>
                  </a:cubicBezTo>
                  <a:lnTo>
                    <a:pt x="204" y="13"/>
                  </a:lnTo>
                  <a:close/>
                  <a:moveTo>
                    <a:pt x="47" y="435"/>
                  </a:moveTo>
                  <a:lnTo>
                    <a:pt x="25" y="400"/>
                  </a:lnTo>
                  <a:lnTo>
                    <a:pt x="425" y="400"/>
                  </a:lnTo>
                  <a:lnTo>
                    <a:pt x="404" y="435"/>
                  </a:lnTo>
                  <a:lnTo>
                    <a:pt x="204" y="35"/>
                  </a:lnTo>
                  <a:lnTo>
                    <a:pt x="247" y="35"/>
                  </a:lnTo>
                  <a:lnTo>
                    <a:pt x="47" y="435"/>
                  </a:lnTo>
                  <a:close/>
                </a:path>
              </a:pathLst>
            </a:custGeom>
            <a:solidFill>
              <a:srgbClr val="CC6666"/>
            </a:solidFill>
            <a:ln w="1" cap="flat">
              <a:solidFill>
                <a:srgbClr val="CC666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272"/>
            <p:cNvSpPr>
              <a:spLocks noChangeArrowheads="1"/>
            </p:cNvSpPr>
            <p:nvPr/>
          </p:nvSpPr>
          <p:spPr bwMode="auto">
            <a:xfrm>
              <a:off x="7038976" y="4765675"/>
              <a:ext cx="433388"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Faculty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reeform 273"/>
            <p:cNvSpPr>
              <a:spLocks/>
            </p:cNvSpPr>
            <p:nvPr/>
          </p:nvSpPr>
          <p:spPr bwMode="auto">
            <a:xfrm>
              <a:off x="6754813" y="5064125"/>
              <a:ext cx="271463" cy="28575"/>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1F497D"/>
            </a:solidFill>
            <a:ln w="1" cap="flat">
              <a:solidFill>
                <a:srgbClr val="1F497D"/>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274"/>
            <p:cNvSpPr>
              <a:spLocks noChangeArrowheads="1"/>
            </p:cNvSpPr>
            <p:nvPr/>
          </p:nvSpPr>
          <p:spPr bwMode="auto">
            <a:xfrm>
              <a:off x="6851651" y="5040313"/>
              <a:ext cx="76200" cy="76200"/>
            </a:xfrm>
            <a:prstGeom prst="ellipse">
              <a:avLst/>
            </a:pr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75"/>
            <p:cNvSpPr>
              <a:spLocks noEditPoints="1"/>
            </p:cNvSpPr>
            <p:nvPr/>
          </p:nvSpPr>
          <p:spPr bwMode="auto">
            <a:xfrm>
              <a:off x="6848476" y="5035550"/>
              <a:ext cx="84138" cy="85725"/>
            </a:xfrm>
            <a:custGeom>
              <a:avLst/>
              <a:gdLst>
                <a:gd name="T0" fmla="*/ 444 w 449"/>
                <a:gd name="T1" fmla="*/ 267 h 449"/>
                <a:gd name="T2" fmla="*/ 430 w 449"/>
                <a:gd name="T3" fmla="*/ 314 h 449"/>
                <a:gd name="T4" fmla="*/ 384 w 449"/>
                <a:gd name="T5" fmla="*/ 381 h 449"/>
                <a:gd name="T6" fmla="*/ 348 w 449"/>
                <a:gd name="T7" fmla="*/ 412 h 449"/>
                <a:gd name="T8" fmla="*/ 272 w 449"/>
                <a:gd name="T9" fmla="*/ 443 h 449"/>
                <a:gd name="T10" fmla="*/ 222 w 449"/>
                <a:gd name="T11" fmla="*/ 448 h 449"/>
                <a:gd name="T12" fmla="*/ 140 w 449"/>
                <a:gd name="T13" fmla="*/ 432 h 449"/>
                <a:gd name="T14" fmla="*/ 98 w 449"/>
                <a:gd name="T15" fmla="*/ 409 h 449"/>
                <a:gd name="T16" fmla="*/ 41 w 449"/>
                <a:gd name="T17" fmla="*/ 352 h 449"/>
                <a:gd name="T18" fmla="*/ 18 w 449"/>
                <a:gd name="T19" fmla="*/ 310 h 449"/>
                <a:gd name="T20" fmla="*/ 1 w 449"/>
                <a:gd name="T21" fmla="*/ 227 h 449"/>
                <a:gd name="T22" fmla="*/ 6 w 449"/>
                <a:gd name="T23" fmla="*/ 177 h 449"/>
                <a:gd name="T24" fmla="*/ 38 w 449"/>
                <a:gd name="T25" fmla="*/ 101 h 449"/>
                <a:gd name="T26" fmla="*/ 68 w 449"/>
                <a:gd name="T27" fmla="*/ 65 h 449"/>
                <a:gd name="T28" fmla="*/ 135 w 449"/>
                <a:gd name="T29" fmla="*/ 19 h 449"/>
                <a:gd name="T30" fmla="*/ 182 w 449"/>
                <a:gd name="T31" fmla="*/ 5 h 449"/>
                <a:gd name="T32" fmla="*/ 267 w 449"/>
                <a:gd name="T33" fmla="*/ 5 h 449"/>
                <a:gd name="T34" fmla="*/ 314 w 449"/>
                <a:gd name="T35" fmla="*/ 19 h 449"/>
                <a:gd name="T36" fmla="*/ 381 w 449"/>
                <a:gd name="T37" fmla="*/ 65 h 449"/>
                <a:gd name="T38" fmla="*/ 412 w 449"/>
                <a:gd name="T39" fmla="*/ 101 h 449"/>
                <a:gd name="T40" fmla="*/ 443 w 449"/>
                <a:gd name="T41" fmla="*/ 177 h 449"/>
                <a:gd name="T42" fmla="*/ 397 w 449"/>
                <a:gd name="T43" fmla="*/ 187 h 449"/>
                <a:gd name="T44" fmla="*/ 388 w 449"/>
                <a:gd name="T45" fmla="*/ 158 h 449"/>
                <a:gd name="T46" fmla="*/ 348 w 449"/>
                <a:gd name="T47" fmla="*/ 99 h 449"/>
                <a:gd name="T48" fmla="*/ 325 w 449"/>
                <a:gd name="T49" fmla="*/ 80 h 449"/>
                <a:gd name="T50" fmla="*/ 258 w 449"/>
                <a:gd name="T51" fmla="*/ 51 h 449"/>
                <a:gd name="T52" fmla="*/ 227 w 449"/>
                <a:gd name="T53" fmla="*/ 48 h 449"/>
                <a:gd name="T54" fmla="*/ 154 w 449"/>
                <a:gd name="T55" fmla="*/ 63 h 449"/>
                <a:gd name="T56" fmla="*/ 128 w 449"/>
                <a:gd name="T57" fmla="*/ 77 h 449"/>
                <a:gd name="T58" fmla="*/ 77 w 449"/>
                <a:gd name="T59" fmla="*/ 128 h 449"/>
                <a:gd name="T60" fmla="*/ 63 w 449"/>
                <a:gd name="T61" fmla="*/ 154 h 449"/>
                <a:gd name="T62" fmla="*/ 48 w 449"/>
                <a:gd name="T63" fmla="*/ 227 h 449"/>
                <a:gd name="T64" fmla="*/ 51 w 449"/>
                <a:gd name="T65" fmla="*/ 258 h 449"/>
                <a:gd name="T66" fmla="*/ 80 w 449"/>
                <a:gd name="T67" fmla="*/ 325 h 449"/>
                <a:gd name="T68" fmla="*/ 99 w 449"/>
                <a:gd name="T69" fmla="*/ 348 h 449"/>
                <a:gd name="T70" fmla="*/ 158 w 449"/>
                <a:gd name="T71" fmla="*/ 388 h 449"/>
                <a:gd name="T72" fmla="*/ 187 w 449"/>
                <a:gd name="T73" fmla="*/ 397 h 449"/>
                <a:gd name="T74" fmla="*/ 263 w 449"/>
                <a:gd name="T75" fmla="*/ 397 h 449"/>
                <a:gd name="T76" fmla="*/ 291 w 449"/>
                <a:gd name="T77" fmla="*/ 388 h 449"/>
                <a:gd name="T78" fmla="*/ 351 w 449"/>
                <a:gd name="T79" fmla="*/ 348 h 449"/>
                <a:gd name="T80" fmla="*/ 369 w 449"/>
                <a:gd name="T81" fmla="*/ 325 h 449"/>
                <a:gd name="T82" fmla="*/ 398 w 449"/>
                <a:gd name="T83" fmla="*/ 258 h 449"/>
                <a:gd name="T84" fmla="*/ 401 w 449"/>
                <a:gd name="T85" fmla="*/ 22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9" h="449">
                  <a:moveTo>
                    <a:pt x="448" y="222"/>
                  </a:moveTo>
                  <a:cubicBezTo>
                    <a:pt x="449" y="224"/>
                    <a:pt x="449" y="225"/>
                    <a:pt x="448" y="227"/>
                  </a:cubicBezTo>
                  <a:lnTo>
                    <a:pt x="444" y="267"/>
                  </a:lnTo>
                  <a:cubicBezTo>
                    <a:pt x="444" y="269"/>
                    <a:pt x="444" y="270"/>
                    <a:pt x="443" y="272"/>
                  </a:cubicBezTo>
                  <a:lnTo>
                    <a:pt x="432" y="310"/>
                  </a:lnTo>
                  <a:cubicBezTo>
                    <a:pt x="431" y="311"/>
                    <a:pt x="431" y="313"/>
                    <a:pt x="430" y="314"/>
                  </a:cubicBezTo>
                  <a:lnTo>
                    <a:pt x="412" y="348"/>
                  </a:lnTo>
                  <a:cubicBezTo>
                    <a:pt x="411" y="349"/>
                    <a:pt x="410" y="351"/>
                    <a:pt x="409" y="352"/>
                  </a:cubicBezTo>
                  <a:lnTo>
                    <a:pt x="384" y="381"/>
                  </a:lnTo>
                  <a:cubicBezTo>
                    <a:pt x="383" y="382"/>
                    <a:pt x="382" y="383"/>
                    <a:pt x="381" y="384"/>
                  </a:cubicBezTo>
                  <a:lnTo>
                    <a:pt x="352" y="409"/>
                  </a:lnTo>
                  <a:cubicBezTo>
                    <a:pt x="351" y="410"/>
                    <a:pt x="349" y="411"/>
                    <a:pt x="348" y="412"/>
                  </a:cubicBezTo>
                  <a:lnTo>
                    <a:pt x="314" y="430"/>
                  </a:lnTo>
                  <a:cubicBezTo>
                    <a:pt x="313" y="431"/>
                    <a:pt x="311" y="431"/>
                    <a:pt x="310" y="432"/>
                  </a:cubicBezTo>
                  <a:lnTo>
                    <a:pt x="272" y="443"/>
                  </a:lnTo>
                  <a:cubicBezTo>
                    <a:pt x="270" y="444"/>
                    <a:pt x="269" y="444"/>
                    <a:pt x="267" y="444"/>
                  </a:cubicBezTo>
                  <a:lnTo>
                    <a:pt x="227" y="448"/>
                  </a:lnTo>
                  <a:cubicBezTo>
                    <a:pt x="225" y="449"/>
                    <a:pt x="224" y="449"/>
                    <a:pt x="222" y="448"/>
                  </a:cubicBezTo>
                  <a:lnTo>
                    <a:pt x="182" y="444"/>
                  </a:lnTo>
                  <a:cubicBezTo>
                    <a:pt x="181" y="444"/>
                    <a:pt x="179" y="444"/>
                    <a:pt x="177" y="443"/>
                  </a:cubicBezTo>
                  <a:lnTo>
                    <a:pt x="140" y="432"/>
                  </a:lnTo>
                  <a:cubicBezTo>
                    <a:pt x="138" y="431"/>
                    <a:pt x="137" y="431"/>
                    <a:pt x="135" y="430"/>
                  </a:cubicBezTo>
                  <a:lnTo>
                    <a:pt x="101" y="412"/>
                  </a:lnTo>
                  <a:cubicBezTo>
                    <a:pt x="100" y="411"/>
                    <a:pt x="99" y="410"/>
                    <a:pt x="98" y="409"/>
                  </a:cubicBezTo>
                  <a:lnTo>
                    <a:pt x="68" y="384"/>
                  </a:lnTo>
                  <a:cubicBezTo>
                    <a:pt x="67" y="383"/>
                    <a:pt x="66" y="382"/>
                    <a:pt x="65" y="381"/>
                  </a:cubicBezTo>
                  <a:lnTo>
                    <a:pt x="41" y="352"/>
                  </a:lnTo>
                  <a:cubicBezTo>
                    <a:pt x="40" y="351"/>
                    <a:pt x="39" y="349"/>
                    <a:pt x="38" y="348"/>
                  </a:cubicBezTo>
                  <a:lnTo>
                    <a:pt x="19" y="314"/>
                  </a:lnTo>
                  <a:cubicBezTo>
                    <a:pt x="19" y="313"/>
                    <a:pt x="18" y="311"/>
                    <a:pt x="18" y="310"/>
                  </a:cubicBezTo>
                  <a:lnTo>
                    <a:pt x="6" y="272"/>
                  </a:lnTo>
                  <a:cubicBezTo>
                    <a:pt x="5" y="271"/>
                    <a:pt x="5" y="269"/>
                    <a:pt x="5" y="267"/>
                  </a:cubicBezTo>
                  <a:lnTo>
                    <a:pt x="1" y="227"/>
                  </a:lnTo>
                  <a:cubicBezTo>
                    <a:pt x="0" y="225"/>
                    <a:pt x="0" y="224"/>
                    <a:pt x="1" y="222"/>
                  </a:cubicBezTo>
                  <a:lnTo>
                    <a:pt x="5" y="182"/>
                  </a:lnTo>
                  <a:cubicBezTo>
                    <a:pt x="5" y="180"/>
                    <a:pt x="5" y="179"/>
                    <a:pt x="6" y="177"/>
                  </a:cubicBezTo>
                  <a:lnTo>
                    <a:pt x="18" y="140"/>
                  </a:lnTo>
                  <a:cubicBezTo>
                    <a:pt x="18" y="138"/>
                    <a:pt x="19" y="137"/>
                    <a:pt x="19" y="135"/>
                  </a:cubicBezTo>
                  <a:lnTo>
                    <a:pt x="38" y="101"/>
                  </a:lnTo>
                  <a:cubicBezTo>
                    <a:pt x="39" y="100"/>
                    <a:pt x="40" y="99"/>
                    <a:pt x="41" y="98"/>
                  </a:cubicBezTo>
                  <a:lnTo>
                    <a:pt x="65" y="68"/>
                  </a:lnTo>
                  <a:cubicBezTo>
                    <a:pt x="66" y="67"/>
                    <a:pt x="67" y="66"/>
                    <a:pt x="68" y="65"/>
                  </a:cubicBezTo>
                  <a:lnTo>
                    <a:pt x="98" y="41"/>
                  </a:lnTo>
                  <a:cubicBezTo>
                    <a:pt x="99" y="40"/>
                    <a:pt x="100" y="39"/>
                    <a:pt x="101" y="38"/>
                  </a:cubicBezTo>
                  <a:lnTo>
                    <a:pt x="135" y="19"/>
                  </a:lnTo>
                  <a:cubicBezTo>
                    <a:pt x="137" y="19"/>
                    <a:pt x="138" y="18"/>
                    <a:pt x="140" y="18"/>
                  </a:cubicBezTo>
                  <a:lnTo>
                    <a:pt x="177" y="6"/>
                  </a:lnTo>
                  <a:cubicBezTo>
                    <a:pt x="179" y="5"/>
                    <a:pt x="180" y="5"/>
                    <a:pt x="182" y="5"/>
                  </a:cubicBezTo>
                  <a:lnTo>
                    <a:pt x="222" y="1"/>
                  </a:lnTo>
                  <a:cubicBezTo>
                    <a:pt x="224" y="0"/>
                    <a:pt x="225" y="0"/>
                    <a:pt x="227" y="1"/>
                  </a:cubicBezTo>
                  <a:lnTo>
                    <a:pt x="267" y="5"/>
                  </a:lnTo>
                  <a:cubicBezTo>
                    <a:pt x="269" y="5"/>
                    <a:pt x="271" y="5"/>
                    <a:pt x="272" y="6"/>
                  </a:cubicBezTo>
                  <a:lnTo>
                    <a:pt x="310" y="18"/>
                  </a:lnTo>
                  <a:cubicBezTo>
                    <a:pt x="311" y="18"/>
                    <a:pt x="313" y="19"/>
                    <a:pt x="314" y="19"/>
                  </a:cubicBezTo>
                  <a:lnTo>
                    <a:pt x="348" y="38"/>
                  </a:lnTo>
                  <a:cubicBezTo>
                    <a:pt x="349" y="39"/>
                    <a:pt x="351" y="40"/>
                    <a:pt x="352" y="41"/>
                  </a:cubicBezTo>
                  <a:lnTo>
                    <a:pt x="381" y="65"/>
                  </a:lnTo>
                  <a:cubicBezTo>
                    <a:pt x="382" y="66"/>
                    <a:pt x="383" y="67"/>
                    <a:pt x="384" y="68"/>
                  </a:cubicBezTo>
                  <a:lnTo>
                    <a:pt x="409" y="98"/>
                  </a:lnTo>
                  <a:cubicBezTo>
                    <a:pt x="410" y="99"/>
                    <a:pt x="411" y="100"/>
                    <a:pt x="412" y="101"/>
                  </a:cubicBezTo>
                  <a:lnTo>
                    <a:pt x="430" y="135"/>
                  </a:lnTo>
                  <a:cubicBezTo>
                    <a:pt x="431" y="137"/>
                    <a:pt x="431" y="138"/>
                    <a:pt x="432" y="140"/>
                  </a:cubicBezTo>
                  <a:lnTo>
                    <a:pt x="443" y="177"/>
                  </a:lnTo>
                  <a:cubicBezTo>
                    <a:pt x="444" y="179"/>
                    <a:pt x="444" y="181"/>
                    <a:pt x="444" y="182"/>
                  </a:cubicBezTo>
                  <a:lnTo>
                    <a:pt x="448" y="222"/>
                  </a:lnTo>
                  <a:close/>
                  <a:moveTo>
                    <a:pt x="397" y="187"/>
                  </a:moveTo>
                  <a:lnTo>
                    <a:pt x="398" y="192"/>
                  </a:lnTo>
                  <a:lnTo>
                    <a:pt x="386" y="154"/>
                  </a:lnTo>
                  <a:lnTo>
                    <a:pt x="388" y="158"/>
                  </a:lnTo>
                  <a:lnTo>
                    <a:pt x="369" y="124"/>
                  </a:lnTo>
                  <a:lnTo>
                    <a:pt x="372" y="128"/>
                  </a:lnTo>
                  <a:lnTo>
                    <a:pt x="348" y="99"/>
                  </a:lnTo>
                  <a:lnTo>
                    <a:pt x="351" y="102"/>
                  </a:lnTo>
                  <a:lnTo>
                    <a:pt x="321" y="77"/>
                  </a:lnTo>
                  <a:lnTo>
                    <a:pt x="325" y="80"/>
                  </a:lnTo>
                  <a:lnTo>
                    <a:pt x="291" y="62"/>
                  </a:lnTo>
                  <a:lnTo>
                    <a:pt x="295" y="63"/>
                  </a:lnTo>
                  <a:lnTo>
                    <a:pt x="258" y="51"/>
                  </a:lnTo>
                  <a:lnTo>
                    <a:pt x="263" y="52"/>
                  </a:lnTo>
                  <a:lnTo>
                    <a:pt x="222" y="48"/>
                  </a:lnTo>
                  <a:lnTo>
                    <a:pt x="227" y="48"/>
                  </a:lnTo>
                  <a:lnTo>
                    <a:pt x="187" y="52"/>
                  </a:lnTo>
                  <a:lnTo>
                    <a:pt x="192" y="51"/>
                  </a:lnTo>
                  <a:lnTo>
                    <a:pt x="154" y="63"/>
                  </a:lnTo>
                  <a:lnTo>
                    <a:pt x="158" y="62"/>
                  </a:lnTo>
                  <a:lnTo>
                    <a:pt x="124" y="80"/>
                  </a:lnTo>
                  <a:lnTo>
                    <a:pt x="128" y="77"/>
                  </a:lnTo>
                  <a:lnTo>
                    <a:pt x="99" y="102"/>
                  </a:lnTo>
                  <a:lnTo>
                    <a:pt x="102" y="99"/>
                  </a:lnTo>
                  <a:lnTo>
                    <a:pt x="77" y="128"/>
                  </a:lnTo>
                  <a:lnTo>
                    <a:pt x="80" y="124"/>
                  </a:lnTo>
                  <a:lnTo>
                    <a:pt x="62" y="158"/>
                  </a:lnTo>
                  <a:lnTo>
                    <a:pt x="63" y="154"/>
                  </a:lnTo>
                  <a:lnTo>
                    <a:pt x="51" y="192"/>
                  </a:lnTo>
                  <a:lnTo>
                    <a:pt x="52" y="187"/>
                  </a:lnTo>
                  <a:lnTo>
                    <a:pt x="48" y="227"/>
                  </a:lnTo>
                  <a:lnTo>
                    <a:pt x="48" y="222"/>
                  </a:lnTo>
                  <a:lnTo>
                    <a:pt x="52" y="263"/>
                  </a:lnTo>
                  <a:lnTo>
                    <a:pt x="51" y="258"/>
                  </a:lnTo>
                  <a:lnTo>
                    <a:pt x="63" y="295"/>
                  </a:lnTo>
                  <a:lnTo>
                    <a:pt x="62" y="291"/>
                  </a:lnTo>
                  <a:lnTo>
                    <a:pt x="80" y="325"/>
                  </a:lnTo>
                  <a:lnTo>
                    <a:pt x="77" y="321"/>
                  </a:lnTo>
                  <a:lnTo>
                    <a:pt x="102" y="351"/>
                  </a:lnTo>
                  <a:lnTo>
                    <a:pt x="99" y="348"/>
                  </a:lnTo>
                  <a:lnTo>
                    <a:pt x="128" y="372"/>
                  </a:lnTo>
                  <a:lnTo>
                    <a:pt x="124" y="369"/>
                  </a:lnTo>
                  <a:lnTo>
                    <a:pt x="158" y="388"/>
                  </a:lnTo>
                  <a:lnTo>
                    <a:pt x="154" y="386"/>
                  </a:lnTo>
                  <a:lnTo>
                    <a:pt x="192" y="398"/>
                  </a:lnTo>
                  <a:lnTo>
                    <a:pt x="187" y="397"/>
                  </a:lnTo>
                  <a:lnTo>
                    <a:pt x="227" y="401"/>
                  </a:lnTo>
                  <a:lnTo>
                    <a:pt x="222" y="401"/>
                  </a:lnTo>
                  <a:lnTo>
                    <a:pt x="263" y="397"/>
                  </a:lnTo>
                  <a:lnTo>
                    <a:pt x="258" y="398"/>
                  </a:lnTo>
                  <a:lnTo>
                    <a:pt x="295" y="386"/>
                  </a:lnTo>
                  <a:lnTo>
                    <a:pt x="291" y="388"/>
                  </a:lnTo>
                  <a:lnTo>
                    <a:pt x="325" y="369"/>
                  </a:lnTo>
                  <a:lnTo>
                    <a:pt x="321" y="372"/>
                  </a:lnTo>
                  <a:lnTo>
                    <a:pt x="351" y="348"/>
                  </a:lnTo>
                  <a:lnTo>
                    <a:pt x="348" y="351"/>
                  </a:lnTo>
                  <a:lnTo>
                    <a:pt x="372" y="321"/>
                  </a:lnTo>
                  <a:lnTo>
                    <a:pt x="369" y="325"/>
                  </a:lnTo>
                  <a:lnTo>
                    <a:pt x="388" y="291"/>
                  </a:lnTo>
                  <a:lnTo>
                    <a:pt x="386" y="295"/>
                  </a:lnTo>
                  <a:lnTo>
                    <a:pt x="398" y="258"/>
                  </a:lnTo>
                  <a:lnTo>
                    <a:pt x="397" y="263"/>
                  </a:lnTo>
                  <a:lnTo>
                    <a:pt x="401" y="222"/>
                  </a:lnTo>
                  <a:lnTo>
                    <a:pt x="401" y="227"/>
                  </a:lnTo>
                  <a:lnTo>
                    <a:pt x="397" y="187"/>
                  </a:lnTo>
                  <a:close/>
                </a:path>
              </a:pathLst>
            </a:custGeom>
            <a:solidFill>
              <a:srgbClr val="1F497D"/>
            </a:solidFill>
            <a:ln w="1" cap="flat">
              <a:solidFill>
                <a:srgbClr val="1F497D"/>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276"/>
            <p:cNvSpPr>
              <a:spLocks noChangeArrowheads="1"/>
            </p:cNvSpPr>
            <p:nvPr/>
          </p:nvSpPr>
          <p:spPr bwMode="auto">
            <a:xfrm>
              <a:off x="7038976" y="4995863"/>
              <a:ext cx="890588"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Latino/a Faculty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Freeform 277"/>
            <p:cNvSpPr>
              <a:spLocks/>
            </p:cNvSpPr>
            <p:nvPr/>
          </p:nvSpPr>
          <p:spPr bwMode="auto">
            <a:xfrm>
              <a:off x="6754813" y="5294313"/>
              <a:ext cx="271463" cy="28575"/>
            </a:xfrm>
            <a:custGeom>
              <a:avLst/>
              <a:gdLst>
                <a:gd name="T0" fmla="*/ 72 w 1424"/>
                <a:gd name="T1" fmla="*/ 0 h 144"/>
                <a:gd name="T2" fmla="*/ 1352 w 1424"/>
                <a:gd name="T3" fmla="*/ 0 h 144"/>
                <a:gd name="T4" fmla="*/ 1424 w 1424"/>
                <a:gd name="T5" fmla="*/ 72 h 144"/>
                <a:gd name="T6" fmla="*/ 1352 w 1424"/>
                <a:gd name="T7" fmla="*/ 144 h 144"/>
                <a:gd name="T8" fmla="*/ 72 w 1424"/>
                <a:gd name="T9" fmla="*/ 144 h 144"/>
                <a:gd name="T10" fmla="*/ 0 w 1424"/>
                <a:gd name="T11" fmla="*/ 72 h 144"/>
                <a:gd name="T12" fmla="*/ 72 w 14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24" h="144">
                  <a:moveTo>
                    <a:pt x="72" y="0"/>
                  </a:moveTo>
                  <a:lnTo>
                    <a:pt x="1352" y="0"/>
                  </a:lnTo>
                  <a:cubicBezTo>
                    <a:pt x="1392" y="0"/>
                    <a:pt x="1424" y="33"/>
                    <a:pt x="1424" y="72"/>
                  </a:cubicBezTo>
                  <a:cubicBezTo>
                    <a:pt x="1424" y="112"/>
                    <a:pt x="1392" y="144"/>
                    <a:pt x="1352" y="144"/>
                  </a:cubicBezTo>
                  <a:lnTo>
                    <a:pt x="72" y="144"/>
                  </a:lnTo>
                  <a:cubicBezTo>
                    <a:pt x="33" y="144"/>
                    <a:pt x="0" y="112"/>
                    <a:pt x="0" y="72"/>
                  </a:cubicBezTo>
                  <a:cubicBezTo>
                    <a:pt x="0" y="33"/>
                    <a:pt x="33" y="0"/>
                    <a:pt x="72" y="0"/>
                  </a:cubicBezTo>
                  <a:close/>
                </a:path>
              </a:pathLst>
            </a:custGeom>
            <a:solidFill>
              <a:srgbClr val="315F57"/>
            </a:solidFill>
            <a:ln w="1" cap="flat">
              <a:solidFill>
                <a:srgbClr val="315F57"/>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278"/>
            <p:cNvSpPr>
              <a:spLocks noChangeArrowheads="1"/>
            </p:cNvSpPr>
            <p:nvPr/>
          </p:nvSpPr>
          <p:spPr bwMode="auto">
            <a:xfrm>
              <a:off x="6851651" y="5270500"/>
              <a:ext cx="76200" cy="76200"/>
            </a:xfrm>
            <a:prstGeom prst="rect">
              <a:avLst/>
            </a:prstGeom>
            <a:solidFill>
              <a:srgbClr val="315F5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79"/>
            <p:cNvSpPr>
              <a:spLocks noEditPoints="1"/>
            </p:cNvSpPr>
            <p:nvPr/>
          </p:nvSpPr>
          <p:spPr bwMode="auto">
            <a:xfrm>
              <a:off x="6848476" y="5265738"/>
              <a:ext cx="84138" cy="85725"/>
            </a:xfrm>
            <a:custGeom>
              <a:avLst/>
              <a:gdLst>
                <a:gd name="T0" fmla="*/ 0 w 448"/>
                <a:gd name="T1" fmla="*/ 24 h 448"/>
                <a:gd name="T2" fmla="*/ 24 w 448"/>
                <a:gd name="T3" fmla="*/ 0 h 448"/>
                <a:gd name="T4" fmla="*/ 424 w 448"/>
                <a:gd name="T5" fmla="*/ 0 h 448"/>
                <a:gd name="T6" fmla="*/ 448 w 448"/>
                <a:gd name="T7" fmla="*/ 24 h 448"/>
                <a:gd name="T8" fmla="*/ 448 w 448"/>
                <a:gd name="T9" fmla="*/ 424 h 448"/>
                <a:gd name="T10" fmla="*/ 424 w 448"/>
                <a:gd name="T11" fmla="*/ 448 h 448"/>
                <a:gd name="T12" fmla="*/ 24 w 448"/>
                <a:gd name="T13" fmla="*/ 448 h 448"/>
                <a:gd name="T14" fmla="*/ 0 w 448"/>
                <a:gd name="T15" fmla="*/ 424 h 448"/>
                <a:gd name="T16" fmla="*/ 0 w 448"/>
                <a:gd name="T17" fmla="*/ 24 h 448"/>
                <a:gd name="T18" fmla="*/ 48 w 448"/>
                <a:gd name="T19" fmla="*/ 424 h 448"/>
                <a:gd name="T20" fmla="*/ 24 w 448"/>
                <a:gd name="T21" fmla="*/ 400 h 448"/>
                <a:gd name="T22" fmla="*/ 424 w 448"/>
                <a:gd name="T23" fmla="*/ 400 h 448"/>
                <a:gd name="T24" fmla="*/ 400 w 448"/>
                <a:gd name="T25" fmla="*/ 424 h 448"/>
                <a:gd name="T26" fmla="*/ 400 w 448"/>
                <a:gd name="T27" fmla="*/ 24 h 448"/>
                <a:gd name="T28" fmla="*/ 424 w 448"/>
                <a:gd name="T29" fmla="*/ 48 h 448"/>
                <a:gd name="T30" fmla="*/ 24 w 448"/>
                <a:gd name="T31" fmla="*/ 48 h 448"/>
                <a:gd name="T32" fmla="*/ 48 w 448"/>
                <a:gd name="T33" fmla="*/ 24 h 448"/>
                <a:gd name="T34" fmla="*/ 48 w 448"/>
                <a:gd name="T35" fmla="*/ 424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0" y="24"/>
                  </a:moveTo>
                  <a:cubicBezTo>
                    <a:pt x="0" y="11"/>
                    <a:pt x="11" y="0"/>
                    <a:pt x="24" y="0"/>
                  </a:cubicBezTo>
                  <a:lnTo>
                    <a:pt x="424" y="0"/>
                  </a:lnTo>
                  <a:cubicBezTo>
                    <a:pt x="438" y="0"/>
                    <a:pt x="448" y="11"/>
                    <a:pt x="448" y="24"/>
                  </a:cubicBezTo>
                  <a:lnTo>
                    <a:pt x="448" y="424"/>
                  </a:lnTo>
                  <a:cubicBezTo>
                    <a:pt x="448" y="438"/>
                    <a:pt x="438" y="448"/>
                    <a:pt x="424" y="448"/>
                  </a:cubicBezTo>
                  <a:lnTo>
                    <a:pt x="24" y="448"/>
                  </a:lnTo>
                  <a:cubicBezTo>
                    <a:pt x="11" y="448"/>
                    <a:pt x="0" y="438"/>
                    <a:pt x="0" y="424"/>
                  </a:cubicBezTo>
                  <a:lnTo>
                    <a:pt x="0" y="24"/>
                  </a:lnTo>
                  <a:close/>
                  <a:moveTo>
                    <a:pt x="48" y="424"/>
                  </a:moveTo>
                  <a:lnTo>
                    <a:pt x="24" y="400"/>
                  </a:lnTo>
                  <a:lnTo>
                    <a:pt x="424" y="400"/>
                  </a:lnTo>
                  <a:lnTo>
                    <a:pt x="400" y="424"/>
                  </a:lnTo>
                  <a:lnTo>
                    <a:pt x="400" y="24"/>
                  </a:lnTo>
                  <a:lnTo>
                    <a:pt x="424" y="48"/>
                  </a:lnTo>
                  <a:lnTo>
                    <a:pt x="24" y="48"/>
                  </a:lnTo>
                  <a:lnTo>
                    <a:pt x="48" y="24"/>
                  </a:lnTo>
                  <a:lnTo>
                    <a:pt x="48" y="424"/>
                  </a:lnTo>
                  <a:close/>
                </a:path>
              </a:pathLst>
            </a:custGeom>
            <a:solidFill>
              <a:srgbClr val="315F57"/>
            </a:solidFill>
            <a:ln w="1" cap="flat">
              <a:solidFill>
                <a:srgbClr val="315F57"/>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80"/>
            <p:cNvSpPr>
              <a:spLocks noEditPoints="1"/>
            </p:cNvSpPr>
            <p:nvPr/>
          </p:nvSpPr>
          <p:spPr bwMode="auto">
            <a:xfrm>
              <a:off x="6851651" y="5270500"/>
              <a:ext cx="76200" cy="76200"/>
            </a:xfrm>
            <a:custGeom>
              <a:avLst/>
              <a:gdLst>
                <a:gd name="T0" fmla="*/ 48 w 48"/>
                <a:gd name="T1" fmla="*/ 48 h 48"/>
                <a:gd name="T2" fmla="*/ 0 w 48"/>
                <a:gd name="T3" fmla="*/ 0 h 48"/>
                <a:gd name="T4" fmla="*/ 48 w 48"/>
                <a:gd name="T5" fmla="*/ 48 h 48"/>
                <a:gd name="T6" fmla="*/ 0 w 48"/>
                <a:gd name="T7" fmla="*/ 48 h 48"/>
                <a:gd name="T8" fmla="*/ 48 w 48"/>
                <a:gd name="T9" fmla="*/ 0 h 48"/>
                <a:gd name="T10" fmla="*/ 0 w 48"/>
                <a:gd name="T11" fmla="*/ 48 h 48"/>
              </a:gdLst>
              <a:ahLst/>
              <a:cxnLst>
                <a:cxn ang="0">
                  <a:pos x="T0" y="T1"/>
                </a:cxn>
                <a:cxn ang="0">
                  <a:pos x="T2" y="T3"/>
                </a:cxn>
                <a:cxn ang="0">
                  <a:pos x="T4" y="T5"/>
                </a:cxn>
                <a:cxn ang="0">
                  <a:pos x="T6" y="T7"/>
                </a:cxn>
                <a:cxn ang="0">
                  <a:pos x="T8" y="T9"/>
                </a:cxn>
                <a:cxn ang="0">
                  <a:pos x="T10" y="T11"/>
                </a:cxn>
              </a:cxnLst>
              <a:rect l="0" t="0" r="r" b="b"/>
              <a:pathLst>
                <a:path w="48" h="48">
                  <a:moveTo>
                    <a:pt x="48" y="48"/>
                  </a:moveTo>
                  <a:lnTo>
                    <a:pt x="0" y="0"/>
                  </a:lnTo>
                  <a:lnTo>
                    <a:pt x="48" y="48"/>
                  </a:lnTo>
                  <a:close/>
                  <a:moveTo>
                    <a:pt x="0" y="48"/>
                  </a:moveTo>
                  <a:lnTo>
                    <a:pt x="48" y="0"/>
                  </a:lnTo>
                  <a:lnTo>
                    <a:pt x="0" y="48"/>
                  </a:lnTo>
                  <a:close/>
                </a:path>
              </a:pathLst>
            </a:custGeom>
            <a:solidFill>
              <a:srgbClr val="315F5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1"/>
            <p:cNvSpPr>
              <a:spLocks noEditPoints="1"/>
            </p:cNvSpPr>
            <p:nvPr/>
          </p:nvSpPr>
          <p:spPr bwMode="auto">
            <a:xfrm>
              <a:off x="6848476" y="5267325"/>
              <a:ext cx="82550" cy="82550"/>
            </a:xfrm>
            <a:custGeom>
              <a:avLst/>
              <a:gdLst>
                <a:gd name="T0" fmla="*/ 48 w 52"/>
                <a:gd name="T1" fmla="*/ 52 h 52"/>
                <a:gd name="T2" fmla="*/ 0 w 52"/>
                <a:gd name="T3" fmla="*/ 4 h 52"/>
                <a:gd name="T4" fmla="*/ 4 w 52"/>
                <a:gd name="T5" fmla="*/ 0 h 52"/>
                <a:gd name="T6" fmla="*/ 52 w 52"/>
                <a:gd name="T7" fmla="*/ 48 h 52"/>
                <a:gd name="T8" fmla="*/ 48 w 52"/>
                <a:gd name="T9" fmla="*/ 52 h 52"/>
                <a:gd name="T10" fmla="*/ 0 w 52"/>
                <a:gd name="T11" fmla="*/ 48 h 52"/>
                <a:gd name="T12" fmla="*/ 48 w 52"/>
                <a:gd name="T13" fmla="*/ 0 h 52"/>
                <a:gd name="T14" fmla="*/ 52 w 52"/>
                <a:gd name="T15" fmla="*/ 4 h 52"/>
                <a:gd name="T16" fmla="*/ 4 w 52"/>
                <a:gd name="T17" fmla="*/ 52 h 52"/>
                <a:gd name="T18" fmla="*/ 0 w 52"/>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48" y="52"/>
                  </a:moveTo>
                  <a:lnTo>
                    <a:pt x="0" y="4"/>
                  </a:lnTo>
                  <a:lnTo>
                    <a:pt x="4" y="0"/>
                  </a:lnTo>
                  <a:lnTo>
                    <a:pt x="52" y="48"/>
                  </a:lnTo>
                  <a:lnTo>
                    <a:pt x="48" y="52"/>
                  </a:lnTo>
                  <a:close/>
                  <a:moveTo>
                    <a:pt x="0" y="48"/>
                  </a:moveTo>
                  <a:lnTo>
                    <a:pt x="48" y="0"/>
                  </a:lnTo>
                  <a:lnTo>
                    <a:pt x="52" y="4"/>
                  </a:lnTo>
                  <a:lnTo>
                    <a:pt x="4" y="52"/>
                  </a:lnTo>
                  <a:lnTo>
                    <a:pt x="0" y="48"/>
                  </a:lnTo>
                  <a:close/>
                </a:path>
              </a:pathLst>
            </a:custGeom>
            <a:solidFill>
              <a:srgbClr val="525C7C"/>
            </a:solidFill>
            <a:ln w="1" cap="flat">
              <a:solidFill>
                <a:srgbClr val="525C7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282"/>
            <p:cNvSpPr>
              <a:spLocks noChangeArrowheads="1"/>
            </p:cNvSpPr>
            <p:nvPr/>
          </p:nvSpPr>
          <p:spPr bwMode="auto">
            <a:xfrm>
              <a:off x="7038976" y="5224463"/>
              <a:ext cx="303213" cy="188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Calibri" pitchFamily="34" charset="0"/>
                  <a:cs typeface="Arial" pitchFamily="34" charset="0"/>
                </a:rPr>
                <a:t>Staff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21" name="Chart 20"/>
          <p:cNvGraphicFramePr>
            <a:graphicFrameLocks/>
          </p:cNvGraphicFramePr>
          <p:nvPr>
            <p:extLst>
              <p:ext uri="{D42A27DB-BD31-4B8C-83A1-F6EECF244321}">
                <p14:modId xmlns="" xmlns:p14="http://schemas.microsoft.com/office/powerpoint/2010/main" val="514096303"/>
              </p:ext>
            </p:extLst>
          </p:nvPr>
        </p:nvGraphicFramePr>
        <p:xfrm>
          <a:off x="1752600" y="1"/>
          <a:ext cx="5268547"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 xmlns:p14="http://schemas.microsoft.com/office/powerpoint/2010/main" val="630304608"/>
              </p:ext>
            </p:extLst>
          </p:nvPr>
        </p:nvGraphicFramePr>
        <p:xfrm>
          <a:off x="1828800" y="2971800"/>
          <a:ext cx="7315200" cy="3352800"/>
        </p:xfrm>
        <a:graphic>
          <a:graphicData uri="http://schemas.openxmlformats.org/drawingml/2006/chart">
            <c:chart xmlns:c="http://schemas.openxmlformats.org/drawingml/2006/chart" xmlns:r="http://schemas.openxmlformats.org/officeDocument/2006/relationships" r:id="rId4"/>
          </a:graphicData>
        </a:graphic>
      </p:graphicFrame>
      <p:pic>
        <p:nvPicPr>
          <p:cNvPr id="23" name="Picture 22" descr="FH Logo-5.jpg"/>
          <p:cNvPicPr>
            <a:picLocks noChangeAspect="1"/>
          </p:cNvPicPr>
          <p:nvPr/>
        </p:nvPicPr>
        <p:blipFill>
          <a:blip r:embed="rId5"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graphicEl>
                                              <a:chart seriesIdx="-3" categoryIdx="-3" bldStep="gridLegend"/>
                                            </p:graphicEl>
                                          </p:spTgt>
                                        </p:tgtEl>
                                        <p:attrNameLst>
                                          <p:attrName>style.visibility</p:attrName>
                                        </p:attrNameLst>
                                      </p:cBhvr>
                                      <p:to>
                                        <p:strVal val="visible"/>
                                      </p:to>
                                    </p:set>
                                    <p:animEffect transition="in" filter="wipe(left)">
                                      <p:cBhvr>
                                        <p:cTn id="7" dur="500"/>
                                        <p:tgtEl>
                                          <p:spTgt spid="21">
                                            <p:graphicEl>
                                              <a:chart seriesIdx="-3" categoryIdx="-3" bldStep="gridLegend"/>
                                            </p:graphic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graphicEl>
                                              <a:chart seriesIdx="0" categoryIdx="-4" bldStep="series"/>
                                            </p:graphicEl>
                                          </p:spTgt>
                                        </p:tgtEl>
                                        <p:attrNameLst>
                                          <p:attrName>style.visibility</p:attrName>
                                        </p:attrNameLst>
                                      </p:cBhvr>
                                      <p:to>
                                        <p:strVal val="visible"/>
                                      </p:to>
                                    </p:set>
                                    <p:animEffect transition="in" filter="wipe(left)">
                                      <p:cBhvr>
                                        <p:cTn id="15" dur="2000"/>
                                        <p:tgtEl>
                                          <p:spTgt spid="21">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graphicEl>
                                              <a:chart seriesIdx="1" categoryIdx="-4" bldStep="series"/>
                                            </p:graphicEl>
                                          </p:spTgt>
                                        </p:tgtEl>
                                        <p:attrNameLst>
                                          <p:attrName>style.visibility</p:attrName>
                                        </p:attrNameLst>
                                      </p:cBhvr>
                                      <p:to>
                                        <p:strVal val="visible"/>
                                      </p:to>
                                    </p:set>
                                    <p:animEffect transition="in" filter="wipe(left)">
                                      <p:cBhvr>
                                        <p:cTn id="20" dur="2000"/>
                                        <p:tgtEl>
                                          <p:spTgt spid="21">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graphicEl>
                                              <a:chart seriesIdx="2" categoryIdx="-4" bldStep="series"/>
                                            </p:graphicEl>
                                          </p:spTgt>
                                        </p:tgtEl>
                                        <p:attrNameLst>
                                          <p:attrName>style.visibility</p:attrName>
                                        </p:attrNameLst>
                                      </p:cBhvr>
                                      <p:to>
                                        <p:strVal val="visible"/>
                                      </p:to>
                                    </p:set>
                                    <p:animEffect transition="in" filter="wipe(left)">
                                      <p:cBhvr>
                                        <p:cTn id="25" dur="2000"/>
                                        <p:tgtEl>
                                          <p:spTgt spid="21">
                                            <p:graphicEl>
                                              <a:chart seriesIdx="2"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graphicEl>
                                              <a:chart seriesIdx="3" categoryIdx="-4" bldStep="series"/>
                                            </p:graphicEl>
                                          </p:spTgt>
                                        </p:tgtEl>
                                        <p:attrNameLst>
                                          <p:attrName>style.visibility</p:attrName>
                                        </p:attrNameLst>
                                      </p:cBhvr>
                                      <p:to>
                                        <p:strVal val="visible"/>
                                      </p:to>
                                    </p:set>
                                    <p:animEffect transition="in" filter="wipe(left)">
                                      <p:cBhvr>
                                        <p:cTn id="30" dur="2000"/>
                                        <p:tgtEl>
                                          <p:spTgt spid="21">
                                            <p:graphicEl>
                                              <a:chart seriesIdx="3"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graphicEl>
                                              <a:chart seriesIdx="-3" categoryIdx="-3" bldStep="gridLegend"/>
                                            </p:graphicEl>
                                          </p:spTgt>
                                        </p:tgtEl>
                                        <p:attrNameLst>
                                          <p:attrName>style.visibility</p:attrName>
                                        </p:attrNameLst>
                                      </p:cBhvr>
                                      <p:to>
                                        <p:strVal val="visible"/>
                                      </p:to>
                                    </p:set>
                                    <p:animEffect transition="in" filter="wipe(left)">
                                      <p:cBhvr>
                                        <p:cTn id="35" dur="500"/>
                                        <p:tgtEl>
                                          <p:spTgt spid="22">
                                            <p:graphicEl>
                                              <a:chart seriesIdx="-3" categoryIdx="-3" bldStep="gridLegend"/>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graphicEl>
                                              <a:chart seriesIdx="0" categoryIdx="-4" bldStep="series"/>
                                            </p:graphicEl>
                                          </p:spTgt>
                                        </p:tgtEl>
                                        <p:attrNameLst>
                                          <p:attrName>style.visibility</p:attrName>
                                        </p:attrNameLst>
                                      </p:cBhvr>
                                      <p:to>
                                        <p:strVal val="visible"/>
                                      </p:to>
                                    </p:set>
                                    <p:animEffect transition="in" filter="wipe(left)">
                                      <p:cBhvr>
                                        <p:cTn id="40" dur="2000"/>
                                        <p:tgtEl>
                                          <p:spTgt spid="22">
                                            <p:graphicEl>
                                              <a:chart seriesIdx="0" categoryIdx="-4" bldStep="series"/>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2">
                                            <p:graphicEl>
                                              <a:chart seriesIdx="1" categoryIdx="-4" bldStep="series"/>
                                            </p:graphicEl>
                                          </p:spTgt>
                                        </p:tgtEl>
                                        <p:attrNameLst>
                                          <p:attrName>style.visibility</p:attrName>
                                        </p:attrNameLst>
                                      </p:cBhvr>
                                      <p:to>
                                        <p:strVal val="visible"/>
                                      </p:to>
                                    </p:set>
                                    <p:animEffect transition="in" filter="wipe(left)">
                                      <p:cBhvr>
                                        <p:cTn id="45" dur="2000"/>
                                        <p:tgtEl>
                                          <p:spTgt spid="22">
                                            <p:graphicEl>
                                              <a:chart seriesIdx="1" categoryIdx="-4" bldStep="series"/>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graphicEl>
                                              <a:chart seriesIdx="2" categoryIdx="-4" bldStep="series"/>
                                            </p:graphicEl>
                                          </p:spTgt>
                                        </p:tgtEl>
                                        <p:attrNameLst>
                                          <p:attrName>style.visibility</p:attrName>
                                        </p:attrNameLst>
                                      </p:cBhvr>
                                      <p:to>
                                        <p:strVal val="visible"/>
                                      </p:to>
                                    </p:set>
                                    <p:animEffect transition="in" filter="wipe(left)">
                                      <p:cBhvr>
                                        <p:cTn id="50" dur="2000"/>
                                        <p:tgtEl>
                                          <p:spTgt spid="22">
                                            <p:graphicEl>
                                              <a:chart seriesIdx="2" categoryIdx="-4" bldStep="series"/>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graphicEl>
                                              <a:chart seriesIdx="3" categoryIdx="-4" bldStep="series"/>
                                            </p:graphicEl>
                                          </p:spTgt>
                                        </p:tgtEl>
                                        <p:attrNameLst>
                                          <p:attrName>style.visibility</p:attrName>
                                        </p:attrNameLst>
                                      </p:cBhvr>
                                      <p:to>
                                        <p:strVal val="visible"/>
                                      </p:to>
                                    </p:set>
                                    <p:animEffect transition="in" filter="wipe(left)">
                                      <p:cBhvr>
                                        <p:cTn id="55" dur="2000"/>
                                        <p:tgtEl>
                                          <p:spTgt spid="22">
                                            <p:graphicEl>
                                              <a:chart seriesIdx="3" categoryIdx="-4" bldStep="series"/>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2">
                                            <p:graphicEl>
                                              <a:chart seriesIdx="4" categoryIdx="-4" bldStep="series"/>
                                            </p:graphicEl>
                                          </p:spTgt>
                                        </p:tgtEl>
                                        <p:attrNameLst>
                                          <p:attrName>style.visibility</p:attrName>
                                        </p:attrNameLst>
                                      </p:cBhvr>
                                      <p:to>
                                        <p:strVal val="visible"/>
                                      </p:to>
                                    </p:set>
                                    <p:animEffect transition="in" filter="wipe(left)">
                                      <p:cBhvr>
                                        <p:cTn id="60" dur="2000"/>
                                        <p:tgtEl>
                                          <p:spTgt spid="22">
                                            <p:graphicEl>
                                              <a:chart seriesIdx="4" categoryIdx="-4" bldStep="series"/>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2">
                                            <p:graphicEl>
                                              <a:chart seriesIdx="5" categoryIdx="-4" bldStep="series"/>
                                            </p:graphicEl>
                                          </p:spTgt>
                                        </p:tgtEl>
                                        <p:attrNameLst>
                                          <p:attrName>style.visibility</p:attrName>
                                        </p:attrNameLst>
                                      </p:cBhvr>
                                      <p:to>
                                        <p:strVal val="visible"/>
                                      </p:to>
                                    </p:set>
                                    <p:animEffect transition="in" filter="wipe(left)">
                                      <p:cBhvr>
                                        <p:cTn id="65" dur="2000"/>
                                        <p:tgtEl>
                                          <p:spTgt spid="22">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uiExpand="1">
        <p:bldSub>
          <a:bldChart bld="series"/>
        </p:bldSub>
      </p:bldGraphic>
      <p:bldGraphic spid="22"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H Logo-5.jpg"/>
          <p:cNvPicPr>
            <a:picLocks noChangeAspect="1"/>
          </p:cNvPicPr>
          <p:nvPr/>
        </p:nvPicPr>
        <p:blipFill>
          <a:blip r:embed="rId3" cstate="print"/>
          <a:stretch>
            <a:fillRect/>
          </a:stretch>
        </p:blipFill>
        <p:spPr>
          <a:xfrm>
            <a:off x="2853283" y="6278880"/>
            <a:ext cx="3547517" cy="274320"/>
          </a:xfrm>
          <a:prstGeom prst="rect">
            <a:avLst/>
          </a:prstGeom>
        </p:spPr>
      </p:pic>
      <p:graphicFrame>
        <p:nvGraphicFramePr>
          <p:cNvPr id="9" name="Chart 8"/>
          <p:cNvGraphicFramePr>
            <a:graphicFrameLocks/>
          </p:cNvGraphicFramePr>
          <p:nvPr>
            <p:extLst>
              <p:ext uri="{D42A27DB-BD31-4B8C-83A1-F6EECF244321}">
                <p14:modId xmlns="" xmlns:p14="http://schemas.microsoft.com/office/powerpoint/2010/main" val="3841540396"/>
              </p:ext>
            </p:extLst>
          </p:nvPr>
        </p:nvGraphicFramePr>
        <p:xfrm>
          <a:off x="457200" y="762000"/>
          <a:ext cx="8065889" cy="498760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left)">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2" dur="500"/>
                                        <p:tgtEl>
                                          <p:spTgt spid="9">
                                            <p:graphicEl>
                                              <a:chart seriesIdx="0" categoryIdx="-4" bldStep="series"/>
                                            </p:graphicEl>
                                          </p:spTgt>
                                        </p:tgtEl>
                                      </p:cBhvr>
                                    </p:animEffect>
                                  </p:childTnLst>
                                  <p:subTnLst>
                                    <p:set>
                                      <p:cBhvr override="childStyle">
                                        <p:cTn dur="1" fill="hold" display="0" masterRel="nextClick" afterEffect="1"/>
                                        <p:tgtEl>
                                          <p:spTgt spid="9">
                                            <p:graphicEl>
                                              <a:chart seriesIdx="0" categoryIdx="-4" bldStep="series"/>
                                            </p:graphicEl>
                                          </p:spTgt>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5" dur="500"/>
                                        <p:tgtEl>
                                          <p:spTgt spid="9">
                                            <p:graphicEl>
                                              <a:chart seriesIdx="1" categoryIdx="-4" bldStep="series"/>
                                            </p:graphicEl>
                                          </p:spTgt>
                                        </p:tgtEl>
                                      </p:cBhvr>
                                    </p:animEffect>
                                  </p:childTnLst>
                                  <p:subTnLst>
                                    <p:set>
                                      <p:cBhvr override="childStyle">
                                        <p:cTn dur="1" fill="hold" display="0" masterRel="nextClick" afterEffect="1"/>
                                        <p:tgtEl>
                                          <p:spTgt spid="9">
                                            <p:graphicEl>
                                              <a:chart seriesIdx="1" categoryIdx="-4" bldStep="series"/>
                                            </p:graphicEl>
                                          </p:spTgt>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20" dur="500"/>
                                        <p:tgtEl>
                                          <p:spTgt spid="9">
                                            <p:graphicEl>
                                              <a:chart seriesIdx="2" categoryIdx="-4" bldStep="series"/>
                                            </p:graphicEl>
                                          </p:spTgt>
                                        </p:tgtEl>
                                      </p:cBhvr>
                                    </p:animEffect>
                                  </p:childTnLst>
                                  <p:subTnLst>
                                    <p:set>
                                      <p:cBhvr override="childStyle">
                                        <p:cTn dur="1" fill="hold" display="0" masterRel="nextClick" afterEffect="1"/>
                                        <p:tgtEl>
                                          <p:spTgt spid="9">
                                            <p:graphicEl>
                                              <a:chart seriesIdx="2" categoryIdx="-4" bldStep="series"/>
                                            </p:graphicEl>
                                          </p:spTgt>
                                        </p:tgtEl>
                                        <p:attrNameLst>
                                          <p:attrName>style.visibility</p:attrName>
                                        </p:attrNameLst>
                                      </p:cBhvr>
                                      <p:to>
                                        <p:strVal val="hidden"/>
                                      </p:to>
                                    </p:set>
                                  </p:subTnLst>
                                </p:cTn>
                              </p:par>
                              <p:par>
                                <p:cTn id="21" presetID="22" presetClass="entr" presetSubtype="8" fill="hold" grpId="0" nodeType="with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wipe(left)">
                                      <p:cBhvr>
                                        <p:cTn id="23" dur="500"/>
                                        <p:tgtEl>
                                          <p:spTgt spid="9">
                                            <p:graphicEl>
                                              <a:chart seriesIdx="3" categoryIdx="-4" bldStep="series"/>
                                            </p:graphicEl>
                                          </p:spTgt>
                                        </p:tgtEl>
                                      </p:cBhvr>
                                    </p:animEffect>
                                  </p:childTnLst>
                                  <p:subTnLst>
                                    <p:set>
                                      <p:cBhvr override="childStyle">
                                        <p:cTn dur="1" fill="hold" display="0" masterRel="nextClick" afterEffect="1"/>
                                        <p:tgtEl>
                                          <p:spTgt spid="9">
                                            <p:graphicEl>
                                              <a:chart seriesIdx="3" categoryIdx="-4" bldStep="series"/>
                                            </p:graphicEl>
                                          </p:spTgt>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graphicEl>
                                              <a:chart seriesIdx="4" categoryIdx="-4" bldStep="series"/>
                                            </p:graphicEl>
                                          </p:spTgt>
                                        </p:tgtEl>
                                        <p:attrNameLst>
                                          <p:attrName>style.visibility</p:attrName>
                                        </p:attrNameLst>
                                      </p:cBhvr>
                                      <p:to>
                                        <p:strVal val="visible"/>
                                      </p:to>
                                    </p:set>
                                    <p:animEffect transition="in" filter="wipe(left)">
                                      <p:cBhvr>
                                        <p:cTn id="28" dur="500"/>
                                        <p:tgtEl>
                                          <p:spTgt spid="9">
                                            <p:graphicEl>
                                              <a:chart seriesIdx="4" categoryIdx="-4" bldStep="series"/>
                                            </p:graphicEl>
                                          </p:spTgt>
                                        </p:tgtEl>
                                      </p:cBhvr>
                                    </p:animEffect>
                                  </p:childTnLst>
                                  <p:subTnLst>
                                    <p:set>
                                      <p:cBhvr override="childStyle">
                                        <p:cTn dur="1" fill="hold" display="0" masterRel="nextClick" afterEffect="1"/>
                                        <p:tgtEl>
                                          <p:spTgt spid="9">
                                            <p:graphicEl>
                                              <a:chart seriesIdx="4" categoryIdx="-4" bldStep="series"/>
                                            </p:graphicEl>
                                          </p:spTgt>
                                        </p:tgtEl>
                                        <p:attrNameLst>
                                          <p:attrName>style.visibility</p:attrName>
                                        </p:attrNameLst>
                                      </p:cBhvr>
                                      <p:to>
                                        <p:strVal val="hidden"/>
                                      </p:to>
                                    </p:set>
                                  </p:subTnLst>
                                </p:cTn>
                              </p:par>
                              <p:par>
                                <p:cTn id="29" presetID="22" presetClass="entr" presetSubtype="8" fill="hold" grpId="0" nodeType="withEffect">
                                  <p:stCondLst>
                                    <p:cond delay="0"/>
                                  </p:stCondLst>
                                  <p:childTnLst>
                                    <p:set>
                                      <p:cBhvr>
                                        <p:cTn id="30" dur="1" fill="hold">
                                          <p:stCondLst>
                                            <p:cond delay="0"/>
                                          </p:stCondLst>
                                        </p:cTn>
                                        <p:tgtEl>
                                          <p:spTgt spid="9">
                                            <p:graphicEl>
                                              <a:chart seriesIdx="5" categoryIdx="-4" bldStep="series"/>
                                            </p:graphicEl>
                                          </p:spTgt>
                                        </p:tgtEl>
                                        <p:attrNameLst>
                                          <p:attrName>style.visibility</p:attrName>
                                        </p:attrNameLst>
                                      </p:cBhvr>
                                      <p:to>
                                        <p:strVal val="visible"/>
                                      </p:to>
                                    </p:set>
                                    <p:animEffect transition="in" filter="wipe(left)">
                                      <p:cBhvr>
                                        <p:cTn id="31" dur="500"/>
                                        <p:tgtEl>
                                          <p:spTgt spid="9">
                                            <p:graphicEl>
                                              <a:chart seriesIdx="5" categoryIdx="-4" bldStep="series"/>
                                            </p:graphicEl>
                                          </p:spTgt>
                                        </p:tgtEl>
                                      </p:cBhvr>
                                    </p:animEffect>
                                  </p:childTnLst>
                                  <p:subTnLst>
                                    <p:set>
                                      <p:cBhvr override="childStyle">
                                        <p:cTn dur="1" fill="hold" display="0" masterRel="nextClick" afterEffect="1"/>
                                        <p:tgtEl>
                                          <p:spTgt spid="9">
                                            <p:graphicEl>
                                              <a:chart seriesIdx="5" categoryIdx="-4" bldStep="series"/>
                                            </p:graphicEl>
                                          </p:spTgt>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graphicEl>
                                              <a:chart seriesIdx="6" categoryIdx="-4" bldStep="series"/>
                                            </p:graphicEl>
                                          </p:spTgt>
                                        </p:tgtEl>
                                        <p:attrNameLst>
                                          <p:attrName>style.visibility</p:attrName>
                                        </p:attrNameLst>
                                      </p:cBhvr>
                                      <p:to>
                                        <p:strVal val="visible"/>
                                      </p:to>
                                    </p:set>
                                    <p:animEffect transition="in" filter="wipe(left)">
                                      <p:cBhvr>
                                        <p:cTn id="36" dur="500"/>
                                        <p:tgtEl>
                                          <p:spTgt spid="9">
                                            <p:graphicEl>
                                              <a:chart seriesIdx="6" categoryIdx="-4" bldStep="series"/>
                                            </p:graphicEl>
                                          </p:spTgt>
                                        </p:tgtEl>
                                      </p:cBhvr>
                                    </p:animEffect>
                                  </p:childTnLst>
                                  <p:subTnLst>
                                    <p:set>
                                      <p:cBhvr override="childStyle">
                                        <p:cTn dur="1" fill="hold" display="0" masterRel="nextClick" afterEffect="1"/>
                                        <p:tgtEl>
                                          <p:spTgt spid="9">
                                            <p:graphicEl>
                                              <a:chart seriesIdx="6" categoryIdx="-4" bldStep="series"/>
                                            </p:graphicEl>
                                          </p:spTgt>
                                        </p:tgtEl>
                                        <p:attrNameLst>
                                          <p:attrName>style.visibility</p:attrName>
                                        </p:attrNameLst>
                                      </p:cBhvr>
                                      <p:to>
                                        <p:strVal val="hidden"/>
                                      </p:to>
                                    </p:set>
                                  </p:subTnLst>
                                </p:cTn>
                              </p:par>
                              <p:par>
                                <p:cTn id="37" presetID="22" presetClass="entr" presetSubtype="8" fill="hold" grpId="0" nodeType="withEffect">
                                  <p:stCondLst>
                                    <p:cond delay="0"/>
                                  </p:stCondLst>
                                  <p:childTnLst>
                                    <p:set>
                                      <p:cBhvr>
                                        <p:cTn id="38" dur="1" fill="hold">
                                          <p:stCondLst>
                                            <p:cond delay="0"/>
                                          </p:stCondLst>
                                        </p:cTn>
                                        <p:tgtEl>
                                          <p:spTgt spid="9">
                                            <p:graphicEl>
                                              <a:chart seriesIdx="7" categoryIdx="-4" bldStep="series"/>
                                            </p:graphicEl>
                                          </p:spTgt>
                                        </p:tgtEl>
                                        <p:attrNameLst>
                                          <p:attrName>style.visibility</p:attrName>
                                        </p:attrNameLst>
                                      </p:cBhvr>
                                      <p:to>
                                        <p:strVal val="visible"/>
                                      </p:to>
                                    </p:set>
                                    <p:animEffect transition="in" filter="wipe(left)">
                                      <p:cBhvr>
                                        <p:cTn id="39" dur="500"/>
                                        <p:tgtEl>
                                          <p:spTgt spid="9">
                                            <p:graphicEl>
                                              <a:chart seriesIdx="7" categoryIdx="-4" bldStep="series"/>
                                            </p:graphicEl>
                                          </p:spTgt>
                                        </p:tgtEl>
                                      </p:cBhvr>
                                    </p:animEffect>
                                  </p:childTnLst>
                                  <p:subTnLst>
                                    <p:set>
                                      <p:cBhvr override="childStyle">
                                        <p:cTn dur="1" fill="hold" display="0" masterRel="nextClick" afterEffect="1"/>
                                        <p:tgtEl>
                                          <p:spTgt spid="9">
                                            <p:graphicEl>
                                              <a:chart seriesIdx="7" categoryIdx="-4" bldStep="series"/>
                                            </p:graphicEl>
                                          </p:spTgt>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graphicEl>
                                              <a:chart seriesIdx="8" categoryIdx="-4" bldStep="series"/>
                                            </p:graphicEl>
                                          </p:spTgt>
                                        </p:tgtEl>
                                        <p:attrNameLst>
                                          <p:attrName>style.visibility</p:attrName>
                                        </p:attrNameLst>
                                      </p:cBhvr>
                                      <p:to>
                                        <p:strVal val="visible"/>
                                      </p:to>
                                    </p:set>
                                    <p:animEffect transition="in" filter="wipe(left)">
                                      <p:cBhvr>
                                        <p:cTn id="44" dur="500"/>
                                        <p:tgtEl>
                                          <p:spTgt spid="9">
                                            <p:graphicEl>
                                              <a:chart seriesIdx="8" categoryIdx="-4" bldStep="series"/>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
                                            <p:graphicEl>
                                              <a:chart seriesIdx="9" categoryIdx="-4" bldStep="series"/>
                                            </p:graphicEl>
                                          </p:spTgt>
                                        </p:tgtEl>
                                        <p:attrNameLst>
                                          <p:attrName>style.visibility</p:attrName>
                                        </p:attrNameLst>
                                      </p:cBhvr>
                                      <p:to>
                                        <p:strVal val="visible"/>
                                      </p:to>
                                    </p:set>
                                    <p:animEffect transition="in" filter="wipe(left)">
                                      <p:cBhvr>
                                        <p:cTn id="47" dur="500"/>
                                        <p:tgtEl>
                                          <p:spTgt spid="9">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H Logo-5.jpg"/>
          <p:cNvPicPr>
            <a:picLocks noChangeAspect="1"/>
          </p:cNvPicPr>
          <p:nvPr/>
        </p:nvPicPr>
        <p:blipFill>
          <a:blip r:embed="rId3" cstate="print"/>
          <a:stretch>
            <a:fillRect/>
          </a:stretch>
        </p:blipFill>
        <p:spPr>
          <a:xfrm>
            <a:off x="2853283" y="6278880"/>
            <a:ext cx="3547517" cy="274320"/>
          </a:xfrm>
          <a:prstGeom prst="rect">
            <a:avLst/>
          </a:prstGeom>
        </p:spPr>
      </p:pic>
      <p:graphicFrame>
        <p:nvGraphicFramePr>
          <p:cNvPr id="7" name="Chart 6"/>
          <p:cNvGraphicFramePr>
            <a:graphicFrameLocks/>
          </p:cNvGraphicFramePr>
          <p:nvPr>
            <p:extLst>
              <p:ext uri="{D42A27DB-BD31-4B8C-83A1-F6EECF244321}">
                <p14:modId xmlns="" xmlns:p14="http://schemas.microsoft.com/office/powerpoint/2010/main" val="1087529136"/>
              </p:ext>
            </p:extLst>
          </p:nvPr>
        </p:nvGraphicFramePr>
        <p:xfrm>
          <a:off x="676275" y="919162"/>
          <a:ext cx="7791450" cy="5019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820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7" dur="5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22" dur="5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7" dur="500"/>
                                        <p:tgtEl>
                                          <p:spTgt spid="7">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32" dur="500"/>
                                        <p:tgtEl>
                                          <p:spTgt spid="7">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left)">
                                      <p:cBhvr>
                                        <p:cTn id="37" dur="500"/>
                                        <p:tgtEl>
                                          <p:spTgt spid="7">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H Logo-5.jpg"/>
          <p:cNvPicPr>
            <a:picLocks noChangeAspect="1"/>
          </p:cNvPicPr>
          <p:nvPr/>
        </p:nvPicPr>
        <p:blipFill>
          <a:blip r:embed="rId3" cstate="print"/>
          <a:stretch>
            <a:fillRect/>
          </a:stretch>
        </p:blipFill>
        <p:spPr>
          <a:xfrm>
            <a:off x="2853283" y="6278880"/>
            <a:ext cx="3547517" cy="274320"/>
          </a:xfrm>
          <a:prstGeom prst="rect">
            <a:avLst/>
          </a:prstGeom>
        </p:spPr>
      </p:pic>
      <p:graphicFrame>
        <p:nvGraphicFramePr>
          <p:cNvPr id="7" name="Chart 6"/>
          <p:cNvGraphicFramePr>
            <a:graphicFrameLocks/>
          </p:cNvGraphicFramePr>
          <p:nvPr>
            <p:extLst>
              <p:ext uri="{D42A27DB-BD31-4B8C-83A1-F6EECF244321}">
                <p14:modId xmlns="" xmlns:p14="http://schemas.microsoft.com/office/powerpoint/2010/main" val="2318270092"/>
              </p:ext>
            </p:extLst>
          </p:nvPr>
        </p:nvGraphicFramePr>
        <p:xfrm>
          <a:off x="676275" y="919162"/>
          <a:ext cx="7791450" cy="5019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17820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7" dur="5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22" dur="5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7" dur="500"/>
                                        <p:tgtEl>
                                          <p:spTgt spid="7">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32" dur="500"/>
                                        <p:tgtEl>
                                          <p:spTgt spid="7">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left)">
                                      <p:cBhvr>
                                        <p:cTn id="37" dur="500"/>
                                        <p:tgtEl>
                                          <p:spTgt spid="7">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H Logo-5.jpg"/>
          <p:cNvPicPr>
            <a:picLocks noChangeAspect="1"/>
          </p:cNvPicPr>
          <p:nvPr/>
        </p:nvPicPr>
        <p:blipFill>
          <a:blip r:embed="rId3" cstate="print"/>
          <a:stretch>
            <a:fillRect/>
          </a:stretch>
        </p:blipFill>
        <p:spPr>
          <a:xfrm>
            <a:off x="2853283" y="6278880"/>
            <a:ext cx="3547517" cy="274320"/>
          </a:xfrm>
          <a:prstGeom prst="rect">
            <a:avLst/>
          </a:prstGeom>
        </p:spPr>
      </p:pic>
      <p:graphicFrame>
        <p:nvGraphicFramePr>
          <p:cNvPr id="5" name="Chart 4"/>
          <p:cNvGraphicFramePr>
            <a:graphicFrameLocks/>
          </p:cNvGraphicFramePr>
          <p:nvPr>
            <p:extLst>
              <p:ext uri="{D42A27DB-BD31-4B8C-83A1-F6EECF244321}">
                <p14:modId xmlns="" xmlns:p14="http://schemas.microsoft.com/office/powerpoint/2010/main" val="3727327918"/>
              </p:ext>
            </p:extLst>
          </p:nvPr>
        </p:nvGraphicFramePr>
        <p:xfrm>
          <a:off x="676275" y="919162"/>
          <a:ext cx="7791450" cy="50196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426314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7" dur="500"/>
                                        <p:tgtEl>
                                          <p:spTgt spid="5">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wipe(left)">
                                      <p:cBhvr>
                                        <p:cTn id="32" dur="500"/>
                                        <p:tgtEl>
                                          <p:spTgt spid="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wipe(left)">
                                      <p:cBhvr>
                                        <p:cTn id="37" dur="500"/>
                                        <p:tgtEl>
                                          <p:spTgt spid="5">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the numbers say?</a:t>
            </a:r>
            <a:endParaRPr lang="en-US" b="1" dirty="0"/>
          </a:p>
        </p:txBody>
      </p:sp>
      <p:sp>
        <p:nvSpPr>
          <p:cNvPr id="3" name="Content Placeholder 2"/>
          <p:cNvSpPr>
            <a:spLocks noGrp="1"/>
          </p:cNvSpPr>
          <p:nvPr>
            <p:ph idx="1"/>
          </p:nvPr>
        </p:nvSpPr>
        <p:spPr/>
        <p:txBody>
          <a:bodyPr/>
          <a:lstStyle/>
          <a:p>
            <a:r>
              <a:rPr lang="en-US" dirty="0" smtClean="0"/>
              <a:t>Data shows us trend lines and historical patterns</a:t>
            </a:r>
          </a:p>
          <a:p>
            <a:r>
              <a:rPr lang="en-US" dirty="0" smtClean="0"/>
              <a:t>Must consider how this information informs goals related to student equity</a:t>
            </a:r>
          </a:p>
          <a:p>
            <a:r>
              <a:rPr lang="en-US" dirty="0" smtClean="0"/>
              <a:t>Ethnicity is just one piece of equity</a:t>
            </a:r>
          </a:p>
          <a:p>
            <a:pPr lvl="1"/>
            <a:r>
              <a:rPr lang="en-US" dirty="0" smtClean="0"/>
              <a:t>Exploration on other characteristics are needed</a:t>
            </a:r>
          </a:p>
        </p:txBody>
      </p:sp>
      <p:pic>
        <p:nvPicPr>
          <p:cNvPr id="4" name="Picture 3" descr="FH Logo-5.jpg"/>
          <p:cNvPicPr>
            <a:picLocks noChangeAspect="1"/>
          </p:cNvPicPr>
          <p:nvPr/>
        </p:nvPicPr>
        <p:blipFill>
          <a:blip r:embed="rId2" cstate="print"/>
          <a:stretch>
            <a:fillRect/>
          </a:stretch>
        </p:blipFill>
        <p:spPr>
          <a:xfrm>
            <a:off x="2853283" y="6278880"/>
            <a:ext cx="3547517" cy="274320"/>
          </a:xfrm>
          <a:prstGeom prst="rect">
            <a:avLst/>
          </a:prstGeom>
        </p:spPr>
      </p:pic>
    </p:spTree>
    <p:extLst>
      <p:ext uri="{BB962C8B-B14F-4D97-AF65-F5344CB8AC3E}">
        <p14:creationId xmlns="" xmlns:p14="http://schemas.microsoft.com/office/powerpoint/2010/main" val="282164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295400"/>
          </a:xfrm>
        </p:spPr>
        <p:txBody>
          <a:bodyPr>
            <a:normAutofit fontScale="90000"/>
          </a:bodyPr>
          <a:lstStyle/>
          <a:p>
            <a:r>
              <a:rPr lang="en-US" dirty="0" smtClean="0"/>
              <a:t>Part III: </a:t>
            </a:r>
            <a:br>
              <a:rPr lang="en-US" dirty="0" smtClean="0"/>
            </a:br>
            <a:r>
              <a:rPr lang="en-US" dirty="0" smtClean="0"/>
              <a:t>Foothill Students and Outcomes</a:t>
            </a:r>
            <a:endParaRPr lang="en-US" dirty="0"/>
          </a:p>
        </p:txBody>
      </p:sp>
      <p:pic>
        <p:nvPicPr>
          <p:cNvPr id="3" name="Picture 2" descr="FH Logo-5.jpg"/>
          <p:cNvPicPr>
            <a:picLocks noChangeAspect="1"/>
          </p:cNvPicPr>
          <p:nvPr/>
        </p:nvPicPr>
        <p:blipFill>
          <a:blip r:embed="rId2" cstate="print"/>
          <a:stretch>
            <a:fillRect/>
          </a:stretch>
        </p:blipFill>
        <p:spPr>
          <a:xfrm>
            <a:off x="2853283" y="6278880"/>
            <a:ext cx="3547517" cy="274320"/>
          </a:xfrm>
          <a:prstGeom prst="rect">
            <a:avLst/>
          </a:prstGeom>
        </p:spPr>
      </p:pic>
    </p:spTree>
    <p:extLst>
      <p:ext uri="{BB962C8B-B14F-4D97-AF65-F5344CB8AC3E}">
        <p14:creationId xmlns="" xmlns:p14="http://schemas.microsoft.com/office/powerpoint/2010/main" val="396458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p:txBody>
          <a:bodyPr/>
          <a:lstStyle/>
          <a:p>
            <a:r>
              <a:rPr lang="en-US" dirty="0" smtClean="0"/>
              <a:t>Breakdown of regional, local population by ethnicity</a:t>
            </a:r>
          </a:p>
          <a:p>
            <a:r>
              <a:rPr lang="en-US" dirty="0" smtClean="0"/>
              <a:t>Compared with the ethnicities represented in Foothill’s student population</a:t>
            </a:r>
          </a:p>
          <a:p>
            <a:r>
              <a:rPr lang="en-US" dirty="0" smtClean="0"/>
              <a:t>Examine trend lines over 6 years</a:t>
            </a:r>
          </a:p>
          <a:p>
            <a:r>
              <a:rPr lang="en-US" dirty="0" smtClean="0"/>
              <a:t>Report on how Foothill students are performing along state completion measures </a:t>
            </a:r>
          </a:p>
        </p:txBody>
      </p:sp>
      <p:pic>
        <p:nvPicPr>
          <p:cNvPr id="4" name="Picture 3" descr="FH Logo-5.jpg"/>
          <p:cNvPicPr>
            <a:picLocks noChangeAspect="1"/>
          </p:cNvPicPr>
          <p:nvPr/>
        </p:nvPicPr>
        <p:blipFill>
          <a:blip r:embed="rId2" cstate="print"/>
          <a:stretch>
            <a:fillRect/>
          </a:stretch>
        </p:blipFill>
        <p:spPr>
          <a:xfrm>
            <a:off x="2853283" y="6278880"/>
            <a:ext cx="3547517" cy="274320"/>
          </a:xfrm>
          <a:prstGeom prst="rect">
            <a:avLst/>
          </a:prstGeom>
        </p:spPr>
      </p:pic>
    </p:spTree>
    <p:extLst>
      <p:ext uri="{BB962C8B-B14F-4D97-AF65-F5344CB8AC3E}">
        <p14:creationId xmlns="" xmlns:p14="http://schemas.microsoft.com/office/powerpoint/2010/main" val="3883792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0"/>
            <a:ext cx="9144000" cy="914400"/>
          </a:xfrm>
        </p:spPr>
        <p:txBody>
          <a:bodyPr>
            <a:normAutofit/>
          </a:bodyPr>
          <a:lstStyle/>
          <a:p>
            <a:pPr eaLnBrk="1" hangingPunct="1"/>
            <a:r>
              <a:rPr lang="en-US" sz="4000" b="1" dirty="0" smtClean="0"/>
              <a:t>Placement at Below College Level</a:t>
            </a:r>
          </a:p>
        </p:txBody>
      </p:sp>
      <p:sp>
        <p:nvSpPr>
          <p:cNvPr id="16387" name="Text Box 3"/>
          <p:cNvSpPr txBox="1">
            <a:spLocks noChangeArrowheads="1"/>
          </p:cNvSpPr>
          <p:nvPr/>
        </p:nvSpPr>
        <p:spPr bwMode="auto">
          <a:xfrm>
            <a:off x="1676400" y="2514600"/>
            <a:ext cx="2209800" cy="457200"/>
          </a:xfrm>
          <a:prstGeom prst="rect">
            <a:avLst/>
          </a:prstGeom>
          <a:noFill/>
          <a:ln w="9525">
            <a:noFill/>
            <a:miter lim="800000"/>
            <a:headEnd/>
            <a:tailEnd/>
          </a:ln>
        </p:spPr>
        <p:txBody>
          <a:bodyPr>
            <a:spAutoFit/>
          </a:bodyPr>
          <a:lstStyle/>
          <a:p>
            <a:pPr>
              <a:spcBef>
                <a:spcPct val="50000"/>
              </a:spcBef>
            </a:pPr>
            <a:endParaRPr lang="en-US" dirty="0"/>
          </a:p>
        </p:txBody>
      </p:sp>
      <p:sp>
        <p:nvSpPr>
          <p:cNvPr id="7" name="TextBox 6"/>
          <p:cNvSpPr txBox="1"/>
          <p:nvPr/>
        </p:nvSpPr>
        <p:spPr>
          <a:xfrm>
            <a:off x="533400" y="5388114"/>
            <a:ext cx="8153400" cy="707886"/>
          </a:xfrm>
          <a:prstGeom prst="rect">
            <a:avLst/>
          </a:prstGeom>
          <a:noFill/>
        </p:spPr>
        <p:txBody>
          <a:bodyPr wrap="square" rtlCol="0">
            <a:spAutoFit/>
          </a:bodyPr>
          <a:lstStyle/>
          <a:p>
            <a:r>
              <a:rPr lang="en-US" sz="2000" dirty="0" smtClean="0"/>
              <a:t>More Latinos are placing at a high rate at below college level in Math and English when compared to other groups.</a:t>
            </a:r>
            <a:endParaRPr lang="en-US" sz="2000" dirty="0"/>
          </a:p>
        </p:txBody>
      </p:sp>
      <p:sp>
        <p:nvSpPr>
          <p:cNvPr id="8" name="TextBox 7"/>
          <p:cNvSpPr txBox="1"/>
          <p:nvPr/>
        </p:nvSpPr>
        <p:spPr>
          <a:xfrm>
            <a:off x="5715000" y="5235714"/>
            <a:ext cx="2362200" cy="246221"/>
          </a:xfrm>
          <a:prstGeom prst="rect">
            <a:avLst/>
          </a:prstGeom>
          <a:noFill/>
        </p:spPr>
        <p:txBody>
          <a:bodyPr wrap="square" rtlCol="0">
            <a:spAutoFit/>
          </a:bodyPr>
          <a:lstStyle/>
          <a:p>
            <a:r>
              <a:rPr lang="en-US" sz="1000" dirty="0" smtClean="0"/>
              <a:t>Source: FHDA IR&amp;P, ODS</a:t>
            </a:r>
            <a:endParaRPr lang="en-US" sz="1000" dirty="0"/>
          </a:p>
        </p:txBody>
      </p:sp>
      <p:graphicFrame>
        <p:nvGraphicFramePr>
          <p:cNvPr id="9" name="Chart 8"/>
          <p:cNvGraphicFramePr/>
          <p:nvPr/>
        </p:nvGraphicFramePr>
        <p:xfrm>
          <a:off x="1143000" y="1676400"/>
          <a:ext cx="6705600" cy="358140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1219200"/>
          </a:xfrm>
        </p:spPr>
        <p:txBody>
          <a:bodyPr>
            <a:noAutofit/>
          </a:bodyPr>
          <a:lstStyle/>
          <a:p>
            <a:pPr eaLnBrk="1" hangingPunct="1"/>
            <a:r>
              <a:rPr lang="en-US" sz="4000" b="1" dirty="0" smtClean="0">
                <a:latin typeface="+mn-lt"/>
              </a:rPr>
              <a:t>Course Success and Retention Comparison</a:t>
            </a:r>
          </a:p>
        </p:txBody>
      </p:sp>
      <p:sp>
        <p:nvSpPr>
          <p:cNvPr id="16387" name="Text Box 3"/>
          <p:cNvSpPr txBox="1">
            <a:spLocks noChangeArrowheads="1"/>
          </p:cNvSpPr>
          <p:nvPr/>
        </p:nvSpPr>
        <p:spPr bwMode="auto">
          <a:xfrm>
            <a:off x="1676400" y="2514600"/>
            <a:ext cx="2209800" cy="457200"/>
          </a:xfrm>
          <a:prstGeom prst="rect">
            <a:avLst/>
          </a:prstGeom>
          <a:noFill/>
          <a:ln w="9525">
            <a:noFill/>
            <a:miter lim="800000"/>
            <a:headEnd/>
            <a:tailEnd/>
          </a:ln>
        </p:spPr>
        <p:txBody>
          <a:bodyPr>
            <a:spAutoFit/>
          </a:bodyPr>
          <a:lstStyle/>
          <a:p>
            <a:pPr>
              <a:spcBef>
                <a:spcPct val="50000"/>
              </a:spcBef>
            </a:pPr>
            <a:endParaRPr lang="en-US" dirty="0"/>
          </a:p>
        </p:txBody>
      </p:sp>
      <p:sp>
        <p:nvSpPr>
          <p:cNvPr id="7" name="TextBox 6"/>
          <p:cNvSpPr txBox="1"/>
          <p:nvPr/>
        </p:nvSpPr>
        <p:spPr>
          <a:xfrm>
            <a:off x="533400" y="5410200"/>
            <a:ext cx="8153400" cy="707886"/>
          </a:xfrm>
          <a:prstGeom prst="rect">
            <a:avLst/>
          </a:prstGeom>
          <a:noFill/>
        </p:spPr>
        <p:txBody>
          <a:bodyPr wrap="square" rtlCol="0">
            <a:spAutoFit/>
          </a:bodyPr>
          <a:lstStyle/>
          <a:p>
            <a:r>
              <a:rPr lang="en-US" sz="2000" dirty="0" smtClean="0"/>
              <a:t>Foothill continues to experience a higher retention and course success rate when compared to the statewide average.</a:t>
            </a:r>
            <a:endParaRPr lang="en-US" sz="2000" dirty="0"/>
          </a:p>
        </p:txBody>
      </p:sp>
      <p:sp>
        <p:nvSpPr>
          <p:cNvPr id="8" name="TextBox 7"/>
          <p:cNvSpPr txBox="1"/>
          <p:nvPr/>
        </p:nvSpPr>
        <p:spPr>
          <a:xfrm>
            <a:off x="6019800" y="5181600"/>
            <a:ext cx="2362200" cy="246221"/>
          </a:xfrm>
          <a:prstGeom prst="rect">
            <a:avLst/>
          </a:prstGeom>
          <a:noFill/>
        </p:spPr>
        <p:txBody>
          <a:bodyPr wrap="square" rtlCol="0">
            <a:spAutoFit/>
          </a:bodyPr>
          <a:lstStyle/>
          <a:p>
            <a:r>
              <a:rPr lang="en-US" sz="1000" dirty="0" smtClean="0"/>
              <a:t>Source: CCCCO Datamart</a:t>
            </a:r>
            <a:endParaRPr lang="en-US" sz="1000" dirty="0"/>
          </a:p>
        </p:txBody>
      </p:sp>
      <p:pic>
        <p:nvPicPr>
          <p:cNvPr id="99330" name="Picture 2"/>
          <p:cNvPicPr>
            <a:picLocks noChangeAspect="1" noChangeArrowheads="1"/>
          </p:cNvPicPr>
          <p:nvPr/>
        </p:nvPicPr>
        <p:blipFill>
          <a:blip r:embed="rId2" cstate="print"/>
          <a:srcRect/>
          <a:stretch>
            <a:fillRect/>
          </a:stretch>
        </p:blipFill>
        <p:spPr bwMode="auto">
          <a:xfrm>
            <a:off x="1824038" y="1574800"/>
            <a:ext cx="5495925" cy="3667125"/>
          </a:xfrm>
          <a:prstGeom prst="rect">
            <a:avLst/>
          </a:prstGeom>
          <a:noFill/>
          <a:ln w="9525">
            <a:noFill/>
            <a:miter lim="800000"/>
            <a:headEnd/>
            <a:tailEnd/>
          </a:ln>
          <a:effectLst/>
        </p:spPr>
      </p:pic>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04800"/>
            <a:ext cx="9144000" cy="1143000"/>
          </a:xfrm>
        </p:spPr>
        <p:txBody>
          <a:bodyPr>
            <a:noAutofit/>
          </a:bodyPr>
          <a:lstStyle/>
          <a:p>
            <a:pPr eaLnBrk="1" hangingPunct="1"/>
            <a:r>
              <a:rPr lang="en-US" sz="4000" b="1" dirty="0" smtClean="0"/>
              <a:t>Course Success Rates by Ethnicity</a:t>
            </a:r>
          </a:p>
        </p:txBody>
      </p:sp>
      <p:sp>
        <p:nvSpPr>
          <p:cNvPr id="16387" name="Text Box 3"/>
          <p:cNvSpPr txBox="1">
            <a:spLocks noChangeArrowheads="1"/>
          </p:cNvSpPr>
          <p:nvPr/>
        </p:nvSpPr>
        <p:spPr bwMode="auto">
          <a:xfrm>
            <a:off x="1676400" y="2514600"/>
            <a:ext cx="2209800" cy="457200"/>
          </a:xfrm>
          <a:prstGeom prst="rect">
            <a:avLst/>
          </a:prstGeom>
          <a:noFill/>
          <a:ln w="9525">
            <a:noFill/>
            <a:miter lim="800000"/>
            <a:headEnd/>
            <a:tailEnd/>
          </a:ln>
        </p:spPr>
        <p:txBody>
          <a:bodyPr>
            <a:spAutoFit/>
          </a:bodyPr>
          <a:lstStyle/>
          <a:p>
            <a:pPr>
              <a:spcBef>
                <a:spcPct val="50000"/>
              </a:spcBef>
            </a:pPr>
            <a:endParaRPr lang="en-US" dirty="0"/>
          </a:p>
        </p:txBody>
      </p:sp>
      <p:sp>
        <p:nvSpPr>
          <p:cNvPr id="7" name="TextBox 6"/>
          <p:cNvSpPr txBox="1"/>
          <p:nvPr/>
        </p:nvSpPr>
        <p:spPr>
          <a:xfrm>
            <a:off x="381000" y="5334000"/>
            <a:ext cx="8382000" cy="707886"/>
          </a:xfrm>
          <a:prstGeom prst="rect">
            <a:avLst/>
          </a:prstGeom>
          <a:noFill/>
        </p:spPr>
        <p:txBody>
          <a:bodyPr wrap="square" rtlCol="0">
            <a:spAutoFit/>
          </a:bodyPr>
          <a:lstStyle/>
          <a:p>
            <a:r>
              <a:rPr lang="en-US" sz="2000" dirty="0" smtClean="0"/>
              <a:t>African American and Latino/a experience course success at a lower rate compared to other groups.</a:t>
            </a:r>
            <a:endParaRPr lang="en-US" sz="2000" dirty="0"/>
          </a:p>
        </p:txBody>
      </p:sp>
      <p:sp>
        <p:nvSpPr>
          <p:cNvPr id="8" name="TextBox 7"/>
          <p:cNvSpPr txBox="1"/>
          <p:nvPr/>
        </p:nvSpPr>
        <p:spPr>
          <a:xfrm>
            <a:off x="6096000" y="5105400"/>
            <a:ext cx="2362200" cy="246221"/>
          </a:xfrm>
          <a:prstGeom prst="rect">
            <a:avLst/>
          </a:prstGeom>
          <a:noFill/>
        </p:spPr>
        <p:txBody>
          <a:bodyPr wrap="square" rtlCol="0">
            <a:spAutoFit/>
          </a:bodyPr>
          <a:lstStyle/>
          <a:p>
            <a:r>
              <a:rPr lang="en-US" sz="1000" dirty="0" smtClean="0"/>
              <a:t>Source: FHDA IR&amp;P</a:t>
            </a:r>
            <a:endParaRPr lang="en-US" sz="1000" dirty="0"/>
          </a:p>
        </p:txBody>
      </p:sp>
      <p:sp>
        <p:nvSpPr>
          <p:cNvPr id="11" name="TextBox 10"/>
          <p:cNvSpPr txBox="1"/>
          <p:nvPr/>
        </p:nvSpPr>
        <p:spPr>
          <a:xfrm>
            <a:off x="1828800" y="5105400"/>
            <a:ext cx="4114800" cy="230832"/>
          </a:xfrm>
          <a:prstGeom prst="rect">
            <a:avLst/>
          </a:prstGeom>
          <a:noFill/>
        </p:spPr>
        <p:txBody>
          <a:bodyPr wrap="square" rtlCol="0">
            <a:spAutoFit/>
          </a:bodyPr>
          <a:lstStyle/>
          <a:p>
            <a:r>
              <a:rPr lang="en-US" sz="900" dirty="0" smtClean="0"/>
              <a:t>Other/Unk n includes Native American, Other, Unknown and Decline to State.</a:t>
            </a:r>
            <a:endParaRPr lang="en-US" sz="900" dirty="0"/>
          </a:p>
        </p:txBody>
      </p:sp>
      <p:graphicFrame>
        <p:nvGraphicFramePr>
          <p:cNvPr id="10" name="Chart 9"/>
          <p:cNvGraphicFramePr>
            <a:graphicFrameLocks/>
          </p:cNvGraphicFramePr>
          <p:nvPr/>
        </p:nvGraphicFramePr>
        <p:xfrm>
          <a:off x="1828800" y="1524000"/>
          <a:ext cx="5486400" cy="365760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381000"/>
            <a:ext cx="9144000" cy="1295400"/>
          </a:xfrm>
        </p:spPr>
        <p:txBody>
          <a:bodyPr>
            <a:noAutofit/>
          </a:bodyPr>
          <a:lstStyle/>
          <a:p>
            <a:pPr eaLnBrk="1" hangingPunct="1"/>
            <a:r>
              <a:rPr lang="en-US" sz="4000" b="1" dirty="0" smtClean="0"/>
              <a:t>Online and Not Online </a:t>
            </a:r>
            <a:r>
              <a:rPr lang="en-US" sz="4000" b="1" dirty="0"/>
              <a:t>C</a:t>
            </a:r>
            <a:r>
              <a:rPr lang="en-US" sz="4000" b="1" dirty="0" smtClean="0"/>
              <a:t>ourse Success</a:t>
            </a:r>
          </a:p>
        </p:txBody>
      </p:sp>
      <p:sp>
        <p:nvSpPr>
          <p:cNvPr id="16387" name="Text Box 3"/>
          <p:cNvSpPr txBox="1">
            <a:spLocks noChangeArrowheads="1"/>
          </p:cNvSpPr>
          <p:nvPr/>
        </p:nvSpPr>
        <p:spPr bwMode="auto">
          <a:xfrm>
            <a:off x="1676400" y="2514600"/>
            <a:ext cx="2209800" cy="457200"/>
          </a:xfrm>
          <a:prstGeom prst="rect">
            <a:avLst/>
          </a:prstGeom>
          <a:noFill/>
          <a:ln w="9525">
            <a:noFill/>
            <a:miter lim="800000"/>
            <a:headEnd/>
            <a:tailEnd/>
          </a:ln>
        </p:spPr>
        <p:txBody>
          <a:bodyPr>
            <a:spAutoFit/>
          </a:bodyPr>
          <a:lstStyle/>
          <a:p>
            <a:pPr>
              <a:spcBef>
                <a:spcPct val="50000"/>
              </a:spcBef>
            </a:pPr>
            <a:endParaRPr lang="en-US" dirty="0"/>
          </a:p>
        </p:txBody>
      </p:sp>
      <p:sp>
        <p:nvSpPr>
          <p:cNvPr id="7" name="TextBox 6"/>
          <p:cNvSpPr txBox="1"/>
          <p:nvPr/>
        </p:nvSpPr>
        <p:spPr>
          <a:xfrm>
            <a:off x="381000" y="5388114"/>
            <a:ext cx="8382000" cy="707886"/>
          </a:xfrm>
          <a:prstGeom prst="rect">
            <a:avLst/>
          </a:prstGeom>
          <a:noFill/>
        </p:spPr>
        <p:txBody>
          <a:bodyPr wrap="square" rtlCol="0">
            <a:spAutoFit/>
          </a:bodyPr>
          <a:lstStyle/>
          <a:p>
            <a:r>
              <a:rPr lang="en-US" sz="2000" dirty="0" smtClean="0"/>
              <a:t>All students, regardless of ethnicity, appear to experience success at a lower rate in online courses.</a:t>
            </a:r>
            <a:endParaRPr lang="en-US" sz="2000" dirty="0"/>
          </a:p>
        </p:txBody>
      </p:sp>
      <p:sp>
        <p:nvSpPr>
          <p:cNvPr id="8" name="TextBox 7"/>
          <p:cNvSpPr txBox="1"/>
          <p:nvPr/>
        </p:nvSpPr>
        <p:spPr>
          <a:xfrm>
            <a:off x="6172200" y="5105400"/>
            <a:ext cx="2362200" cy="246221"/>
          </a:xfrm>
          <a:prstGeom prst="rect">
            <a:avLst/>
          </a:prstGeom>
          <a:noFill/>
        </p:spPr>
        <p:txBody>
          <a:bodyPr wrap="square" rtlCol="0">
            <a:spAutoFit/>
          </a:bodyPr>
          <a:lstStyle/>
          <a:p>
            <a:r>
              <a:rPr lang="en-US" sz="1000" dirty="0" smtClean="0"/>
              <a:t>Source: FHDA IR&amp;P</a:t>
            </a:r>
            <a:endParaRPr lang="en-US" sz="1000" dirty="0"/>
          </a:p>
        </p:txBody>
      </p:sp>
      <p:graphicFrame>
        <p:nvGraphicFramePr>
          <p:cNvPr id="9" name="Chart 8"/>
          <p:cNvGraphicFramePr>
            <a:graphicFrameLocks/>
          </p:cNvGraphicFramePr>
          <p:nvPr/>
        </p:nvGraphicFramePr>
        <p:xfrm>
          <a:off x="1828800" y="1603375"/>
          <a:ext cx="5486400" cy="365125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 </a:t>
            </a:r>
            <a:r>
              <a:rPr lang="en-US" dirty="0" smtClean="0"/>
              <a:t/>
            </a:r>
            <a:br>
              <a:rPr lang="en-US" dirty="0" smtClean="0"/>
            </a:br>
            <a:r>
              <a:rPr lang="en-US" dirty="0"/>
              <a:t/>
            </a:r>
            <a:br>
              <a:rPr lang="en-US" dirty="0"/>
            </a:br>
            <a:endParaRPr lang="en-US" dirty="0"/>
          </a:p>
        </p:txBody>
      </p:sp>
      <p:pic>
        <p:nvPicPr>
          <p:cNvPr id="3" name="Content Placeholder 2" descr="422_OneYear.pdf"/>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3636" b="8141"/>
          <a:stretch/>
        </p:blipFill>
        <p:spPr>
          <a:xfrm>
            <a:off x="457200" y="1044079"/>
            <a:ext cx="8229600" cy="5266843"/>
          </a:xfrm>
        </p:spPr>
      </p:pic>
      <p:pic>
        <p:nvPicPr>
          <p:cNvPr id="102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
        <p:nvSpPr>
          <p:cNvPr id="7" name="TextBox 6"/>
          <p:cNvSpPr txBox="1"/>
          <p:nvPr/>
        </p:nvSpPr>
        <p:spPr>
          <a:xfrm>
            <a:off x="457200" y="274638"/>
            <a:ext cx="8229600" cy="769441"/>
          </a:xfrm>
          <a:prstGeom prst="rect">
            <a:avLst/>
          </a:prstGeom>
          <a:noFill/>
        </p:spPr>
        <p:txBody>
          <a:bodyPr wrap="square" rtlCol="0">
            <a:spAutoFit/>
          </a:bodyPr>
          <a:lstStyle/>
          <a:p>
            <a:pPr algn="ctr"/>
            <a:r>
              <a:rPr lang="en-US" sz="4400" b="1" dirty="0" smtClean="0">
                <a:latin typeface="+mj-lt"/>
              </a:rPr>
              <a:t>College Profile</a:t>
            </a:r>
            <a:endParaRPr lang="en-US" sz="4400" b="1" dirty="0">
              <a:latin typeface="+mj-lt"/>
            </a:endParaRPr>
          </a:p>
        </p:txBody>
      </p:sp>
      <p:sp>
        <p:nvSpPr>
          <p:cNvPr id="9" name="Right Arrow 8"/>
          <p:cNvSpPr/>
          <p:nvPr/>
        </p:nvSpPr>
        <p:spPr>
          <a:xfrm>
            <a:off x="1241055" y="5113733"/>
            <a:ext cx="192176" cy="3509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98807" y="4528957"/>
            <a:ext cx="1142248" cy="1169551"/>
          </a:xfrm>
          <a:prstGeom prst="rect">
            <a:avLst/>
          </a:prstGeom>
          <a:noFill/>
        </p:spPr>
        <p:txBody>
          <a:bodyPr wrap="square" rtlCol="0">
            <a:spAutoFit/>
          </a:bodyPr>
          <a:lstStyle/>
          <a:p>
            <a:r>
              <a:rPr lang="en-US" sz="1400" dirty="0" smtClean="0"/>
              <a:t>Over half of 2011-12 students are between ages 20 to 49</a:t>
            </a:r>
            <a:endParaRPr lang="en-US" sz="1400" dirty="0"/>
          </a:p>
        </p:txBody>
      </p:sp>
      <p:sp>
        <p:nvSpPr>
          <p:cNvPr id="11" name="Right Arrow 10"/>
          <p:cNvSpPr/>
          <p:nvPr/>
        </p:nvSpPr>
        <p:spPr>
          <a:xfrm>
            <a:off x="3795889" y="5249333"/>
            <a:ext cx="352778" cy="243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3793068" y="4555073"/>
            <a:ext cx="352778" cy="243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Arrow 13"/>
          <p:cNvSpPr/>
          <p:nvPr/>
        </p:nvSpPr>
        <p:spPr>
          <a:xfrm>
            <a:off x="3764846" y="4907848"/>
            <a:ext cx="352778" cy="2435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3160886" y="5787702"/>
            <a:ext cx="5870225" cy="307777"/>
          </a:xfrm>
          <a:prstGeom prst="rect">
            <a:avLst/>
          </a:prstGeom>
          <a:noFill/>
        </p:spPr>
        <p:txBody>
          <a:bodyPr wrap="square" rtlCol="0">
            <a:spAutoFit/>
          </a:bodyPr>
          <a:lstStyle/>
          <a:p>
            <a:r>
              <a:rPr lang="en-US" sz="1400" dirty="0" smtClean="0"/>
              <a:t>Asians, Hispanics and Whites compose over three-fourths of students enrolled </a:t>
            </a:r>
            <a:endParaRPr lang="en-US" sz="1400" dirty="0"/>
          </a:p>
        </p:txBody>
      </p:sp>
      <p:sp>
        <p:nvSpPr>
          <p:cNvPr id="15" name="TextBox 14"/>
          <p:cNvSpPr txBox="1"/>
          <p:nvPr/>
        </p:nvSpPr>
        <p:spPr>
          <a:xfrm>
            <a:off x="5926666" y="4794960"/>
            <a:ext cx="2864556" cy="307777"/>
          </a:xfrm>
          <a:prstGeom prst="rect">
            <a:avLst/>
          </a:prstGeom>
          <a:noFill/>
        </p:spPr>
        <p:txBody>
          <a:bodyPr wrap="square" rtlCol="0">
            <a:spAutoFit/>
          </a:bodyPr>
          <a:lstStyle/>
          <a:p>
            <a:r>
              <a:rPr lang="en-US" sz="1400" dirty="0" smtClean="0"/>
              <a:t>FT Faculty based on district figures</a:t>
            </a:r>
            <a:endParaRPr lang="en-US" sz="1400" dirty="0"/>
          </a:p>
        </p:txBody>
      </p:sp>
      <p:sp>
        <p:nvSpPr>
          <p:cNvPr id="17" name="Oval 16"/>
          <p:cNvSpPr/>
          <p:nvPr/>
        </p:nvSpPr>
        <p:spPr>
          <a:xfrm>
            <a:off x="7464778" y="4555073"/>
            <a:ext cx="479778" cy="352775"/>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33625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 </a:t>
            </a:r>
            <a:r>
              <a:rPr lang="en-US" dirty="0" smtClean="0"/>
              <a:t/>
            </a:r>
            <a:br>
              <a:rPr lang="en-US" dirty="0" smtClean="0"/>
            </a:br>
            <a:r>
              <a:rPr lang="en-US" dirty="0"/>
              <a:t/>
            </a:r>
            <a:br>
              <a:rPr lang="en-US" dirty="0"/>
            </a:br>
            <a:endParaRPr lang="en-US" dirty="0"/>
          </a:p>
        </p:txBody>
      </p:sp>
      <p:sp>
        <p:nvSpPr>
          <p:cNvPr id="5" name="Content Placeholder 4"/>
          <p:cNvSpPr>
            <a:spLocks noGrp="1"/>
          </p:cNvSpPr>
          <p:nvPr>
            <p:ph idx="1"/>
          </p:nvPr>
        </p:nvSpPr>
        <p:spPr>
          <a:xfrm>
            <a:off x="457200" y="1252604"/>
            <a:ext cx="8229600" cy="4690998"/>
          </a:xfrm>
        </p:spPr>
        <p:txBody>
          <a:bodyPr>
            <a:normAutofit fontScale="85000" lnSpcReduction="20000"/>
          </a:bodyPr>
          <a:lstStyle/>
          <a:p>
            <a:r>
              <a:rPr lang="en-US" dirty="0" smtClean="0"/>
              <a:t>Completion</a:t>
            </a:r>
            <a:r>
              <a:rPr lang="en-US" dirty="0"/>
              <a:t>, Persistence and Attain 30 </a:t>
            </a:r>
            <a:r>
              <a:rPr lang="en-US" dirty="0" smtClean="0"/>
              <a:t>Units cohort definition:</a:t>
            </a:r>
            <a:endParaRPr lang="en-US" dirty="0"/>
          </a:p>
          <a:p>
            <a:pPr lvl="1"/>
            <a:r>
              <a:rPr lang="en-US" dirty="0" smtClean="0"/>
              <a:t>First-time students (w/valid SSN)</a:t>
            </a:r>
          </a:p>
          <a:p>
            <a:pPr lvl="1"/>
            <a:r>
              <a:rPr lang="en-US" dirty="0" smtClean="0"/>
              <a:t>6 units minimum earned (pass course)</a:t>
            </a:r>
          </a:p>
          <a:p>
            <a:pPr lvl="1"/>
            <a:r>
              <a:rPr lang="en-US" dirty="0" smtClean="0"/>
              <a:t>Attempt any Math or English in first three years</a:t>
            </a:r>
          </a:p>
          <a:p>
            <a:endParaRPr lang="en-US" dirty="0"/>
          </a:p>
          <a:p>
            <a:r>
              <a:rPr lang="en-US" dirty="0" smtClean="0"/>
              <a:t>Foothill 2006-07 cohort: 958 students</a:t>
            </a:r>
          </a:p>
          <a:p>
            <a:pPr lvl="1"/>
            <a:r>
              <a:rPr lang="en-US" dirty="0" smtClean="0"/>
              <a:t>47% Female (451)</a:t>
            </a:r>
          </a:p>
          <a:p>
            <a:pPr lvl="1"/>
            <a:r>
              <a:rPr lang="en-US" dirty="0" smtClean="0"/>
              <a:t>85% Under age 20 (813)</a:t>
            </a:r>
          </a:p>
          <a:p>
            <a:pPr lvl="1"/>
            <a:r>
              <a:rPr lang="en-US" dirty="0" smtClean="0"/>
              <a:t>39% Whites (373)</a:t>
            </a:r>
          </a:p>
          <a:p>
            <a:pPr lvl="1"/>
            <a:r>
              <a:rPr lang="en-US" dirty="0" smtClean="0"/>
              <a:t>25% Asian (239)</a:t>
            </a:r>
          </a:p>
          <a:p>
            <a:pPr lvl="1"/>
            <a:r>
              <a:rPr lang="en-US" dirty="0" smtClean="0"/>
              <a:t>16% Latino/a (157)</a:t>
            </a:r>
            <a:endParaRPr lang="en-US" dirty="0"/>
          </a:p>
        </p:txBody>
      </p:sp>
      <p:pic>
        <p:nvPicPr>
          <p:cNvPr id="102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
        <p:nvSpPr>
          <p:cNvPr id="7" name="TextBox 6"/>
          <p:cNvSpPr txBox="1"/>
          <p:nvPr/>
        </p:nvSpPr>
        <p:spPr>
          <a:xfrm>
            <a:off x="457200" y="274638"/>
            <a:ext cx="8229600" cy="769441"/>
          </a:xfrm>
          <a:prstGeom prst="rect">
            <a:avLst/>
          </a:prstGeom>
          <a:noFill/>
        </p:spPr>
        <p:txBody>
          <a:bodyPr wrap="square" rtlCol="0">
            <a:spAutoFit/>
          </a:bodyPr>
          <a:lstStyle/>
          <a:p>
            <a:pPr algn="ctr"/>
            <a:r>
              <a:rPr lang="en-US" sz="4400" b="1" dirty="0" smtClean="0">
                <a:latin typeface="+mj-lt"/>
              </a:rPr>
              <a:t>Who’s being counted?</a:t>
            </a:r>
            <a:endParaRPr lang="en-US" sz="4400" b="1" dirty="0">
              <a:latin typeface="+mj-lt"/>
            </a:endParaRPr>
          </a:p>
        </p:txBody>
      </p:sp>
      <p:sp>
        <p:nvSpPr>
          <p:cNvPr id="4" name="TextBox 3"/>
          <p:cNvSpPr txBox="1"/>
          <p:nvPr/>
        </p:nvSpPr>
        <p:spPr>
          <a:xfrm>
            <a:off x="4745356" y="4194598"/>
            <a:ext cx="2740276" cy="923330"/>
          </a:xfrm>
          <a:prstGeom prst="rect">
            <a:avLst/>
          </a:prstGeom>
          <a:noFill/>
        </p:spPr>
        <p:txBody>
          <a:bodyPr wrap="square" rtlCol="0">
            <a:spAutoFit/>
          </a:bodyPr>
          <a:lstStyle/>
          <a:p>
            <a:r>
              <a:rPr lang="en-US" dirty="0" smtClean="0"/>
              <a:t>Foothill had 2,054 new first-time students in 2006-07 academic year</a:t>
            </a:r>
          </a:p>
        </p:txBody>
      </p:sp>
    </p:spTree>
    <p:extLst>
      <p:ext uri="{BB962C8B-B14F-4D97-AF65-F5344CB8AC3E}">
        <p14:creationId xmlns="" xmlns:p14="http://schemas.microsoft.com/office/powerpoint/2010/main" val="34944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wipe(down)">
                                      <p:cBhvr>
                                        <p:cTn id="7" dur="1000"/>
                                        <p:tgtEl>
                                          <p:spTgt spid="5">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wipe(down)">
                                      <p:cBhvr>
                                        <p:cTn id="10" dur="1000"/>
                                        <p:tgtEl>
                                          <p:spTgt spid="5">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wipe(down)">
                                      <p:cBhvr>
                                        <p:cTn id="13" dur="1000"/>
                                        <p:tgtEl>
                                          <p:spTgt spid="5">
                                            <p:txEl>
                                              <p:pRg st="7" end="7"/>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wipe(down)">
                                      <p:cBhvr>
                                        <p:cTn id="16" dur="1000"/>
                                        <p:tgtEl>
                                          <p:spTgt spid="5">
                                            <p:txEl>
                                              <p:pRg st="8" end="8"/>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Effect transition="in" filter="wipe(down)">
                                      <p:cBhvr>
                                        <p:cTn id="19" dur="1000"/>
                                        <p:tgtEl>
                                          <p:spTgt spid="5">
                                            <p:txEl>
                                              <p:pRg st="9" end="9"/>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wipe(down)">
                                      <p:cBhvr>
                                        <p:cTn id="22" dur="1000"/>
                                        <p:tgtEl>
                                          <p:spTgt spid="5">
                                            <p:txEl>
                                              <p:pRg st="10" end="10"/>
                                            </p:txEl>
                                          </p:spTgt>
                                        </p:tgtEl>
                                      </p:cBhvr>
                                    </p:animEffect>
                                  </p:childTnLst>
                                </p:cTn>
                              </p:par>
                            </p:childTnLst>
                          </p:cTn>
                        </p:par>
                        <p:par>
                          <p:cTn id="23" fill="hold">
                            <p:stCondLst>
                              <p:cond delay="1000"/>
                            </p:stCondLst>
                            <p:childTnLst>
                              <p:par>
                                <p:cTn id="24" presetID="22" presetClass="entr" presetSubtype="4" fill="hold" nodeType="afterEffect">
                                  <p:stCondLst>
                                    <p:cond delay="250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down)">
                                      <p:cBhvr>
                                        <p:cTn id="2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 </a:t>
            </a:r>
            <a:r>
              <a:rPr lang="en-US" dirty="0" smtClean="0"/>
              <a:t/>
            </a:r>
            <a:br>
              <a:rPr lang="en-US" dirty="0" smtClean="0"/>
            </a:br>
            <a:r>
              <a:rPr lang="en-US" dirty="0"/>
              <a:t/>
            </a:r>
            <a:br>
              <a:rPr lang="en-US" dirty="0"/>
            </a:br>
            <a:endParaRPr lang="en-US" dirty="0"/>
          </a:p>
        </p:txBody>
      </p:sp>
      <p:pic>
        <p:nvPicPr>
          <p:cNvPr id="102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
        <p:nvSpPr>
          <p:cNvPr id="7" name="TextBox 6"/>
          <p:cNvSpPr txBox="1"/>
          <p:nvPr/>
        </p:nvSpPr>
        <p:spPr>
          <a:xfrm>
            <a:off x="457200" y="274638"/>
            <a:ext cx="8229600" cy="769441"/>
          </a:xfrm>
          <a:prstGeom prst="rect">
            <a:avLst/>
          </a:prstGeom>
          <a:noFill/>
        </p:spPr>
        <p:txBody>
          <a:bodyPr wrap="square" rtlCol="0">
            <a:spAutoFit/>
          </a:bodyPr>
          <a:lstStyle/>
          <a:p>
            <a:pPr algn="ctr"/>
            <a:r>
              <a:rPr lang="en-US" sz="4400" b="1" dirty="0" smtClean="0">
                <a:latin typeface="+mj-lt"/>
              </a:rPr>
              <a:t>What outcomes are counted?</a:t>
            </a:r>
            <a:endParaRPr lang="en-US" sz="4400" b="1" dirty="0">
              <a:latin typeface="+mj-lt"/>
            </a:endParaRPr>
          </a:p>
        </p:txBody>
      </p:sp>
      <p:sp>
        <p:nvSpPr>
          <p:cNvPr id="11" name="Content Placeholder 10"/>
          <p:cNvSpPr>
            <a:spLocks noGrp="1"/>
          </p:cNvSpPr>
          <p:nvPr>
            <p:ph idx="1"/>
          </p:nvPr>
        </p:nvSpPr>
        <p:spPr/>
        <p:txBody>
          <a:bodyPr>
            <a:normAutofit/>
          </a:bodyPr>
          <a:lstStyle/>
          <a:p>
            <a:r>
              <a:rPr lang="en-US" dirty="0" smtClean="0"/>
              <a:t>Completion cohort outcomes definition:</a:t>
            </a:r>
          </a:p>
          <a:p>
            <a:pPr lvl="1"/>
            <a:r>
              <a:rPr lang="en-US" dirty="0" smtClean="0"/>
              <a:t>Earned AA/AS </a:t>
            </a:r>
          </a:p>
          <a:p>
            <a:pPr lvl="1"/>
            <a:r>
              <a:rPr lang="en-US" dirty="0" smtClean="0"/>
              <a:t>Earned Certificate</a:t>
            </a:r>
          </a:p>
          <a:p>
            <a:pPr lvl="1"/>
            <a:r>
              <a:rPr lang="en-US" dirty="0" smtClean="0"/>
              <a:t>Transfer to four-year institution</a:t>
            </a:r>
          </a:p>
          <a:p>
            <a:pPr lvl="1"/>
            <a:r>
              <a:rPr lang="en-US" dirty="0" smtClean="0"/>
              <a:t>At least 60 transferrable CSU/UC units with minimum 2.0 GPA</a:t>
            </a:r>
          </a:p>
          <a:p>
            <a:pPr lvl="1"/>
            <a:r>
              <a:rPr lang="en-US" dirty="0" smtClean="0"/>
              <a:t>Within 6 years</a:t>
            </a:r>
          </a:p>
        </p:txBody>
      </p:sp>
    </p:spTree>
    <p:extLst>
      <p:ext uri="{BB962C8B-B14F-4D97-AF65-F5344CB8AC3E}">
        <p14:creationId xmlns="" xmlns:p14="http://schemas.microsoft.com/office/powerpoint/2010/main" val="588026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 </a:t>
            </a:r>
            <a:r>
              <a:rPr lang="en-US" dirty="0" smtClean="0"/>
              <a:t/>
            </a:r>
            <a:br>
              <a:rPr lang="en-US" dirty="0" smtClean="0"/>
            </a:br>
            <a:r>
              <a:rPr lang="en-US" dirty="0"/>
              <a:t/>
            </a:r>
            <a:br>
              <a:rPr lang="en-US" dirty="0"/>
            </a:br>
            <a:endParaRPr lang="en-US" dirty="0"/>
          </a:p>
        </p:txBody>
      </p:sp>
      <p:pic>
        <p:nvPicPr>
          <p:cNvPr id="102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
        <p:nvSpPr>
          <p:cNvPr id="7" name="TextBox 6"/>
          <p:cNvSpPr txBox="1"/>
          <p:nvPr/>
        </p:nvSpPr>
        <p:spPr>
          <a:xfrm>
            <a:off x="457200" y="274638"/>
            <a:ext cx="8229600" cy="769441"/>
          </a:xfrm>
          <a:prstGeom prst="rect">
            <a:avLst/>
          </a:prstGeom>
          <a:noFill/>
        </p:spPr>
        <p:txBody>
          <a:bodyPr wrap="square" rtlCol="0">
            <a:spAutoFit/>
          </a:bodyPr>
          <a:lstStyle/>
          <a:p>
            <a:pPr algn="ctr"/>
            <a:r>
              <a:rPr lang="en-US" sz="4400" b="1" dirty="0" smtClean="0">
                <a:latin typeface="+mj-lt"/>
              </a:rPr>
              <a:t>What outcomes are counted?</a:t>
            </a:r>
            <a:endParaRPr lang="en-US" sz="4400" b="1" dirty="0">
              <a:latin typeface="+mj-lt"/>
            </a:endParaRPr>
          </a:p>
        </p:txBody>
      </p:sp>
      <p:sp>
        <p:nvSpPr>
          <p:cNvPr id="11" name="Content Placeholder 10"/>
          <p:cNvSpPr>
            <a:spLocks noGrp="1"/>
          </p:cNvSpPr>
          <p:nvPr>
            <p:ph idx="1"/>
          </p:nvPr>
        </p:nvSpPr>
        <p:spPr/>
        <p:txBody>
          <a:bodyPr>
            <a:normAutofit/>
          </a:bodyPr>
          <a:lstStyle/>
          <a:p>
            <a:r>
              <a:rPr lang="en-US" dirty="0" smtClean="0"/>
              <a:t>Persistence cohort outcomes definition:</a:t>
            </a:r>
          </a:p>
          <a:p>
            <a:pPr lvl="1"/>
            <a:r>
              <a:rPr lang="en-US" dirty="0" smtClean="0"/>
              <a:t>Enroll in four consecutive quarters</a:t>
            </a:r>
          </a:p>
          <a:p>
            <a:pPr lvl="1"/>
            <a:r>
              <a:rPr lang="en-US" dirty="0" smtClean="0"/>
              <a:t>Within the first year of enrollment</a:t>
            </a:r>
          </a:p>
          <a:p>
            <a:r>
              <a:rPr lang="en-US" dirty="0" smtClean="0"/>
              <a:t>Attain 30 Units cohort outcomes definition:</a:t>
            </a:r>
          </a:p>
          <a:p>
            <a:pPr lvl="1"/>
            <a:r>
              <a:rPr lang="en-US" dirty="0" smtClean="0"/>
              <a:t>Earned at least 30 units </a:t>
            </a:r>
          </a:p>
          <a:p>
            <a:pPr lvl="1"/>
            <a:r>
              <a:rPr lang="en-US" dirty="0" smtClean="0"/>
              <a:t>Within 6 years</a:t>
            </a:r>
          </a:p>
        </p:txBody>
      </p:sp>
    </p:spTree>
    <p:extLst>
      <p:ext uri="{BB962C8B-B14F-4D97-AF65-F5344CB8AC3E}">
        <p14:creationId xmlns="" xmlns:p14="http://schemas.microsoft.com/office/powerpoint/2010/main" val="1742422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 xmlns:p14="http://schemas.microsoft.com/office/powerpoint/2010/main" val="2072831170"/>
              </p:ext>
            </p:extLst>
          </p:nvPr>
        </p:nvGraphicFramePr>
        <p:xfrm>
          <a:off x="457200" y="1252538"/>
          <a:ext cx="8229600" cy="46910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a:t/>
            </a:r>
            <a:br>
              <a:rPr lang="en-US" dirty="0"/>
            </a:br>
            <a:r>
              <a:rPr lang="en-US" b="1" dirty="0"/>
              <a:t> </a:t>
            </a:r>
            <a:r>
              <a:rPr lang="en-US" dirty="0" smtClean="0"/>
              <a:t/>
            </a:r>
            <a:br>
              <a:rPr lang="en-US" dirty="0" smtClean="0"/>
            </a:br>
            <a:r>
              <a:rPr lang="en-US" dirty="0"/>
              <a:t/>
            </a:r>
            <a:br>
              <a:rPr lang="en-US" dirty="0"/>
            </a:br>
            <a:endParaRPr lang="en-US" dirty="0"/>
          </a:p>
        </p:txBody>
      </p:sp>
      <p:pic>
        <p:nvPicPr>
          <p:cNvPr id="102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
        <p:nvSpPr>
          <p:cNvPr id="7" name="TextBox 6"/>
          <p:cNvSpPr txBox="1"/>
          <p:nvPr/>
        </p:nvSpPr>
        <p:spPr>
          <a:xfrm>
            <a:off x="457200" y="274638"/>
            <a:ext cx="8229600" cy="769441"/>
          </a:xfrm>
          <a:prstGeom prst="rect">
            <a:avLst/>
          </a:prstGeom>
          <a:noFill/>
        </p:spPr>
        <p:txBody>
          <a:bodyPr wrap="square" rtlCol="0">
            <a:spAutoFit/>
          </a:bodyPr>
          <a:lstStyle/>
          <a:p>
            <a:pPr algn="ctr"/>
            <a:r>
              <a:rPr lang="en-US" sz="4400" b="1" dirty="0" smtClean="0">
                <a:latin typeface="+mj-lt"/>
              </a:rPr>
              <a:t>Completion</a:t>
            </a:r>
            <a:endParaRPr lang="en-US" sz="4400" b="1" dirty="0">
              <a:latin typeface="+mj-lt"/>
            </a:endParaRPr>
          </a:p>
        </p:txBody>
      </p:sp>
      <p:sp>
        <p:nvSpPr>
          <p:cNvPr id="8" name="TextBox 7"/>
          <p:cNvSpPr txBox="1"/>
          <p:nvPr/>
        </p:nvSpPr>
        <p:spPr>
          <a:xfrm>
            <a:off x="5722706" y="2342509"/>
            <a:ext cx="1664413" cy="369332"/>
          </a:xfrm>
          <a:prstGeom prst="rect">
            <a:avLst/>
          </a:prstGeom>
          <a:noFill/>
        </p:spPr>
        <p:txBody>
          <a:bodyPr wrap="square" rtlCol="0">
            <a:spAutoFit/>
          </a:bodyPr>
          <a:lstStyle/>
          <a:p>
            <a:r>
              <a:rPr lang="en-US" dirty="0" smtClean="0">
                <a:solidFill>
                  <a:schemeClr val="tx2">
                    <a:lumMod val="60000"/>
                    <a:lumOff val="40000"/>
                  </a:schemeClr>
                </a:solidFill>
              </a:rPr>
              <a:t>Foothill Overall</a:t>
            </a:r>
            <a:endParaRPr lang="en-US" dirty="0">
              <a:solidFill>
                <a:schemeClr val="tx2">
                  <a:lumMod val="60000"/>
                  <a:lumOff val="40000"/>
                </a:schemeClr>
              </a:solidFill>
            </a:endParaRPr>
          </a:p>
        </p:txBody>
      </p:sp>
      <p:sp>
        <p:nvSpPr>
          <p:cNvPr id="9" name="TextBox 8"/>
          <p:cNvSpPr txBox="1"/>
          <p:nvPr/>
        </p:nvSpPr>
        <p:spPr>
          <a:xfrm>
            <a:off x="1294547" y="2670745"/>
            <a:ext cx="1664413" cy="369332"/>
          </a:xfrm>
          <a:prstGeom prst="rect">
            <a:avLst/>
          </a:prstGeom>
          <a:noFill/>
        </p:spPr>
        <p:txBody>
          <a:bodyPr wrap="square" rtlCol="0">
            <a:spAutoFit/>
          </a:bodyPr>
          <a:lstStyle/>
          <a:p>
            <a:r>
              <a:rPr lang="en-US" dirty="0" smtClean="0">
                <a:solidFill>
                  <a:srgbClr val="C00000"/>
                </a:solidFill>
              </a:rPr>
              <a:t>State Overall</a:t>
            </a:r>
            <a:endParaRPr lang="en-US" dirty="0">
              <a:solidFill>
                <a:srgbClr val="C00000"/>
              </a:solidFill>
            </a:endParaRPr>
          </a:p>
        </p:txBody>
      </p:sp>
      <p:sp>
        <p:nvSpPr>
          <p:cNvPr id="10" name="TextBox 9"/>
          <p:cNvSpPr txBox="1"/>
          <p:nvPr/>
        </p:nvSpPr>
        <p:spPr>
          <a:xfrm>
            <a:off x="6431622" y="1613043"/>
            <a:ext cx="1910994" cy="369332"/>
          </a:xfrm>
          <a:prstGeom prst="rect">
            <a:avLst/>
          </a:prstGeom>
          <a:noFill/>
          <a:ln>
            <a:noFill/>
          </a:ln>
        </p:spPr>
        <p:txBody>
          <a:bodyPr wrap="square" rtlCol="0">
            <a:spAutoFit/>
          </a:bodyPr>
          <a:lstStyle/>
          <a:p>
            <a:r>
              <a:rPr lang="en-US" dirty="0" smtClean="0">
                <a:solidFill>
                  <a:srgbClr val="00B050"/>
                </a:solidFill>
              </a:rPr>
              <a:t>Foothill Prepared</a:t>
            </a:r>
            <a:endParaRPr lang="en-US" dirty="0">
              <a:solidFill>
                <a:srgbClr val="00B050"/>
              </a:solidFill>
            </a:endParaRPr>
          </a:p>
        </p:txBody>
      </p:sp>
      <p:sp>
        <p:nvSpPr>
          <p:cNvPr id="11" name="TextBox 10"/>
          <p:cNvSpPr txBox="1"/>
          <p:nvPr/>
        </p:nvSpPr>
        <p:spPr>
          <a:xfrm>
            <a:off x="6965879" y="2054833"/>
            <a:ext cx="1720921" cy="369332"/>
          </a:xfrm>
          <a:prstGeom prst="rect">
            <a:avLst/>
          </a:prstGeom>
          <a:noFill/>
        </p:spPr>
        <p:txBody>
          <a:bodyPr wrap="square" rtlCol="0">
            <a:spAutoFit/>
          </a:bodyPr>
          <a:lstStyle/>
          <a:p>
            <a:r>
              <a:rPr lang="en-US" dirty="0" smtClean="0">
                <a:solidFill>
                  <a:srgbClr val="6600CC"/>
                </a:solidFill>
              </a:rPr>
              <a:t>State Prepared</a:t>
            </a:r>
            <a:endParaRPr lang="en-US" dirty="0">
              <a:solidFill>
                <a:srgbClr val="6600CC"/>
              </a:solidFill>
            </a:endParaRPr>
          </a:p>
        </p:txBody>
      </p:sp>
      <p:sp>
        <p:nvSpPr>
          <p:cNvPr id="12" name="TextBox 11"/>
          <p:cNvSpPr txBox="1"/>
          <p:nvPr/>
        </p:nvSpPr>
        <p:spPr>
          <a:xfrm>
            <a:off x="3205555" y="2578279"/>
            <a:ext cx="2311686" cy="369332"/>
          </a:xfrm>
          <a:prstGeom prst="rect">
            <a:avLst/>
          </a:prstGeom>
          <a:noFill/>
        </p:spPr>
        <p:txBody>
          <a:bodyPr wrap="square" rtlCol="0">
            <a:spAutoFit/>
          </a:bodyPr>
          <a:lstStyle/>
          <a:p>
            <a:r>
              <a:rPr lang="en-US" dirty="0" smtClean="0">
                <a:solidFill>
                  <a:schemeClr val="accent2">
                    <a:lumMod val="75000"/>
                  </a:schemeClr>
                </a:solidFill>
              </a:rPr>
              <a:t>Foothill Unprepared</a:t>
            </a:r>
            <a:endParaRPr lang="en-US" dirty="0">
              <a:solidFill>
                <a:schemeClr val="accent2">
                  <a:lumMod val="75000"/>
                </a:schemeClr>
              </a:solidFill>
            </a:endParaRPr>
          </a:p>
        </p:txBody>
      </p:sp>
      <p:sp>
        <p:nvSpPr>
          <p:cNvPr id="13" name="TextBox 12"/>
          <p:cNvSpPr txBox="1"/>
          <p:nvPr/>
        </p:nvSpPr>
        <p:spPr>
          <a:xfrm>
            <a:off x="6729573" y="3339104"/>
            <a:ext cx="2085654" cy="369332"/>
          </a:xfrm>
          <a:prstGeom prst="rect">
            <a:avLst/>
          </a:prstGeom>
          <a:noFill/>
        </p:spPr>
        <p:txBody>
          <a:bodyPr wrap="square" rtlCol="0">
            <a:spAutoFit/>
          </a:bodyPr>
          <a:lstStyle/>
          <a:p>
            <a:r>
              <a:rPr lang="en-US" dirty="0" smtClean="0">
                <a:solidFill>
                  <a:srgbClr val="FFC000"/>
                </a:solidFill>
              </a:rPr>
              <a:t>State Unprepared</a:t>
            </a:r>
            <a:endParaRPr lang="en-US" dirty="0">
              <a:solidFill>
                <a:srgbClr val="FFC000"/>
              </a:solidFill>
            </a:endParaRPr>
          </a:p>
        </p:txBody>
      </p:sp>
      <p:sp>
        <p:nvSpPr>
          <p:cNvPr id="4" name="TextBox 3"/>
          <p:cNvSpPr txBox="1"/>
          <p:nvPr/>
        </p:nvSpPr>
        <p:spPr>
          <a:xfrm>
            <a:off x="1787862" y="3708436"/>
            <a:ext cx="4327631" cy="646331"/>
          </a:xfrm>
          <a:prstGeom prst="rect">
            <a:avLst/>
          </a:prstGeom>
          <a:noFill/>
        </p:spPr>
        <p:txBody>
          <a:bodyPr wrap="square" rtlCol="0">
            <a:spAutoFit/>
          </a:bodyPr>
          <a:lstStyle/>
          <a:p>
            <a:r>
              <a:rPr lang="en-US" dirty="0" smtClean="0"/>
              <a:t>Prepared/Unprepared determined by lowest attempted Math or English course</a:t>
            </a:r>
            <a:endParaRPr lang="en-US" dirty="0"/>
          </a:p>
        </p:txBody>
      </p:sp>
    </p:spTree>
    <p:extLst>
      <p:ext uri="{BB962C8B-B14F-4D97-AF65-F5344CB8AC3E}">
        <p14:creationId xmlns="" xmlns:p14="http://schemas.microsoft.com/office/powerpoint/2010/main" val="11441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20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00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2" dur="3000"/>
                                        <p:tgtEl>
                                          <p:spTgt spid="3">
                                            <p:graphicEl>
                                              <a:chart seriesIdx="0" categoryIdx="-4" bldStep="series"/>
                                            </p:graphicEl>
                                          </p:spTgt>
                                        </p:tgtEl>
                                      </p:cBhvr>
                                    </p:animEffect>
                                  </p:childTnLst>
                                </p:cTn>
                              </p:par>
                            </p:childTnLst>
                          </p:cTn>
                        </p:par>
                        <p:par>
                          <p:cTn id="13" fill="hold">
                            <p:stCondLst>
                              <p:cond delay="5000"/>
                            </p:stCondLst>
                            <p:childTnLst>
                              <p:par>
                                <p:cTn id="14" presetID="22" presetClass="entr" presetSubtype="8" fill="hold" grpId="0" nodeType="afterEffect">
                                  <p:stCondLst>
                                    <p:cond delay="1000"/>
                                  </p:stCondLst>
                                  <p:childTnLst>
                                    <p:set>
                                      <p:cBhvr>
                                        <p:cTn id="15"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6" dur="3000"/>
                                        <p:tgtEl>
                                          <p:spTgt spid="3">
                                            <p:graphicEl>
                                              <a:chart seriesIdx="1" categoryIdx="-4" bldStep="series"/>
                                            </p:graphicEl>
                                          </p:spTgt>
                                        </p:tgtEl>
                                      </p:cBhvr>
                                    </p:animEffect>
                                  </p:childTnLst>
                                </p:cTn>
                              </p:par>
                            </p:childTnLst>
                          </p:cTn>
                        </p:par>
                        <p:par>
                          <p:cTn id="17" fill="hold">
                            <p:stCondLst>
                              <p:cond delay="9000"/>
                            </p:stCondLst>
                            <p:childTnLst>
                              <p:par>
                                <p:cTn id="18" presetID="22" presetClass="entr" presetSubtype="8" fill="hold" grpId="0" nodeType="afterEffect">
                                  <p:stCondLst>
                                    <p:cond delay="3000"/>
                                  </p:stCondLst>
                                  <p:childTnLst>
                                    <p:set>
                                      <p:cBhvr>
                                        <p:cTn id="19"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20" dur="3000"/>
                                        <p:tgtEl>
                                          <p:spTgt spid="3">
                                            <p:graphicEl>
                                              <a:chart seriesIdx="2" categoryIdx="-4" bldStep="series"/>
                                            </p:graphicEl>
                                          </p:spTgt>
                                        </p:tgtEl>
                                      </p:cBhvr>
                                    </p:animEffect>
                                  </p:childTnLst>
                                </p:cTn>
                              </p:par>
                            </p:childTnLst>
                          </p:cTn>
                        </p:par>
                        <p:par>
                          <p:cTn id="21" fill="hold">
                            <p:stCondLst>
                              <p:cond delay="15000"/>
                            </p:stCondLst>
                            <p:childTnLst>
                              <p:par>
                                <p:cTn id="22" presetID="22" presetClass="entr" presetSubtype="8" fill="hold" grpId="0" nodeType="afterEffect">
                                  <p:stCondLst>
                                    <p:cond delay="500"/>
                                  </p:stCondLst>
                                  <p:childTnLst>
                                    <p:set>
                                      <p:cBhvr>
                                        <p:cTn id="23"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24" dur="3000"/>
                                        <p:tgtEl>
                                          <p:spTgt spid="3">
                                            <p:graphicEl>
                                              <a:chart seriesIdx="3" categoryIdx="-4" bldStep="series"/>
                                            </p:graphicEl>
                                          </p:spTgt>
                                        </p:tgtEl>
                                      </p:cBhvr>
                                    </p:animEffect>
                                  </p:childTnLst>
                                </p:cTn>
                              </p:par>
                            </p:childTnLst>
                          </p:cTn>
                        </p:par>
                        <p:par>
                          <p:cTn id="25" fill="hold">
                            <p:stCondLst>
                              <p:cond delay="18500"/>
                            </p:stCondLst>
                            <p:childTnLst>
                              <p:par>
                                <p:cTn id="26" presetID="22" presetClass="entr" presetSubtype="8" fill="hold" grpId="0" nodeType="afterEffect">
                                  <p:stCondLst>
                                    <p:cond delay="2500"/>
                                  </p:stCondLst>
                                  <p:childTnLst>
                                    <p:set>
                                      <p:cBhvr>
                                        <p:cTn id="27"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28" dur="3000"/>
                                        <p:tgtEl>
                                          <p:spTgt spid="3">
                                            <p:graphicEl>
                                              <a:chart seriesIdx="4" categoryIdx="-4" bldStep="series"/>
                                            </p:graphicEl>
                                          </p:spTgt>
                                        </p:tgtEl>
                                      </p:cBhvr>
                                    </p:animEffect>
                                  </p:childTnLst>
                                </p:cTn>
                              </p:par>
                            </p:childTnLst>
                          </p:cTn>
                        </p:par>
                        <p:par>
                          <p:cTn id="29" fill="hold">
                            <p:stCondLst>
                              <p:cond delay="24000"/>
                            </p:stCondLst>
                            <p:childTnLst>
                              <p:par>
                                <p:cTn id="30" presetID="22" presetClass="entr" presetSubtype="8" fill="hold" grpId="0" nodeType="afterEffect">
                                  <p:stCondLst>
                                    <p:cond delay="2000"/>
                                  </p:stCondLst>
                                  <p:childTnLst>
                                    <p:set>
                                      <p:cBhvr>
                                        <p:cTn id="31"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32" dur="2000"/>
                                        <p:tgtEl>
                                          <p:spTgt spid="3">
                                            <p:graphicEl>
                                              <a:chart seriesIdx="5" categoryIdx="-4" bldStep="series"/>
                                            </p:graphicEl>
                                          </p:spTgt>
                                        </p:tgtEl>
                                      </p:cBhvr>
                                    </p:animEffect>
                                  </p:childTnLst>
                                </p:cTn>
                              </p:par>
                            </p:childTnLst>
                          </p:cTn>
                        </p:par>
                        <p:par>
                          <p:cTn id="33" fill="hold">
                            <p:stCondLst>
                              <p:cond delay="28000"/>
                            </p:stCondLst>
                            <p:childTnLst>
                              <p:par>
                                <p:cTn id="34" presetID="1" presetClass="entr" presetSubtype="0" fill="hold" grpId="0" nodeType="afterEffect">
                                  <p:stCondLst>
                                    <p:cond delay="100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 </a:t>
            </a:r>
            <a:r>
              <a:rPr lang="en-US" dirty="0" smtClean="0"/>
              <a:t/>
            </a:r>
            <a:br>
              <a:rPr lang="en-US" dirty="0" smtClean="0"/>
            </a:br>
            <a:r>
              <a:rPr lang="en-US" dirty="0"/>
              <a:t/>
            </a:r>
            <a:br>
              <a:rPr lang="en-US" dirty="0"/>
            </a:br>
            <a:endParaRPr lang="en-US" dirty="0"/>
          </a:p>
        </p:txBody>
      </p:sp>
      <p:pic>
        <p:nvPicPr>
          <p:cNvPr id="102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
        <p:nvSpPr>
          <p:cNvPr id="7" name="TextBox 6"/>
          <p:cNvSpPr txBox="1"/>
          <p:nvPr/>
        </p:nvSpPr>
        <p:spPr>
          <a:xfrm>
            <a:off x="457200" y="274638"/>
            <a:ext cx="8229600" cy="769441"/>
          </a:xfrm>
          <a:prstGeom prst="rect">
            <a:avLst/>
          </a:prstGeom>
          <a:noFill/>
        </p:spPr>
        <p:txBody>
          <a:bodyPr wrap="square" rtlCol="0">
            <a:spAutoFit/>
          </a:bodyPr>
          <a:lstStyle/>
          <a:p>
            <a:pPr algn="ctr"/>
            <a:r>
              <a:rPr lang="en-US" sz="4400" b="1" dirty="0" smtClean="0">
                <a:latin typeface="+mj-lt"/>
              </a:rPr>
              <a:t>Persistence</a:t>
            </a:r>
            <a:endParaRPr lang="en-US" sz="4400" b="1" dirty="0">
              <a:latin typeface="+mj-lt"/>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1800243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05610" y="2691398"/>
            <a:ext cx="1418385" cy="369332"/>
          </a:xfrm>
          <a:prstGeom prst="rect">
            <a:avLst/>
          </a:prstGeom>
          <a:noFill/>
        </p:spPr>
        <p:txBody>
          <a:bodyPr wrap="square" rtlCol="0">
            <a:spAutoFit/>
          </a:bodyPr>
          <a:lstStyle/>
          <a:p>
            <a:r>
              <a:rPr lang="en-US" dirty="0" smtClean="0">
                <a:solidFill>
                  <a:srgbClr val="C00000"/>
                </a:solidFill>
              </a:rPr>
              <a:t>State overall</a:t>
            </a:r>
            <a:endParaRPr lang="en-US" dirty="0">
              <a:solidFill>
                <a:srgbClr val="C00000"/>
              </a:solidFill>
            </a:endParaRPr>
          </a:p>
        </p:txBody>
      </p:sp>
      <p:sp>
        <p:nvSpPr>
          <p:cNvPr id="9" name="TextBox 8"/>
          <p:cNvSpPr txBox="1"/>
          <p:nvPr/>
        </p:nvSpPr>
        <p:spPr>
          <a:xfrm>
            <a:off x="2204580" y="2372170"/>
            <a:ext cx="2292263" cy="369332"/>
          </a:xfrm>
          <a:prstGeom prst="rect">
            <a:avLst/>
          </a:prstGeom>
          <a:noFill/>
        </p:spPr>
        <p:txBody>
          <a:bodyPr wrap="square" rtlCol="0">
            <a:spAutoFit/>
          </a:bodyPr>
          <a:lstStyle/>
          <a:p>
            <a:r>
              <a:rPr lang="en-US" dirty="0" smtClean="0">
                <a:solidFill>
                  <a:srgbClr val="FFC000"/>
                </a:solidFill>
              </a:rPr>
              <a:t>State Unprepared</a:t>
            </a:r>
            <a:endParaRPr lang="en-US" dirty="0">
              <a:solidFill>
                <a:srgbClr val="FFC000"/>
              </a:solidFill>
            </a:endParaRPr>
          </a:p>
        </p:txBody>
      </p:sp>
      <p:sp>
        <p:nvSpPr>
          <p:cNvPr id="10" name="TextBox 9"/>
          <p:cNvSpPr txBox="1"/>
          <p:nvPr/>
        </p:nvSpPr>
        <p:spPr>
          <a:xfrm>
            <a:off x="1105610" y="2876064"/>
            <a:ext cx="1603332" cy="369332"/>
          </a:xfrm>
          <a:prstGeom prst="rect">
            <a:avLst/>
          </a:prstGeom>
          <a:noFill/>
        </p:spPr>
        <p:txBody>
          <a:bodyPr wrap="square" rtlCol="0">
            <a:spAutoFit/>
          </a:bodyPr>
          <a:lstStyle/>
          <a:p>
            <a:r>
              <a:rPr lang="en-US" dirty="0" smtClean="0">
                <a:solidFill>
                  <a:srgbClr val="7030A0"/>
                </a:solidFill>
              </a:rPr>
              <a:t>State Prepared</a:t>
            </a:r>
            <a:endParaRPr lang="en-US" dirty="0">
              <a:solidFill>
                <a:srgbClr val="7030A0"/>
              </a:solidFill>
            </a:endParaRPr>
          </a:p>
        </p:txBody>
      </p:sp>
      <p:sp>
        <p:nvSpPr>
          <p:cNvPr id="11" name="TextBox 10"/>
          <p:cNvSpPr txBox="1"/>
          <p:nvPr/>
        </p:nvSpPr>
        <p:spPr>
          <a:xfrm>
            <a:off x="7584509" y="2741502"/>
            <a:ext cx="1979113" cy="369332"/>
          </a:xfrm>
          <a:prstGeom prst="rect">
            <a:avLst/>
          </a:prstGeom>
          <a:noFill/>
        </p:spPr>
        <p:txBody>
          <a:bodyPr wrap="square" rtlCol="0">
            <a:spAutoFit/>
          </a:bodyPr>
          <a:lstStyle/>
          <a:p>
            <a:r>
              <a:rPr lang="en-US" dirty="0" smtClean="0">
                <a:solidFill>
                  <a:schemeClr val="tx2">
                    <a:lumMod val="40000"/>
                    <a:lumOff val="60000"/>
                  </a:schemeClr>
                </a:solidFill>
              </a:rPr>
              <a:t>Foothill Overall</a:t>
            </a:r>
            <a:endParaRPr lang="en-US" dirty="0">
              <a:solidFill>
                <a:schemeClr val="tx2">
                  <a:lumMod val="40000"/>
                  <a:lumOff val="60000"/>
                </a:schemeClr>
              </a:solidFill>
            </a:endParaRPr>
          </a:p>
        </p:txBody>
      </p:sp>
      <p:sp>
        <p:nvSpPr>
          <p:cNvPr id="12" name="TextBox 11"/>
          <p:cNvSpPr txBox="1"/>
          <p:nvPr/>
        </p:nvSpPr>
        <p:spPr>
          <a:xfrm>
            <a:off x="7421671" y="2926168"/>
            <a:ext cx="2880986" cy="369332"/>
          </a:xfrm>
          <a:prstGeom prst="rect">
            <a:avLst/>
          </a:prstGeom>
          <a:noFill/>
        </p:spPr>
        <p:txBody>
          <a:bodyPr wrap="square" rtlCol="0">
            <a:spAutoFit/>
          </a:bodyPr>
          <a:lstStyle/>
          <a:p>
            <a:r>
              <a:rPr lang="en-US" dirty="0" smtClean="0">
                <a:solidFill>
                  <a:srgbClr val="92D050"/>
                </a:solidFill>
              </a:rPr>
              <a:t>Foothill Prepared</a:t>
            </a:r>
            <a:endParaRPr lang="en-US" dirty="0">
              <a:solidFill>
                <a:srgbClr val="92D050"/>
              </a:solidFill>
            </a:endParaRPr>
          </a:p>
        </p:txBody>
      </p:sp>
      <p:sp>
        <p:nvSpPr>
          <p:cNvPr id="13" name="TextBox 12"/>
          <p:cNvSpPr txBox="1"/>
          <p:nvPr/>
        </p:nvSpPr>
        <p:spPr>
          <a:xfrm>
            <a:off x="5805814" y="3060730"/>
            <a:ext cx="2880986" cy="369332"/>
          </a:xfrm>
          <a:prstGeom prst="rect">
            <a:avLst/>
          </a:prstGeom>
          <a:noFill/>
        </p:spPr>
        <p:txBody>
          <a:bodyPr wrap="square" rtlCol="0">
            <a:spAutoFit/>
          </a:bodyPr>
          <a:lstStyle/>
          <a:p>
            <a:r>
              <a:rPr lang="en-US" dirty="0" smtClean="0">
                <a:solidFill>
                  <a:srgbClr val="315F57"/>
                </a:solidFill>
              </a:rPr>
              <a:t>Foothill Unprepared</a:t>
            </a:r>
            <a:endParaRPr lang="en-US" dirty="0">
              <a:solidFill>
                <a:srgbClr val="315F57"/>
              </a:solidFill>
            </a:endParaRPr>
          </a:p>
        </p:txBody>
      </p:sp>
      <p:sp>
        <p:nvSpPr>
          <p:cNvPr id="15" name="TextBox 14"/>
          <p:cNvSpPr txBox="1"/>
          <p:nvPr/>
        </p:nvSpPr>
        <p:spPr>
          <a:xfrm>
            <a:off x="1800615" y="3757095"/>
            <a:ext cx="7092864" cy="369332"/>
          </a:xfrm>
          <a:prstGeom prst="rect">
            <a:avLst/>
          </a:prstGeom>
          <a:noFill/>
        </p:spPr>
        <p:txBody>
          <a:bodyPr wrap="square" rtlCol="0">
            <a:spAutoFit/>
          </a:bodyPr>
          <a:lstStyle/>
          <a:p>
            <a:r>
              <a:rPr lang="en-US" dirty="0" smtClean="0"/>
              <a:t>Foothill reports lower persistence rates when compared to state figures</a:t>
            </a:r>
            <a:endParaRPr lang="en-US" dirty="0"/>
          </a:p>
        </p:txBody>
      </p:sp>
      <p:sp>
        <p:nvSpPr>
          <p:cNvPr id="16" name="TextBox 15"/>
          <p:cNvSpPr txBox="1"/>
          <p:nvPr/>
        </p:nvSpPr>
        <p:spPr>
          <a:xfrm>
            <a:off x="1800615" y="4126427"/>
            <a:ext cx="6679506" cy="369332"/>
          </a:xfrm>
          <a:prstGeom prst="rect">
            <a:avLst/>
          </a:prstGeom>
          <a:noFill/>
        </p:spPr>
        <p:txBody>
          <a:bodyPr wrap="square" rtlCol="0">
            <a:spAutoFit/>
          </a:bodyPr>
          <a:lstStyle/>
          <a:p>
            <a:r>
              <a:rPr lang="en-US" dirty="0" smtClean="0"/>
              <a:t>About one-third of Foothill completers did not persist</a:t>
            </a:r>
            <a:endParaRPr lang="en-US" dirty="0"/>
          </a:p>
        </p:txBody>
      </p:sp>
    </p:spTree>
    <p:extLst>
      <p:ext uri="{BB962C8B-B14F-4D97-AF65-F5344CB8AC3E}">
        <p14:creationId xmlns="" xmlns:p14="http://schemas.microsoft.com/office/powerpoint/2010/main" val="347567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20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2" dur="3000"/>
                                        <p:tgtEl>
                                          <p:spTgt spid="8">
                                            <p:graphicEl>
                                              <a:chart seriesIdx="0" categoryIdx="-4" bldStep="series"/>
                                            </p:graphicEl>
                                          </p:spTgt>
                                        </p:tgtEl>
                                      </p:cBhvr>
                                    </p:animEffect>
                                  </p:childTnLst>
                                </p:cTn>
                              </p:par>
                            </p:childTnLst>
                          </p:cTn>
                        </p:par>
                        <p:par>
                          <p:cTn id="13" fill="hold">
                            <p:stCondLst>
                              <p:cond delay="3000"/>
                            </p:stCondLst>
                            <p:childTnLst>
                              <p:par>
                                <p:cTn id="14" presetID="22" presetClass="entr" presetSubtype="8" fill="hold" grpId="0" nodeType="afterEffect">
                                  <p:stCondLst>
                                    <p:cond delay="2000"/>
                                  </p:stCondLst>
                                  <p:childTnLst>
                                    <p:set>
                                      <p:cBhvr>
                                        <p:cTn id="15"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6" dur="3000"/>
                                        <p:tgtEl>
                                          <p:spTgt spid="8">
                                            <p:graphicEl>
                                              <a:chart seriesIdx="1" categoryIdx="-4" bldStep="series"/>
                                            </p:graphicEl>
                                          </p:spTgt>
                                        </p:tgtEl>
                                      </p:cBhvr>
                                    </p:animEffect>
                                  </p:childTnLst>
                                </p:cTn>
                              </p:par>
                            </p:childTnLst>
                          </p:cTn>
                        </p:par>
                        <p:par>
                          <p:cTn id="17" fill="hold">
                            <p:stCondLst>
                              <p:cond delay="8000"/>
                            </p:stCondLst>
                            <p:childTnLst>
                              <p:par>
                                <p:cTn id="18" presetID="22" presetClass="entr" presetSubtype="8" fill="hold" grpId="0" nodeType="afterEffect">
                                  <p:stCondLst>
                                    <p:cond delay="2000"/>
                                  </p:stCondLst>
                                  <p:childTnLst>
                                    <p:set>
                                      <p:cBhvr>
                                        <p:cTn id="19"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20" dur="3000"/>
                                        <p:tgtEl>
                                          <p:spTgt spid="8">
                                            <p:graphicEl>
                                              <a:chart seriesIdx="2" categoryIdx="-4" bldStep="series"/>
                                            </p:graphicEl>
                                          </p:spTgt>
                                        </p:tgtEl>
                                      </p:cBhvr>
                                    </p:animEffect>
                                  </p:childTnLst>
                                </p:cTn>
                              </p:par>
                            </p:childTnLst>
                          </p:cTn>
                        </p:par>
                        <p:par>
                          <p:cTn id="21" fill="hold">
                            <p:stCondLst>
                              <p:cond delay="13000"/>
                            </p:stCondLst>
                            <p:childTnLst>
                              <p:par>
                                <p:cTn id="22" presetID="22" presetClass="entr" presetSubtype="8" fill="hold" grpId="0" nodeType="afterEffect">
                                  <p:stCondLst>
                                    <p:cond delay="1500"/>
                                  </p:stCondLst>
                                  <p:childTnLst>
                                    <p:set>
                                      <p:cBhvr>
                                        <p:cTn id="23"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4" dur="2000"/>
                                        <p:tgtEl>
                                          <p:spTgt spid="8">
                                            <p:graphicEl>
                                              <a:chart seriesIdx="3" categoryIdx="-4" bldStep="series"/>
                                            </p:graphicEl>
                                          </p:spTgt>
                                        </p:tgtEl>
                                      </p:cBhvr>
                                    </p:animEffect>
                                  </p:childTnLst>
                                </p:cTn>
                              </p:par>
                            </p:childTnLst>
                          </p:cTn>
                        </p:par>
                        <p:par>
                          <p:cTn id="25" fill="hold">
                            <p:stCondLst>
                              <p:cond delay="16500"/>
                            </p:stCondLst>
                            <p:childTnLst>
                              <p:par>
                                <p:cTn id="26" presetID="22" presetClass="entr" presetSubtype="8" fill="hold" grpId="0" nodeType="afterEffect">
                                  <p:stCondLst>
                                    <p:cond delay="2000"/>
                                  </p:stCondLst>
                                  <p:childTnLst>
                                    <p:set>
                                      <p:cBhvr>
                                        <p:cTn id="27"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wipe(left)">
                                      <p:cBhvr>
                                        <p:cTn id="28" dur="2000"/>
                                        <p:tgtEl>
                                          <p:spTgt spid="8">
                                            <p:graphicEl>
                                              <a:chart seriesIdx="4" categoryIdx="-4" bldStep="series"/>
                                            </p:graphicEl>
                                          </p:spTgt>
                                        </p:tgtEl>
                                      </p:cBhvr>
                                    </p:animEffect>
                                  </p:childTnLst>
                                </p:cTn>
                              </p:par>
                            </p:childTnLst>
                          </p:cTn>
                        </p:par>
                        <p:par>
                          <p:cTn id="29" fill="hold">
                            <p:stCondLst>
                              <p:cond delay="20500"/>
                            </p:stCondLst>
                            <p:childTnLst>
                              <p:par>
                                <p:cTn id="30" presetID="22" presetClass="entr" presetSubtype="8" fill="hold" grpId="0" nodeType="afterEffect">
                                  <p:stCondLst>
                                    <p:cond delay="1500"/>
                                  </p:stCondLst>
                                  <p:childTnLst>
                                    <p:set>
                                      <p:cBhvr>
                                        <p:cTn id="31"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wipe(left)">
                                      <p:cBhvr>
                                        <p:cTn id="32" dur="2000"/>
                                        <p:tgtEl>
                                          <p:spTgt spid="8">
                                            <p:graphicEl>
                                              <a:chart seriesIdx="5"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200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295400"/>
          </a:xfrm>
        </p:spPr>
        <p:txBody>
          <a:bodyPr>
            <a:normAutofit fontScale="90000"/>
          </a:bodyPr>
          <a:lstStyle/>
          <a:p>
            <a:r>
              <a:rPr lang="en-US" dirty="0" smtClean="0"/>
              <a:t>Part </a:t>
            </a:r>
            <a:r>
              <a:rPr lang="en-US" dirty="0"/>
              <a:t>I</a:t>
            </a:r>
            <a:r>
              <a:rPr lang="en-US" dirty="0" smtClean="0"/>
              <a:t>: </a:t>
            </a:r>
            <a:br>
              <a:rPr lang="en-US" dirty="0" smtClean="0"/>
            </a:br>
            <a:r>
              <a:rPr lang="en-US" dirty="0" smtClean="0"/>
              <a:t>Foothill Students and Local Population</a:t>
            </a:r>
            <a:endParaRPr lang="en-US" dirty="0"/>
          </a:p>
        </p:txBody>
      </p:sp>
      <p:pic>
        <p:nvPicPr>
          <p:cNvPr id="3" name="Picture 2" descr="FH Logo-5.jpg"/>
          <p:cNvPicPr>
            <a:picLocks noChangeAspect="1"/>
          </p:cNvPicPr>
          <p:nvPr/>
        </p:nvPicPr>
        <p:blipFill>
          <a:blip r:embed="rId2" cstate="print"/>
          <a:stretch>
            <a:fillRect/>
          </a:stretch>
        </p:blipFill>
        <p:spPr>
          <a:xfrm>
            <a:off x="2853283" y="6278880"/>
            <a:ext cx="3547517" cy="274320"/>
          </a:xfrm>
          <a:prstGeom prst="rect">
            <a:avLst/>
          </a:prstGeom>
        </p:spPr>
      </p:pic>
    </p:spTree>
    <p:extLst>
      <p:ext uri="{BB962C8B-B14F-4D97-AF65-F5344CB8AC3E}">
        <p14:creationId xmlns="" xmlns:p14="http://schemas.microsoft.com/office/powerpoint/2010/main" val="2967974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 </a:t>
            </a:r>
            <a:r>
              <a:rPr lang="en-US" dirty="0" smtClean="0"/>
              <a:t/>
            </a:r>
            <a:br>
              <a:rPr lang="en-US" dirty="0" smtClean="0"/>
            </a:br>
            <a:r>
              <a:rPr lang="en-US" dirty="0"/>
              <a:t/>
            </a:r>
            <a:br>
              <a:rPr lang="en-US" dirty="0"/>
            </a:br>
            <a:endParaRPr lang="en-US" dirty="0"/>
          </a:p>
        </p:txBody>
      </p:sp>
      <p:pic>
        <p:nvPicPr>
          <p:cNvPr id="102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
        <p:nvSpPr>
          <p:cNvPr id="7" name="TextBox 6"/>
          <p:cNvSpPr txBox="1"/>
          <p:nvPr/>
        </p:nvSpPr>
        <p:spPr>
          <a:xfrm>
            <a:off x="457200" y="274638"/>
            <a:ext cx="8229600" cy="769441"/>
          </a:xfrm>
          <a:prstGeom prst="rect">
            <a:avLst/>
          </a:prstGeom>
          <a:noFill/>
        </p:spPr>
        <p:txBody>
          <a:bodyPr wrap="square" rtlCol="0">
            <a:spAutoFit/>
          </a:bodyPr>
          <a:lstStyle/>
          <a:p>
            <a:pPr algn="ctr"/>
            <a:r>
              <a:rPr lang="en-US" sz="4400" b="1" dirty="0" smtClean="0">
                <a:latin typeface="+mj-lt"/>
              </a:rPr>
              <a:t>Attain 30 Units</a:t>
            </a:r>
            <a:endParaRPr lang="en-US" sz="4400" b="1" dirty="0">
              <a:latin typeface="+mj-lt"/>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24504082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87439" y="2339142"/>
            <a:ext cx="1878905" cy="369332"/>
          </a:xfrm>
          <a:prstGeom prst="rect">
            <a:avLst/>
          </a:prstGeom>
          <a:noFill/>
        </p:spPr>
        <p:txBody>
          <a:bodyPr wrap="square" rtlCol="0">
            <a:spAutoFit/>
          </a:bodyPr>
          <a:lstStyle/>
          <a:p>
            <a:r>
              <a:rPr lang="en-US" dirty="0" smtClean="0">
                <a:solidFill>
                  <a:schemeClr val="tx2">
                    <a:lumMod val="60000"/>
                    <a:lumOff val="40000"/>
                  </a:schemeClr>
                </a:solidFill>
              </a:rPr>
              <a:t>Foothill Overall</a:t>
            </a:r>
            <a:endParaRPr lang="en-US" dirty="0">
              <a:solidFill>
                <a:schemeClr val="tx2">
                  <a:lumMod val="60000"/>
                  <a:lumOff val="40000"/>
                </a:schemeClr>
              </a:solidFill>
            </a:endParaRPr>
          </a:p>
        </p:txBody>
      </p:sp>
      <p:sp>
        <p:nvSpPr>
          <p:cNvPr id="10" name="TextBox 9"/>
          <p:cNvSpPr txBox="1"/>
          <p:nvPr/>
        </p:nvSpPr>
        <p:spPr>
          <a:xfrm>
            <a:off x="7634612" y="2523094"/>
            <a:ext cx="1684752" cy="369332"/>
          </a:xfrm>
          <a:prstGeom prst="rect">
            <a:avLst/>
          </a:prstGeom>
          <a:noFill/>
        </p:spPr>
        <p:txBody>
          <a:bodyPr wrap="square" rtlCol="0">
            <a:spAutoFit/>
          </a:bodyPr>
          <a:lstStyle/>
          <a:p>
            <a:r>
              <a:rPr lang="en-US" dirty="0" smtClean="0">
                <a:solidFill>
                  <a:srgbClr val="315F57"/>
                </a:solidFill>
              </a:rPr>
              <a:t>FH Unprepared</a:t>
            </a:r>
            <a:endParaRPr lang="en-US" dirty="0">
              <a:solidFill>
                <a:srgbClr val="315F57"/>
              </a:solidFill>
            </a:endParaRPr>
          </a:p>
        </p:txBody>
      </p:sp>
      <p:sp>
        <p:nvSpPr>
          <p:cNvPr id="11" name="TextBox 10"/>
          <p:cNvSpPr txBox="1"/>
          <p:nvPr/>
        </p:nvSpPr>
        <p:spPr>
          <a:xfrm>
            <a:off x="4371585" y="2116898"/>
            <a:ext cx="2267210" cy="369332"/>
          </a:xfrm>
          <a:prstGeom prst="rect">
            <a:avLst/>
          </a:prstGeom>
          <a:noFill/>
        </p:spPr>
        <p:txBody>
          <a:bodyPr wrap="square" rtlCol="0">
            <a:spAutoFit/>
          </a:bodyPr>
          <a:lstStyle/>
          <a:p>
            <a:r>
              <a:rPr lang="en-US" dirty="0" smtClean="0">
                <a:solidFill>
                  <a:srgbClr val="92D050"/>
                </a:solidFill>
              </a:rPr>
              <a:t>Foothill Prepared</a:t>
            </a:r>
            <a:endParaRPr lang="en-US" dirty="0">
              <a:solidFill>
                <a:srgbClr val="92D050"/>
              </a:solidFill>
            </a:endParaRPr>
          </a:p>
        </p:txBody>
      </p:sp>
      <p:sp>
        <p:nvSpPr>
          <p:cNvPr id="12" name="TextBox 11"/>
          <p:cNvSpPr txBox="1"/>
          <p:nvPr/>
        </p:nvSpPr>
        <p:spPr>
          <a:xfrm>
            <a:off x="1020871" y="2708474"/>
            <a:ext cx="1490597" cy="369332"/>
          </a:xfrm>
          <a:prstGeom prst="rect">
            <a:avLst/>
          </a:prstGeom>
          <a:noFill/>
        </p:spPr>
        <p:txBody>
          <a:bodyPr wrap="square" rtlCol="0">
            <a:spAutoFit/>
          </a:bodyPr>
          <a:lstStyle/>
          <a:p>
            <a:r>
              <a:rPr lang="en-US" dirty="0" smtClean="0">
                <a:solidFill>
                  <a:srgbClr val="C00000"/>
                </a:solidFill>
              </a:rPr>
              <a:t>State Overall</a:t>
            </a:r>
            <a:endParaRPr lang="en-US" dirty="0">
              <a:solidFill>
                <a:srgbClr val="C00000"/>
              </a:solidFill>
            </a:endParaRPr>
          </a:p>
        </p:txBody>
      </p:sp>
      <p:sp>
        <p:nvSpPr>
          <p:cNvPr id="13" name="TextBox 12"/>
          <p:cNvSpPr txBox="1"/>
          <p:nvPr/>
        </p:nvSpPr>
        <p:spPr>
          <a:xfrm>
            <a:off x="1020871" y="2523808"/>
            <a:ext cx="1565753" cy="369332"/>
          </a:xfrm>
          <a:prstGeom prst="rect">
            <a:avLst/>
          </a:prstGeom>
          <a:noFill/>
        </p:spPr>
        <p:txBody>
          <a:bodyPr wrap="square" rtlCol="0">
            <a:spAutoFit/>
          </a:bodyPr>
          <a:lstStyle/>
          <a:p>
            <a:r>
              <a:rPr lang="en-US" dirty="0" smtClean="0">
                <a:solidFill>
                  <a:srgbClr val="7030A0"/>
                </a:solidFill>
              </a:rPr>
              <a:t>State Prepared</a:t>
            </a:r>
            <a:endParaRPr lang="en-US" dirty="0">
              <a:solidFill>
                <a:srgbClr val="7030A0"/>
              </a:solidFill>
            </a:endParaRPr>
          </a:p>
        </p:txBody>
      </p:sp>
      <p:sp>
        <p:nvSpPr>
          <p:cNvPr id="14" name="TextBox 13"/>
          <p:cNvSpPr txBox="1"/>
          <p:nvPr/>
        </p:nvSpPr>
        <p:spPr>
          <a:xfrm>
            <a:off x="2924824" y="2893140"/>
            <a:ext cx="1997903" cy="369332"/>
          </a:xfrm>
          <a:prstGeom prst="rect">
            <a:avLst/>
          </a:prstGeom>
          <a:noFill/>
        </p:spPr>
        <p:txBody>
          <a:bodyPr wrap="square" rtlCol="0">
            <a:spAutoFit/>
          </a:bodyPr>
          <a:lstStyle/>
          <a:p>
            <a:r>
              <a:rPr lang="en-US" dirty="0" smtClean="0">
                <a:solidFill>
                  <a:srgbClr val="FFC000"/>
                </a:solidFill>
              </a:rPr>
              <a:t>State Unprepared</a:t>
            </a:r>
            <a:endParaRPr lang="en-US" dirty="0">
              <a:solidFill>
                <a:srgbClr val="FFC000"/>
              </a:solidFill>
            </a:endParaRPr>
          </a:p>
        </p:txBody>
      </p:sp>
      <p:sp>
        <p:nvSpPr>
          <p:cNvPr id="15" name="TextBox 14"/>
          <p:cNvSpPr txBox="1"/>
          <p:nvPr/>
        </p:nvSpPr>
        <p:spPr>
          <a:xfrm>
            <a:off x="1640910" y="3444658"/>
            <a:ext cx="5699342" cy="646331"/>
          </a:xfrm>
          <a:prstGeom prst="rect">
            <a:avLst/>
          </a:prstGeom>
          <a:noFill/>
        </p:spPr>
        <p:txBody>
          <a:bodyPr wrap="square" rtlCol="0">
            <a:spAutoFit/>
          </a:bodyPr>
          <a:lstStyle/>
          <a:p>
            <a:r>
              <a:rPr lang="en-US" dirty="0" smtClean="0"/>
              <a:t>Foothill’s cohorts tend to attain 30 units at a higher rate </a:t>
            </a:r>
          </a:p>
          <a:p>
            <a:r>
              <a:rPr lang="en-US" dirty="0" smtClean="0"/>
              <a:t>when compared to state figures</a:t>
            </a:r>
            <a:endParaRPr lang="en-US" dirty="0"/>
          </a:p>
        </p:txBody>
      </p:sp>
      <p:sp>
        <p:nvSpPr>
          <p:cNvPr id="16" name="TextBox 15"/>
          <p:cNvSpPr txBox="1"/>
          <p:nvPr/>
        </p:nvSpPr>
        <p:spPr>
          <a:xfrm>
            <a:off x="2167003" y="4090989"/>
            <a:ext cx="6976997" cy="646331"/>
          </a:xfrm>
          <a:prstGeom prst="rect">
            <a:avLst/>
          </a:prstGeom>
          <a:noFill/>
        </p:spPr>
        <p:txBody>
          <a:bodyPr wrap="square" rtlCol="0">
            <a:spAutoFit/>
          </a:bodyPr>
          <a:lstStyle/>
          <a:p>
            <a:r>
              <a:rPr lang="en-US" dirty="0" smtClean="0"/>
              <a:t>Prepared students attain 30 units at a higher rate compared to those Unprepared</a:t>
            </a:r>
            <a:endParaRPr lang="en-US" dirty="0"/>
          </a:p>
        </p:txBody>
      </p:sp>
    </p:spTree>
    <p:extLst>
      <p:ext uri="{BB962C8B-B14F-4D97-AF65-F5344CB8AC3E}">
        <p14:creationId xmlns="" xmlns:p14="http://schemas.microsoft.com/office/powerpoint/2010/main" val="24150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20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2" dur="2000"/>
                                        <p:tgtEl>
                                          <p:spTgt spid="8">
                                            <p:graphicEl>
                                              <a:chart seriesIdx="0" categoryIdx="-4" bldStep="series"/>
                                            </p:graphicEl>
                                          </p:spTgt>
                                        </p:tgtEl>
                                      </p:cBhvr>
                                    </p:animEffect>
                                  </p:childTnLst>
                                </p:cTn>
                              </p:par>
                            </p:childTnLst>
                          </p:cTn>
                        </p:par>
                        <p:par>
                          <p:cTn id="13" fill="hold">
                            <p:stCondLst>
                              <p:cond delay="2000"/>
                            </p:stCondLst>
                            <p:childTnLst>
                              <p:par>
                                <p:cTn id="14" presetID="22" presetClass="entr" presetSubtype="8" fill="hold" grpId="0" nodeType="afterEffect">
                                  <p:stCondLst>
                                    <p:cond delay="2000"/>
                                  </p:stCondLst>
                                  <p:childTnLst>
                                    <p:set>
                                      <p:cBhvr>
                                        <p:cTn id="15"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6" dur="3000"/>
                                        <p:tgtEl>
                                          <p:spTgt spid="8">
                                            <p:graphicEl>
                                              <a:chart seriesIdx="1" categoryIdx="-4" bldStep="series"/>
                                            </p:graphicEl>
                                          </p:spTgt>
                                        </p:tgtEl>
                                      </p:cBhvr>
                                    </p:animEffect>
                                  </p:childTnLst>
                                </p:cTn>
                              </p:par>
                            </p:childTnLst>
                          </p:cTn>
                        </p:par>
                        <p:par>
                          <p:cTn id="17" fill="hold">
                            <p:stCondLst>
                              <p:cond delay="7000"/>
                            </p:stCondLst>
                            <p:childTnLst>
                              <p:par>
                                <p:cTn id="18" presetID="22" presetClass="entr" presetSubtype="8" fill="hold" grpId="0" nodeType="afterEffect">
                                  <p:stCondLst>
                                    <p:cond delay="2000"/>
                                  </p:stCondLst>
                                  <p:childTnLst>
                                    <p:set>
                                      <p:cBhvr>
                                        <p:cTn id="19"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left)">
                                      <p:cBhvr>
                                        <p:cTn id="20" dur="3000"/>
                                        <p:tgtEl>
                                          <p:spTgt spid="8">
                                            <p:graphicEl>
                                              <a:chart seriesIdx="2" categoryIdx="-4" bldStep="series"/>
                                            </p:graphicEl>
                                          </p:spTgt>
                                        </p:tgtEl>
                                      </p:cBhvr>
                                    </p:animEffect>
                                  </p:childTnLst>
                                </p:cTn>
                              </p:par>
                            </p:childTnLst>
                          </p:cTn>
                        </p:par>
                        <p:par>
                          <p:cTn id="21" fill="hold">
                            <p:stCondLst>
                              <p:cond delay="12000"/>
                            </p:stCondLst>
                            <p:childTnLst>
                              <p:par>
                                <p:cTn id="22" presetID="22" presetClass="entr" presetSubtype="8" fill="hold" grpId="0" nodeType="afterEffect">
                                  <p:stCondLst>
                                    <p:cond delay="1500"/>
                                  </p:stCondLst>
                                  <p:childTnLst>
                                    <p:set>
                                      <p:cBhvr>
                                        <p:cTn id="23"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wipe(left)">
                                      <p:cBhvr>
                                        <p:cTn id="24" dur="2000"/>
                                        <p:tgtEl>
                                          <p:spTgt spid="8">
                                            <p:graphicEl>
                                              <a:chart seriesIdx="3" categoryIdx="-4" bldStep="series"/>
                                            </p:graphicEl>
                                          </p:spTgt>
                                        </p:tgtEl>
                                      </p:cBhvr>
                                    </p:animEffect>
                                  </p:childTnLst>
                                </p:cTn>
                              </p:par>
                            </p:childTnLst>
                          </p:cTn>
                        </p:par>
                        <p:par>
                          <p:cTn id="25" fill="hold">
                            <p:stCondLst>
                              <p:cond delay="15500"/>
                            </p:stCondLst>
                            <p:childTnLst>
                              <p:par>
                                <p:cTn id="26" presetID="22" presetClass="entr" presetSubtype="8" fill="hold" grpId="0" nodeType="afterEffect">
                                  <p:stCondLst>
                                    <p:cond delay="2000"/>
                                  </p:stCondLst>
                                  <p:childTnLst>
                                    <p:set>
                                      <p:cBhvr>
                                        <p:cTn id="27"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wipe(left)">
                                      <p:cBhvr>
                                        <p:cTn id="28" dur="3000"/>
                                        <p:tgtEl>
                                          <p:spTgt spid="8">
                                            <p:graphicEl>
                                              <a:chart seriesIdx="4" categoryIdx="-4" bldStep="series"/>
                                            </p:graphicEl>
                                          </p:spTgt>
                                        </p:tgtEl>
                                      </p:cBhvr>
                                    </p:animEffect>
                                  </p:childTnLst>
                                </p:cTn>
                              </p:par>
                            </p:childTnLst>
                          </p:cTn>
                        </p:par>
                        <p:par>
                          <p:cTn id="29" fill="hold">
                            <p:stCondLst>
                              <p:cond delay="20500"/>
                            </p:stCondLst>
                            <p:childTnLst>
                              <p:par>
                                <p:cTn id="30" presetID="22" presetClass="entr" presetSubtype="8" fill="hold" grpId="0" nodeType="afterEffect">
                                  <p:stCondLst>
                                    <p:cond delay="1500"/>
                                  </p:stCondLst>
                                  <p:childTnLst>
                                    <p:set>
                                      <p:cBhvr>
                                        <p:cTn id="31"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wipe(left)">
                                      <p:cBhvr>
                                        <p:cTn id="32" dur="2000"/>
                                        <p:tgtEl>
                                          <p:spTgt spid="8">
                                            <p:graphicEl>
                                              <a:chart seriesIdx="5"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200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b="1" dirty="0"/>
              <a:t> </a:t>
            </a:r>
            <a:r>
              <a:rPr lang="en-US" dirty="0" smtClean="0"/>
              <a:t/>
            </a:r>
            <a:br>
              <a:rPr lang="en-US" dirty="0" smtClean="0"/>
            </a:br>
            <a:r>
              <a:rPr lang="en-US" dirty="0"/>
              <a:t/>
            </a:r>
            <a:br>
              <a:rPr lang="en-US" dirty="0"/>
            </a:br>
            <a:endParaRPr lang="en-US" dirty="0"/>
          </a:p>
        </p:txBody>
      </p:sp>
      <p:pic>
        <p:nvPicPr>
          <p:cNvPr id="102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24824" y="6015726"/>
            <a:ext cx="613777" cy="59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57200" y="6131491"/>
            <a:ext cx="8229600" cy="369332"/>
          </a:xfrm>
          <a:prstGeom prst="rect">
            <a:avLst/>
          </a:prstGeom>
          <a:noFill/>
        </p:spPr>
        <p:txBody>
          <a:bodyPr wrap="square" rtlCol="0">
            <a:spAutoFit/>
          </a:bodyPr>
          <a:lstStyle/>
          <a:p>
            <a:pPr algn="ctr"/>
            <a:r>
              <a:rPr lang="en-US" b="1" dirty="0" smtClean="0"/>
              <a:t>FOOTHILL COLLEGE</a:t>
            </a:r>
            <a:endParaRPr lang="en-US" dirty="0"/>
          </a:p>
        </p:txBody>
      </p:sp>
      <p:sp>
        <p:nvSpPr>
          <p:cNvPr id="7" name="TextBox 6"/>
          <p:cNvSpPr txBox="1"/>
          <p:nvPr/>
        </p:nvSpPr>
        <p:spPr>
          <a:xfrm>
            <a:off x="457200" y="274638"/>
            <a:ext cx="8229600" cy="769441"/>
          </a:xfrm>
          <a:prstGeom prst="rect">
            <a:avLst/>
          </a:prstGeom>
          <a:noFill/>
        </p:spPr>
        <p:txBody>
          <a:bodyPr wrap="square" rtlCol="0">
            <a:spAutoFit/>
          </a:bodyPr>
          <a:lstStyle/>
          <a:p>
            <a:pPr algn="ctr"/>
            <a:r>
              <a:rPr lang="en-US" sz="4400" b="1" dirty="0" smtClean="0">
                <a:latin typeface="+mj-lt"/>
              </a:rPr>
              <a:t>What’s the message?</a:t>
            </a:r>
            <a:endParaRPr lang="en-US" sz="4400" b="1" dirty="0">
              <a:latin typeface="+mj-lt"/>
            </a:endParaRPr>
          </a:p>
        </p:txBody>
      </p:sp>
      <p:sp>
        <p:nvSpPr>
          <p:cNvPr id="4" name="Content Placeholder 3"/>
          <p:cNvSpPr>
            <a:spLocks noGrp="1"/>
          </p:cNvSpPr>
          <p:nvPr>
            <p:ph idx="1"/>
          </p:nvPr>
        </p:nvSpPr>
        <p:spPr/>
        <p:txBody>
          <a:bodyPr>
            <a:normAutofit fontScale="85000" lnSpcReduction="10000"/>
          </a:bodyPr>
          <a:lstStyle/>
          <a:p>
            <a:r>
              <a:rPr lang="en-US" dirty="0" smtClean="0"/>
              <a:t>System-level:</a:t>
            </a:r>
          </a:p>
          <a:p>
            <a:pPr lvl="1"/>
            <a:r>
              <a:rPr lang="en-US" dirty="0" smtClean="0"/>
              <a:t>Emphasis on defining completion as degree/certificate and transfer attainment</a:t>
            </a:r>
          </a:p>
          <a:p>
            <a:pPr lvl="1"/>
            <a:r>
              <a:rPr lang="en-US" dirty="0" smtClean="0"/>
              <a:t>Different outcomes among Prepared and Unprepared students</a:t>
            </a:r>
          </a:p>
          <a:p>
            <a:r>
              <a:rPr lang="en-US" dirty="0" smtClean="0"/>
              <a:t>Institution-level:</a:t>
            </a:r>
          </a:p>
          <a:p>
            <a:pPr lvl="1"/>
            <a:r>
              <a:rPr lang="en-US" dirty="0" smtClean="0"/>
              <a:t>Decrease in cohort size over time</a:t>
            </a:r>
          </a:p>
          <a:p>
            <a:pPr lvl="1"/>
            <a:r>
              <a:rPr lang="en-US" dirty="0" smtClean="0"/>
              <a:t>Disaggregating data can lead to small groups of students</a:t>
            </a:r>
          </a:p>
          <a:p>
            <a:pPr lvl="1"/>
            <a:r>
              <a:rPr lang="en-US" dirty="0" smtClean="0"/>
              <a:t>Changes in courses (number and curriculum) affects what is included in the cohort</a:t>
            </a:r>
          </a:p>
          <a:p>
            <a:pPr lvl="1"/>
            <a:r>
              <a:rPr lang="en-US" dirty="0" smtClean="0"/>
              <a:t>How are we serving our students?</a:t>
            </a:r>
          </a:p>
          <a:p>
            <a:pPr lvl="1"/>
            <a:endParaRPr lang="en-US" dirty="0" smtClean="0"/>
          </a:p>
          <a:p>
            <a:endParaRPr lang="en-US" dirty="0" smtClean="0"/>
          </a:p>
          <a:p>
            <a:endParaRPr lang="en-US" dirty="0"/>
          </a:p>
        </p:txBody>
      </p:sp>
    </p:spTree>
    <p:extLst>
      <p:ext uri="{BB962C8B-B14F-4D97-AF65-F5344CB8AC3E}">
        <p14:creationId xmlns="" xmlns:p14="http://schemas.microsoft.com/office/powerpoint/2010/main" val="3239291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H Logo-5.jpg"/>
          <p:cNvPicPr>
            <a:picLocks noChangeAspect="1"/>
          </p:cNvPicPr>
          <p:nvPr/>
        </p:nvPicPr>
        <p:blipFill>
          <a:blip r:embed="rId3" cstate="print"/>
          <a:stretch>
            <a:fillRect/>
          </a:stretch>
        </p:blipFill>
        <p:spPr>
          <a:xfrm>
            <a:off x="2853283" y="6278880"/>
            <a:ext cx="3547517" cy="274320"/>
          </a:xfrm>
          <a:prstGeom prst="rect">
            <a:avLst/>
          </a:prstGeom>
        </p:spPr>
      </p:pic>
      <p:sp>
        <p:nvSpPr>
          <p:cNvPr id="5" name="Title 1"/>
          <p:cNvSpPr>
            <a:spLocks noGrp="1"/>
          </p:cNvSpPr>
          <p:nvPr>
            <p:ph type="title"/>
          </p:nvPr>
        </p:nvSpPr>
        <p:spPr>
          <a:xfrm>
            <a:off x="381000" y="2438400"/>
            <a:ext cx="8229600" cy="1295400"/>
          </a:xfrm>
        </p:spPr>
        <p:txBody>
          <a:bodyPr>
            <a:normAutofit fontScale="90000"/>
          </a:bodyPr>
          <a:lstStyle/>
          <a:p>
            <a:r>
              <a:rPr lang="en-US" dirty="0" smtClean="0"/>
              <a:t>Part IV: </a:t>
            </a:r>
            <a:br>
              <a:rPr lang="en-US" dirty="0" smtClean="0"/>
            </a:br>
            <a:r>
              <a:rPr lang="en-US" dirty="0" smtClean="0"/>
              <a:t>Student Voices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Support (Re)defined</a:t>
            </a:r>
            <a:endParaRPr lang="en-US" b="1" dirty="0"/>
          </a:p>
        </p:txBody>
      </p:sp>
      <p:sp>
        <p:nvSpPr>
          <p:cNvPr id="3" name="Content Placeholder 2"/>
          <p:cNvSpPr>
            <a:spLocks noGrp="1"/>
          </p:cNvSpPr>
          <p:nvPr>
            <p:ph idx="1"/>
          </p:nvPr>
        </p:nvSpPr>
        <p:spPr/>
        <p:txBody>
          <a:bodyPr/>
          <a:lstStyle/>
          <a:p>
            <a:r>
              <a:rPr lang="en-US" dirty="0" smtClean="0"/>
              <a:t>Phase one of a three-year study</a:t>
            </a:r>
          </a:p>
          <a:p>
            <a:pPr lvl="1"/>
            <a:r>
              <a:rPr lang="en-US" dirty="0" smtClean="0"/>
              <a:t>Focus on student perspectives</a:t>
            </a:r>
          </a:p>
          <a:p>
            <a:r>
              <a:rPr lang="en-US" dirty="0" smtClean="0"/>
              <a:t>Interviewed nearly 900 students</a:t>
            </a:r>
          </a:p>
          <a:p>
            <a:pPr lvl="1"/>
            <a:r>
              <a:rPr lang="en-US" dirty="0" smtClean="0"/>
              <a:t>Phone surveys, focus groups</a:t>
            </a:r>
          </a:p>
          <a:p>
            <a:r>
              <a:rPr lang="en-US" dirty="0" smtClean="0"/>
              <a:t>Oversampled African American and Latino students</a:t>
            </a:r>
          </a:p>
          <a:p>
            <a:r>
              <a:rPr lang="en-US" dirty="0" smtClean="0"/>
              <a:t>Thirteen CA community colleges </a:t>
            </a:r>
          </a:p>
        </p:txBody>
      </p:sp>
      <p:pic>
        <p:nvPicPr>
          <p:cNvPr id="4" name="Picture 3" descr="FH Logo-5.jpg"/>
          <p:cNvPicPr>
            <a:picLocks noChangeAspect="1"/>
          </p:cNvPicPr>
          <p:nvPr/>
        </p:nvPicPr>
        <p:blipFill>
          <a:blip r:embed="rId2"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Support (Re)defined)</a:t>
            </a:r>
            <a:endParaRPr lang="en-US" b="1" dirty="0"/>
          </a:p>
        </p:txBody>
      </p:sp>
      <p:graphicFrame>
        <p:nvGraphicFramePr>
          <p:cNvPr id="1026" name="Object 2"/>
          <p:cNvGraphicFramePr>
            <a:graphicFrameLocks noChangeAspect="1"/>
          </p:cNvGraphicFramePr>
          <p:nvPr/>
        </p:nvGraphicFramePr>
        <p:xfrm>
          <a:off x="800100" y="1143000"/>
          <a:ext cx="7543800" cy="5200650"/>
        </p:xfrm>
        <a:graphic>
          <a:graphicData uri="http://schemas.openxmlformats.org/presentationml/2006/ole">
            <p:oleObj spid="_x0000_s1036" name="Acrobat Document" r:id="rId3" imgW="7543800" imgH="5829300" progId="AcroExch.Document.7">
              <p:embed/>
            </p:oleObj>
          </a:graphicData>
        </a:graphic>
      </p:graphicFrame>
      <p:pic>
        <p:nvPicPr>
          <p:cNvPr id="4" name="Picture 3" descr="FH Logo-5.jpg"/>
          <p:cNvPicPr>
            <a:picLocks noChangeAspect="1"/>
          </p:cNvPicPr>
          <p:nvPr/>
        </p:nvPicPr>
        <p:blipFill>
          <a:blip r:embed="rId4"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Themes</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pPr>
              <a:defRPr/>
            </a:pPr>
            <a:r>
              <a:rPr lang="en-US" dirty="0" smtClean="0"/>
              <a:t>Acknowledge </a:t>
            </a:r>
            <a:r>
              <a:rPr lang="en-US" b="1" dirty="0" smtClean="0"/>
              <a:t>students as key agents in their own educational success</a:t>
            </a:r>
            <a:endParaRPr lang="en-US" dirty="0" smtClean="0"/>
          </a:p>
          <a:p>
            <a:pPr>
              <a:lnSpc>
                <a:spcPct val="80000"/>
              </a:lnSpc>
              <a:defRPr/>
            </a:pPr>
            <a:r>
              <a:rPr lang="en-US" dirty="0" smtClean="0"/>
              <a:t>Speak directly to the need to </a:t>
            </a:r>
            <a:r>
              <a:rPr lang="en-US" b="1" dirty="0" smtClean="0"/>
              <a:t>teach students how to succeed</a:t>
            </a:r>
            <a:endParaRPr lang="en-US" dirty="0" smtClean="0"/>
          </a:p>
          <a:p>
            <a:pPr>
              <a:lnSpc>
                <a:spcPct val="80000"/>
              </a:lnSpc>
              <a:defRPr/>
            </a:pPr>
            <a:r>
              <a:rPr lang="en-US" dirty="0" smtClean="0"/>
              <a:t>Underscore the importance of </a:t>
            </a:r>
            <a:r>
              <a:rPr lang="en-US" b="1" dirty="0" smtClean="0"/>
              <a:t>comprehensive service delivery to targeted populations </a:t>
            </a:r>
          </a:p>
          <a:p>
            <a:pPr>
              <a:lnSpc>
                <a:spcPct val="80000"/>
              </a:lnSpc>
              <a:defRPr/>
            </a:pPr>
            <a:r>
              <a:rPr lang="en-US" dirty="0" smtClean="0"/>
              <a:t>Recognize the important role the entire </a:t>
            </a:r>
            <a:r>
              <a:rPr lang="en-US" b="1" dirty="0" smtClean="0"/>
              <a:t>college community </a:t>
            </a:r>
            <a:r>
              <a:rPr lang="en-US" dirty="0" smtClean="0"/>
              <a:t>plays in student success, but emphasize the need for </a:t>
            </a:r>
            <a:r>
              <a:rPr lang="en-US" b="1" dirty="0" smtClean="0"/>
              <a:t>faculty leadership </a:t>
            </a:r>
          </a:p>
        </p:txBody>
      </p:sp>
      <p:pic>
        <p:nvPicPr>
          <p:cNvPr id="4" name="Picture 3" descr="FH Logo-5.jpg"/>
          <p:cNvPicPr>
            <a:picLocks noChangeAspect="1"/>
          </p:cNvPicPr>
          <p:nvPr/>
        </p:nvPicPr>
        <p:blipFill>
          <a:blip r:embed="rId3"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Connecting Target Students</a:t>
            </a:r>
            <a:endParaRPr lang="en-US" b="1"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a:defRPr/>
            </a:pPr>
            <a:r>
              <a:rPr lang="en-US" sz="2400" dirty="0" smtClean="0"/>
              <a:t>African-American, Latino and first-generation students in this study highlighted the following as key to their success:</a:t>
            </a:r>
          </a:p>
          <a:p>
            <a:pPr lvl="1">
              <a:defRPr/>
            </a:pPr>
            <a:r>
              <a:rPr lang="en-US" dirty="0" smtClean="0"/>
              <a:t>Connecting with necessary and available </a:t>
            </a:r>
            <a:r>
              <a:rPr lang="en-US" b="1" dirty="0" smtClean="0"/>
              <a:t>financial assistance</a:t>
            </a:r>
          </a:p>
          <a:p>
            <a:pPr lvl="1">
              <a:defRPr/>
            </a:pPr>
            <a:r>
              <a:rPr lang="en-US" dirty="0" smtClean="0"/>
              <a:t>Experiencing </a:t>
            </a:r>
            <a:r>
              <a:rPr lang="en-US" b="1" dirty="0" smtClean="0"/>
              <a:t>opportunities to connect with others</a:t>
            </a:r>
            <a:r>
              <a:rPr lang="en-US" dirty="0" smtClean="0"/>
              <a:t>, including peers and educators, both </a:t>
            </a:r>
            <a:r>
              <a:rPr lang="en-US" b="1" dirty="0" smtClean="0"/>
              <a:t>during and outside of class</a:t>
            </a:r>
          </a:p>
          <a:p>
            <a:pPr lvl="1">
              <a:defRPr/>
            </a:pPr>
            <a:r>
              <a:rPr lang="en-US" dirty="0" smtClean="0"/>
              <a:t>Receiving academic assistance outside of class through either </a:t>
            </a:r>
            <a:r>
              <a:rPr lang="en-US" b="1" dirty="0" smtClean="0"/>
              <a:t>formal tutoring and mentoring programs or informal study groups </a:t>
            </a:r>
            <a:r>
              <a:rPr lang="en-US" dirty="0" smtClean="0"/>
              <a:t>and peer networks </a:t>
            </a:r>
          </a:p>
          <a:p>
            <a:pPr lvl="1">
              <a:defRPr/>
            </a:pPr>
            <a:endParaRPr lang="en-US" b="1" dirty="0" smtClean="0"/>
          </a:p>
          <a:p>
            <a:pPr lvl="1">
              <a:defRPr/>
            </a:pPr>
            <a:endParaRPr lang="en-US" b="1" dirty="0" smtClean="0"/>
          </a:p>
          <a:p>
            <a:pPr lvl="1">
              <a:defRPr/>
            </a:pPr>
            <a:endParaRPr lang="en-US" dirty="0" smtClean="0"/>
          </a:p>
          <a:p>
            <a:pPr>
              <a:defRPr/>
            </a:pPr>
            <a:endParaRPr lang="en-US" dirty="0" smtClean="0"/>
          </a:p>
        </p:txBody>
      </p:sp>
      <p:pic>
        <p:nvPicPr>
          <p:cNvPr id="4" name="Picture 3" descr="FH Logo-5.jpg"/>
          <p:cNvPicPr>
            <a:picLocks noChangeAspect="1"/>
          </p:cNvPicPr>
          <p:nvPr/>
        </p:nvPicPr>
        <p:blipFill>
          <a:blip r:embed="rId3"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Connecting Target Students</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pPr>
              <a:defRPr/>
            </a:pPr>
            <a:r>
              <a:rPr lang="en-US" sz="2400" dirty="0" smtClean="0"/>
              <a:t>African-American, Latino and first-generation students in this study highlighted the following as key to their success:</a:t>
            </a:r>
          </a:p>
          <a:p>
            <a:pPr lvl="1">
              <a:defRPr/>
            </a:pPr>
            <a:r>
              <a:rPr lang="en-US" dirty="0" smtClean="0"/>
              <a:t>Feeling </a:t>
            </a:r>
            <a:r>
              <a:rPr lang="en-US" b="1" dirty="0" smtClean="0"/>
              <a:t>their success mattered to others</a:t>
            </a:r>
          </a:p>
          <a:p>
            <a:pPr lvl="1">
              <a:defRPr/>
            </a:pPr>
            <a:r>
              <a:rPr lang="en-US" dirty="0" smtClean="0"/>
              <a:t>Having their </a:t>
            </a:r>
            <a:r>
              <a:rPr lang="en-US" b="1" dirty="0" smtClean="0"/>
              <a:t>family history and culture valued</a:t>
            </a:r>
            <a:r>
              <a:rPr lang="en-US" dirty="0" smtClean="0"/>
              <a:t> in the educational setting</a:t>
            </a:r>
          </a:p>
          <a:p>
            <a:pPr lvl="1">
              <a:defRPr/>
            </a:pPr>
            <a:r>
              <a:rPr lang="en-US" dirty="0" smtClean="0"/>
              <a:t>Taking part in their </a:t>
            </a:r>
            <a:r>
              <a:rPr lang="en-US" b="1" dirty="0" smtClean="0"/>
              <a:t>campus community </a:t>
            </a:r>
            <a:r>
              <a:rPr lang="en-US" dirty="0" smtClean="0"/>
              <a:t>and feeling </a:t>
            </a:r>
            <a:r>
              <a:rPr lang="en-US" b="1" dirty="0" smtClean="0"/>
              <a:t>recognized for their contributions</a:t>
            </a:r>
          </a:p>
          <a:p>
            <a:pPr lvl="1">
              <a:defRPr/>
            </a:pPr>
            <a:endParaRPr lang="en-US" b="1" dirty="0" smtClean="0"/>
          </a:p>
          <a:p>
            <a:pPr lvl="1">
              <a:defRPr/>
            </a:pPr>
            <a:endParaRPr lang="en-US" b="1" dirty="0" smtClean="0"/>
          </a:p>
          <a:p>
            <a:pPr lvl="1">
              <a:defRPr/>
            </a:pPr>
            <a:endParaRPr lang="en-US" dirty="0" smtClean="0"/>
          </a:p>
          <a:p>
            <a:pPr>
              <a:defRPr/>
            </a:pPr>
            <a:endParaRPr lang="en-US" dirty="0" smtClean="0"/>
          </a:p>
        </p:txBody>
      </p:sp>
      <p:pic>
        <p:nvPicPr>
          <p:cNvPr id="4" name="Picture 3" descr="FH Logo-5.jpg"/>
          <p:cNvPicPr>
            <a:picLocks noChangeAspect="1"/>
          </p:cNvPicPr>
          <p:nvPr/>
        </p:nvPicPr>
        <p:blipFill>
          <a:blip r:embed="rId3"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next?</a:t>
            </a:r>
            <a:endParaRPr lang="en-US" b="1" dirty="0"/>
          </a:p>
        </p:txBody>
      </p:sp>
      <p:sp>
        <p:nvSpPr>
          <p:cNvPr id="3" name="Content Placeholder 2"/>
          <p:cNvSpPr>
            <a:spLocks noGrp="1"/>
          </p:cNvSpPr>
          <p:nvPr>
            <p:ph idx="1"/>
          </p:nvPr>
        </p:nvSpPr>
        <p:spPr/>
        <p:txBody>
          <a:bodyPr/>
          <a:lstStyle/>
          <a:p>
            <a:r>
              <a:rPr lang="en-US" dirty="0" smtClean="0"/>
              <a:t>What’s the goal?</a:t>
            </a:r>
          </a:p>
          <a:p>
            <a:r>
              <a:rPr lang="en-US" dirty="0" smtClean="0"/>
              <a:t>What interventions can be attempted?</a:t>
            </a:r>
          </a:p>
          <a:p>
            <a:r>
              <a:rPr lang="en-US" dirty="0" smtClean="0"/>
              <a:t>How does it change how we do our work?</a:t>
            </a:r>
          </a:p>
          <a:p>
            <a:r>
              <a:rPr lang="en-US" dirty="0" err="1"/>
              <a:t>Unpackage</a:t>
            </a:r>
            <a:r>
              <a:rPr lang="en-US" dirty="0"/>
              <a:t> issues related to equity</a:t>
            </a:r>
          </a:p>
          <a:p>
            <a:pPr lvl="1"/>
            <a:r>
              <a:rPr lang="en-US" dirty="0"/>
              <a:t>Representation: Who is here?</a:t>
            </a:r>
          </a:p>
          <a:p>
            <a:pPr lvl="1"/>
            <a:r>
              <a:rPr lang="en-US" dirty="0"/>
              <a:t>Outcomes: What happens to those who are here</a:t>
            </a:r>
            <a:r>
              <a:rPr lang="en-US" dirty="0" smtClean="0"/>
              <a:t>?</a:t>
            </a:r>
          </a:p>
          <a:p>
            <a:pPr lvl="1"/>
            <a:r>
              <a:rPr lang="en-US" dirty="0" smtClean="0"/>
              <a:t>Students: What do they say facilitates success?</a:t>
            </a:r>
            <a:endParaRPr lang="en-US" dirty="0"/>
          </a:p>
          <a:p>
            <a:endParaRPr lang="en-US" dirty="0" smtClean="0"/>
          </a:p>
          <a:p>
            <a:endParaRPr lang="en-US" dirty="0" smtClean="0"/>
          </a:p>
          <a:p>
            <a:endParaRPr lang="en-US" dirty="0" smtClean="0"/>
          </a:p>
          <a:p>
            <a:endParaRPr lang="en-US" dirty="0"/>
          </a:p>
        </p:txBody>
      </p:sp>
      <p:pic>
        <p:nvPicPr>
          <p:cNvPr id="4" name="Picture 3" descr="FH Logo-5.jpg"/>
          <p:cNvPicPr>
            <a:picLocks noChangeAspect="1"/>
          </p:cNvPicPr>
          <p:nvPr/>
        </p:nvPicPr>
        <p:blipFill>
          <a:blip r:embed="rId2" cstate="print"/>
          <a:stretch>
            <a:fillRect/>
          </a:stretch>
        </p:blipFill>
        <p:spPr>
          <a:xfrm>
            <a:off x="2853283" y="6278880"/>
            <a:ext cx="3547517" cy="274320"/>
          </a:xfrm>
          <a:prstGeom prst="rect">
            <a:avLst/>
          </a:prstGeom>
        </p:spPr>
      </p:pic>
    </p:spTree>
    <p:extLst>
      <p:ext uri="{BB962C8B-B14F-4D97-AF65-F5344CB8AC3E}">
        <p14:creationId xmlns="" xmlns:p14="http://schemas.microsoft.com/office/powerpoint/2010/main" val="87829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Sources</a:t>
            </a:r>
            <a:endParaRPr lang="en-US" b="1" dirty="0"/>
          </a:p>
        </p:txBody>
      </p:sp>
      <p:sp>
        <p:nvSpPr>
          <p:cNvPr id="3" name="Content Placeholder 2"/>
          <p:cNvSpPr>
            <a:spLocks noGrp="1"/>
          </p:cNvSpPr>
          <p:nvPr>
            <p:ph idx="1"/>
          </p:nvPr>
        </p:nvSpPr>
        <p:spPr/>
        <p:txBody>
          <a:bodyPr/>
          <a:lstStyle/>
          <a:p>
            <a:r>
              <a:rPr lang="en-US" dirty="0" smtClean="0"/>
              <a:t>Scorecard: </a:t>
            </a:r>
            <a:r>
              <a:rPr lang="en-US" dirty="0" smtClean="0">
                <a:hlinkClick r:id="rId2"/>
              </a:rPr>
              <a:t>http://foothill.edu</a:t>
            </a:r>
            <a:r>
              <a:rPr lang="en-US" dirty="0" smtClean="0"/>
              <a:t>, </a:t>
            </a:r>
            <a:r>
              <a:rPr lang="en-US" dirty="0" smtClean="0">
                <a:hlinkClick r:id="rId3"/>
              </a:rPr>
              <a:t>http://scorecard.cccco.edu</a:t>
            </a:r>
            <a:endParaRPr lang="en-US" dirty="0" smtClean="0"/>
          </a:p>
          <a:p>
            <a:endParaRPr lang="en-US" dirty="0" smtClean="0"/>
          </a:p>
          <a:p>
            <a:r>
              <a:rPr lang="en-US" dirty="0" smtClean="0"/>
              <a:t>Student Support (Re)defined:  </a:t>
            </a:r>
            <a:r>
              <a:rPr lang="en-US" u="sng" dirty="0" smtClean="0">
                <a:hlinkClick r:id="rId4"/>
              </a:rPr>
              <a:t>http://www.rpgroup.org/projects/student-support</a:t>
            </a:r>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a:p>
        </p:txBody>
      </p:sp>
      <p:pic>
        <p:nvPicPr>
          <p:cNvPr id="4" name="Picture 3" descr="FH Logo-5.jpg"/>
          <p:cNvPicPr>
            <a:picLocks noChangeAspect="1"/>
          </p:cNvPicPr>
          <p:nvPr/>
        </p:nvPicPr>
        <p:blipFill>
          <a:blip r:embed="rId5" cstate="print"/>
          <a:stretch>
            <a:fillRect/>
          </a:stretch>
        </p:blipFill>
        <p:spPr>
          <a:xfrm>
            <a:off x="2853283" y="6278880"/>
            <a:ext cx="3547517" cy="274320"/>
          </a:xfrm>
          <a:prstGeom prst="rect">
            <a:avLst/>
          </a:prstGeom>
        </p:spPr>
      </p:pic>
    </p:spTree>
    <p:extLst>
      <p:ext uri="{BB962C8B-B14F-4D97-AF65-F5344CB8AC3E}">
        <p14:creationId xmlns="" xmlns:p14="http://schemas.microsoft.com/office/powerpoint/2010/main" val="87829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003" t="1667" r="1729" b="1667"/>
          <a:stretch>
            <a:fillRect/>
          </a:stretch>
        </p:blipFill>
        <p:spPr bwMode="auto">
          <a:xfrm>
            <a:off x="762000" y="1447800"/>
            <a:ext cx="7391400" cy="4419600"/>
          </a:xfrm>
          <a:prstGeom prst="rect">
            <a:avLst/>
          </a:prstGeom>
          <a:noFill/>
          <a:ln w="9525">
            <a:noFill/>
            <a:miter lim="800000"/>
            <a:headEnd/>
            <a:tailEnd/>
          </a:ln>
          <a:effectLst/>
        </p:spPr>
      </p:pic>
      <p:sp>
        <p:nvSpPr>
          <p:cNvPr id="2" name="TextBox 1"/>
          <p:cNvSpPr txBox="1"/>
          <p:nvPr/>
        </p:nvSpPr>
        <p:spPr>
          <a:xfrm>
            <a:off x="1676400" y="533400"/>
            <a:ext cx="5715000" cy="830997"/>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400" b="1" dirty="0">
                <a:solidFill>
                  <a:prstClr val="black"/>
                </a:solidFill>
                <a:latin typeface="Calibri"/>
              </a:rPr>
              <a:t>Foothill College Fall </a:t>
            </a:r>
            <a:r>
              <a:rPr lang="en-US" sz="2400" b="1" dirty="0" smtClean="0">
                <a:solidFill>
                  <a:prstClr val="black"/>
                </a:solidFill>
                <a:latin typeface="Calibri"/>
              </a:rPr>
              <a:t>2007-Fall 2012</a:t>
            </a:r>
            <a:endParaRPr lang="en-US" sz="2400" b="1" dirty="0">
              <a:solidFill>
                <a:prstClr val="black"/>
              </a:solidFill>
              <a:latin typeface="Calibri"/>
            </a:endParaRPr>
          </a:p>
          <a:p>
            <a:pPr algn="ctr">
              <a:defRPr sz="1800" b="1" i="0" u="none" strike="noStrike" kern="1200" baseline="0">
                <a:solidFill>
                  <a:prstClr val="black"/>
                </a:solidFill>
                <a:latin typeface="+mn-lt"/>
                <a:ea typeface="+mn-ea"/>
                <a:cs typeface="+mn-cs"/>
              </a:defRPr>
            </a:pPr>
            <a:r>
              <a:rPr lang="en-US" sz="2400" b="1" dirty="0" smtClean="0">
                <a:solidFill>
                  <a:prstClr val="black"/>
                </a:solidFill>
                <a:latin typeface="Calibri"/>
              </a:rPr>
              <a:t>Enrollment by Ethnicity</a:t>
            </a:r>
            <a:endParaRPr lang="en-US" sz="2400" b="1" dirty="0">
              <a:solidFill>
                <a:prstClr val="black"/>
              </a:solidFill>
              <a:latin typeface="Calibri"/>
            </a:endParaRPr>
          </a:p>
        </p:txBody>
      </p:sp>
      <p:pic>
        <p:nvPicPr>
          <p:cNvPr id="4" name="Picture 3" descr="FH Logo-5.jpg"/>
          <p:cNvPicPr>
            <a:picLocks noChangeAspect="1"/>
          </p:cNvPicPr>
          <p:nvPr/>
        </p:nvPicPr>
        <p:blipFill>
          <a:blip r:embed="rId4"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Suggestions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Directed</a:t>
            </a:r>
          </a:p>
          <a:p>
            <a:pPr lvl="1"/>
            <a:r>
              <a:rPr lang="en-US" dirty="0" smtClean="0"/>
              <a:t>Provide career exploration and discipline-specific advising  </a:t>
            </a:r>
          </a:p>
          <a:p>
            <a:pPr lvl="1"/>
            <a:r>
              <a:rPr lang="en-US" dirty="0" smtClean="0"/>
              <a:t>Connect students to academic support programs/services</a:t>
            </a:r>
          </a:p>
          <a:p>
            <a:pPr lvl="1"/>
            <a:r>
              <a:rPr lang="en-US" dirty="0" smtClean="0"/>
              <a:t>Direct more intrusive outreach to first-generation and undecided students</a:t>
            </a:r>
          </a:p>
          <a:p>
            <a:r>
              <a:rPr lang="en-US" dirty="0" smtClean="0"/>
              <a:t>Focused</a:t>
            </a:r>
          </a:p>
          <a:p>
            <a:pPr lvl="1"/>
            <a:r>
              <a:rPr lang="en-US" dirty="0" smtClean="0"/>
              <a:t>Provide regular feedback on students’ performance and progress</a:t>
            </a:r>
          </a:p>
          <a:p>
            <a:pPr lvl="1"/>
            <a:r>
              <a:rPr lang="en-US" dirty="0" smtClean="0"/>
              <a:t>Connect students with special programs</a:t>
            </a:r>
          </a:p>
          <a:p>
            <a:pPr lvl="1"/>
            <a:r>
              <a:rPr lang="en-US" dirty="0" smtClean="0"/>
              <a:t>Develop resources that enable students to track their own progress</a:t>
            </a:r>
          </a:p>
          <a:p>
            <a:r>
              <a:rPr lang="en-US" dirty="0" smtClean="0"/>
              <a:t>Nurtured</a:t>
            </a:r>
          </a:p>
          <a:p>
            <a:pPr lvl="1"/>
            <a:r>
              <a:rPr lang="en-US" dirty="0" smtClean="0"/>
              <a:t>Ensure students understand course material</a:t>
            </a:r>
          </a:p>
          <a:p>
            <a:pPr lvl="1"/>
            <a:r>
              <a:rPr lang="en-US" dirty="0" smtClean="0"/>
              <a:t>Communicate and demonstrate that you care about student success</a:t>
            </a:r>
          </a:p>
        </p:txBody>
      </p:sp>
      <p:pic>
        <p:nvPicPr>
          <p:cNvPr id="5" name="Picture 4" descr="FH Logo-5.jpg"/>
          <p:cNvPicPr>
            <a:picLocks noChangeAspect="1"/>
          </p:cNvPicPr>
          <p:nvPr/>
        </p:nvPicPr>
        <p:blipFill>
          <a:blip r:embed="rId2"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Suggestions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Engaged</a:t>
            </a:r>
          </a:p>
          <a:p>
            <a:pPr lvl="1"/>
            <a:r>
              <a:rPr lang="en-US" dirty="0" smtClean="0"/>
              <a:t>Allow students to provide feedback formally and informally</a:t>
            </a:r>
          </a:p>
          <a:p>
            <a:pPr lvl="1"/>
            <a:r>
              <a:rPr lang="en-US" dirty="0" smtClean="0"/>
              <a:t>Highlight advantages of and encourage participation in extracurricular activities</a:t>
            </a:r>
          </a:p>
          <a:p>
            <a:r>
              <a:rPr lang="en-US" dirty="0" smtClean="0"/>
              <a:t>Connected</a:t>
            </a:r>
          </a:p>
          <a:p>
            <a:pPr lvl="1"/>
            <a:r>
              <a:rPr lang="en-US" dirty="0" smtClean="0"/>
              <a:t>Provide opportunities for peer-to-peer connections</a:t>
            </a:r>
          </a:p>
          <a:p>
            <a:pPr lvl="1"/>
            <a:r>
              <a:rPr lang="en-US" dirty="0" smtClean="0"/>
              <a:t>Promote college as a place of pride and worth</a:t>
            </a:r>
          </a:p>
          <a:p>
            <a:r>
              <a:rPr lang="en-US" dirty="0" smtClean="0"/>
              <a:t>Valued</a:t>
            </a:r>
          </a:p>
          <a:p>
            <a:pPr lvl="1"/>
            <a:r>
              <a:rPr lang="en-US" dirty="0" smtClean="0"/>
              <a:t>Create opportunities for/encourage feedback</a:t>
            </a:r>
          </a:p>
          <a:p>
            <a:pPr lvl="1"/>
            <a:r>
              <a:rPr lang="en-US" dirty="0" smtClean="0"/>
              <a:t>Offer venues to share family history, culture </a:t>
            </a:r>
            <a:r>
              <a:rPr lang="en-US" smtClean="0"/>
              <a:t>and traditions</a:t>
            </a:r>
            <a:endParaRPr lang="en-US" dirty="0" smtClean="0"/>
          </a:p>
          <a:p>
            <a:pPr lvl="1"/>
            <a:r>
              <a:rPr lang="en-US" dirty="0" smtClean="0"/>
              <a:t>Recognize students’ potential, encourage them to use their skills, abilities and experience to help others</a:t>
            </a:r>
          </a:p>
        </p:txBody>
      </p:sp>
      <p:pic>
        <p:nvPicPr>
          <p:cNvPr id="4" name="Picture 3" descr="FH Logo-5.jpg"/>
          <p:cNvPicPr>
            <a:picLocks noChangeAspect="1"/>
          </p:cNvPicPr>
          <p:nvPr/>
        </p:nvPicPr>
        <p:blipFill>
          <a:blip r:embed="rId2"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3.png"/>
          <p:cNvPicPr>
            <a:picLocks noChangeAspect="1"/>
          </p:cNvPicPr>
          <p:nvPr/>
        </p:nvPicPr>
        <p:blipFill>
          <a:blip r:embed="rId3" cstate="print"/>
          <a:stretch>
            <a:fillRect/>
          </a:stretch>
        </p:blipFill>
        <p:spPr>
          <a:xfrm>
            <a:off x="762000" y="1524000"/>
            <a:ext cx="7581487" cy="4572000"/>
          </a:xfrm>
          <a:prstGeom prst="rect">
            <a:avLst/>
          </a:prstGeom>
        </p:spPr>
      </p:pic>
      <p:sp>
        <p:nvSpPr>
          <p:cNvPr id="3" name="TextBox 2"/>
          <p:cNvSpPr txBox="1"/>
          <p:nvPr/>
        </p:nvSpPr>
        <p:spPr>
          <a:xfrm>
            <a:off x="7086600" y="1828800"/>
            <a:ext cx="1447800" cy="369333"/>
          </a:xfrm>
          <a:prstGeom prst="rect">
            <a:avLst/>
          </a:prstGeom>
          <a:noFill/>
        </p:spPr>
        <p:txBody>
          <a:bodyPr wrap="square" rtlCol="0">
            <a:spAutoFit/>
          </a:bodyPr>
          <a:lstStyle/>
          <a:p>
            <a:r>
              <a:rPr lang="en-US" dirty="0" smtClean="0">
                <a:solidFill>
                  <a:prstClr val="black"/>
                </a:solidFill>
                <a:latin typeface="Calibri"/>
              </a:rPr>
              <a:t>Service Area</a:t>
            </a:r>
            <a:endParaRPr lang="en-US" dirty="0">
              <a:solidFill>
                <a:prstClr val="black"/>
              </a:solidFill>
              <a:latin typeface="Calibri"/>
            </a:endParaRPr>
          </a:p>
        </p:txBody>
      </p:sp>
      <p:sp>
        <p:nvSpPr>
          <p:cNvPr id="5" name="TextBox 4"/>
          <p:cNvSpPr txBox="1"/>
          <p:nvPr/>
        </p:nvSpPr>
        <p:spPr>
          <a:xfrm>
            <a:off x="7315200" y="2743200"/>
            <a:ext cx="990600" cy="369333"/>
          </a:xfrm>
          <a:prstGeom prst="rect">
            <a:avLst/>
          </a:prstGeom>
          <a:noFill/>
        </p:spPr>
        <p:txBody>
          <a:bodyPr wrap="square" rtlCol="0">
            <a:spAutoFit/>
          </a:bodyPr>
          <a:lstStyle/>
          <a:p>
            <a:r>
              <a:rPr lang="en-US" dirty="0" smtClean="0">
                <a:solidFill>
                  <a:prstClr val="black"/>
                </a:solidFill>
                <a:latin typeface="Calibri"/>
              </a:rPr>
              <a:t>County</a:t>
            </a:r>
          </a:p>
        </p:txBody>
      </p:sp>
      <p:sp>
        <p:nvSpPr>
          <p:cNvPr id="6" name="TextBox 5"/>
          <p:cNvSpPr txBox="1"/>
          <p:nvPr/>
        </p:nvSpPr>
        <p:spPr>
          <a:xfrm>
            <a:off x="1295400" y="304800"/>
            <a:ext cx="6629400" cy="1200329"/>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400" b="1" dirty="0">
                <a:solidFill>
                  <a:prstClr val="black"/>
                </a:solidFill>
                <a:latin typeface="Calibri"/>
              </a:rPr>
              <a:t>Foothill College Fall </a:t>
            </a:r>
            <a:r>
              <a:rPr lang="en-US" sz="2400" b="1" dirty="0" smtClean="0">
                <a:solidFill>
                  <a:prstClr val="black"/>
                </a:solidFill>
                <a:latin typeface="Calibri"/>
              </a:rPr>
              <a:t>2007-Fall 2012</a:t>
            </a:r>
            <a:endParaRPr lang="en-US" sz="2400" b="1" dirty="0">
              <a:solidFill>
                <a:prstClr val="black"/>
              </a:solidFill>
              <a:latin typeface="Calibri"/>
            </a:endParaRPr>
          </a:p>
          <a:p>
            <a:pPr algn="ctr">
              <a:defRPr sz="1800" b="1" i="0" u="none" strike="noStrike" kern="1200" baseline="0">
                <a:solidFill>
                  <a:prstClr val="black"/>
                </a:solidFill>
                <a:latin typeface="+mn-lt"/>
                <a:ea typeface="+mn-ea"/>
                <a:cs typeface="+mn-cs"/>
              </a:defRPr>
            </a:pPr>
            <a:r>
              <a:rPr lang="en-US" sz="2400" b="1" dirty="0" smtClean="0">
                <a:solidFill>
                  <a:prstClr val="black"/>
                </a:solidFill>
                <a:latin typeface="Calibri"/>
              </a:rPr>
              <a:t>Student Enrollment and Population</a:t>
            </a:r>
          </a:p>
          <a:p>
            <a:pPr algn="ctr">
              <a:defRPr sz="1800" b="1" i="0" u="none" strike="noStrike" kern="1200" baseline="0">
                <a:solidFill>
                  <a:prstClr val="black"/>
                </a:solidFill>
                <a:latin typeface="+mn-lt"/>
                <a:ea typeface="+mn-ea"/>
                <a:cs typeface="+mn-cs"/>
              </a:defRPr>
            </a:pPr>
            <a:r>
              <a:rPr lang="en-US" sz="2400" b="1" dirty="0" smtClean="0">
                <a:solidFill>
                  <a:prstClr val="black"/>
                </a:solidFill>
                <a:latin typeface="Calibri"/>
              </a:rPr>
              <a:t>County and Service Area Overlay</a:t>
            </a:r>
            <a:endParaRPr lang="en-US" sz="2400" b="1" dirty="0">
              <a:solidFill>
                <a:prstClr val="black"/>
              </a:solidFill>
              <a:latin typeface="Calibri"/>
            </a:endParaRPr>
          </a:p>
        </p:txBody>
      </p:sp>
      <p:pic>
        <p:nvPicPr>
          <p:cNvPr id="7" name="Picture 6" descr="FH Logo-5.jpg"/>
          <p:cNvPicPr>
            <a:picLocks noChangeAspect="1"/>
          </p:cNvPicPr>
          <p:nvPr/>
        </p:nvPicPr>
        <p:blipFill>
          <a:blip r:embed="rId4"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3.png"/>
          <p:cNvPicPr>
            <a:picLocks noChangeAspect="1"/>
          </p:cNvPicPr>
          <p:nvPr/>
        </p:nvPicPr>
        <p:blipFill>
          <a:blip r:embed="rId3" cstate="print"/>
          <a:stretch>
            <a:fillRect/>
          </a:stretch>
        </p:blipFill>
        <p:spPr>
          <a:xfrm>
            <a:off x="609600" y="1524000"/>
            <a:ext cx="7581486" cy="4572000"/>
          </a:xfrm>
          <a:prstGeom prst="rect">
            <a:avLst/>
          </a:prstGeom>
        </p:spPr>
      </p:pic>
      <p:sp>
        <p:nvSpPr>
          <p:cNvPr id="3" name="TextBox 2"/>
          <p:cNvSpPr txBox="1"/>
          <p:nvPr/>
        </p:nvSpPr>
        <p:spPr>
          <a:xfrm>
            <a:off x="7620000" y="3505200"/>
            <a:ext cx="1447800" cy="369332"/>
          </a:xfrm>
          <a:prstGeom prst="rect">
            <a:avLst/>
          </a:prstGeom>
          <a:noFill/>
        </p:spPr>
        <p:txBody>
          <a:bodyPr wrap="square" rtlCol="0">
            <a:spAutoFit/>
          </a:bodyPr>
          <a:lstStyle/>
          <a:p>
            <a:r>
              <a:rPr lang="en-US" dirty="0" smtClean="0">
                <a:solidFill>
                  <a:prstClr val="black"/>
                </a:solidFill>
                <a:latin typeface="Calibri"/>
              </a:rPr>
              <a:t>Service Area</a:t>
            </a:r>
            <a:endParaRPr lang="en-US" dirty="0">
              <a:solidFill>
                <a:prstClr val="black"/>
              </a:solidFill>
              <a:latin typeface="Calibri"/>
            </a:endParaRPr>
          </a:p>
        </p:txBody>
      </p:sp>
      <p:sp>
        <p:nvSpPr>
          <p:cNvPr id="5" name="TextBox 4"/>
          <p:cNvSpPr txBox="1"/>
          <p:nvPr/>
        </p:nvSpPr>
        <p:spPr>
          <a:xfrm>
            <a:off x="7696200" y="3048000"/>
            <a:ext cx="990600" cy="369332"/>
          </a:xfrm>
          <a:prstGeom prst="rect">
            <a:avLst/>
          </a:prstGeom>
          <a:noFill/>
        </p:spPr>
        <p:txBody>
          <a:bodyPr wrap="square" rtlCol="0">
            <a:spAutoFit/>
          </a:bodyPr>
          <a:lstStyle/>
          <a:p>
            <a:r>
              <a:rPr lang="en-US" dirty="0" smtClean="0">
                <a:solidFill>
                  <a:prstClr val="black"/>
                </a:solidFill>
                <a:latin typeface="Calibri"/>
              </a:rPr>
              <a:t>County</a:t>
            </a:r>
          </a:p>
        </p:txBody>
      </p:sp>
      <p:sp>
        <p:nvSpPr>
          <p:cNvPr id="6" name="TextBox 5"/>
          <p:cNvSpPr txBox="1"/>
          <p:nvPr/>
        </p:nvSpPr>
        <p:spPr>
          <a:xfrm>
            <a:off x="1295400" y="304800"/>
            <a:ext cx="6553200" cy="1200329"/>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400" b="1" dirty="0">
                <a:solidFill>
                  <a:prstClr val="black"/>
                </a:solidFill>
                <a:latin typeface="Calibri"/>
              </a:rPr>
              <a:t>Foothill College Fall </a:t>
            </a:r>
            <a:r>
              <a:rPr lang="en-US" sz="2400" b="1" dirty="0" smtClean="0">
                <a:solidFill>
                  <a:prstClr val="black"/>
                </a:solidFill>
                <a:latin typeface="Calibri"/>
              </a:rPr>
              <a:t>2007-Fall 2012</a:t>
            </a:r>
            <a:endParaRPr lang="en-US" sz="2400" b="1" dirty="0">
              <a:solidFill>
                <a:prstClr val="black"/>
              </a:solidFill>
              <a:latin typeface="Calibri"/>
            </a:endParaRPr>
          </a:p>
          <a:p>
            <a:pPr algn="ctr">
              <a:defRPr sz="1800" b="1" i="0" u="none" strike="noStrike" kern="1200" baseline="0">
                <a:solidFill>
                  <a:prstClr val="black"/>
                </a:solidFill>
                <a:latin typeface="+mn-lt"/>
                <a:ea typeface="+mn-ea"/>
                <a:cs typeface="+mn-cs"/>
              </a:defRPr>
            </a:pPr>
            <a:r>
              <a:rPr lang="en-US" sz="2400" b="1" dirty="0" smtClean="0">
                <a:solidFill>
                  <a:prstClr val="black"/>
                </a:solidFill>
              </a:rPr>
              <a:t>Student Enrollment and Population</a:t>
            </a:r>
          </a:p>
          <a:p>
            <a:pPr algn="ctr">
              <a:defRPr sz="1800" b="1" i="0" u="none" strike="noStrike" kern="1200" baseline="0">
                <a:solidFill>
                  <a:prstClr val="black"/>
                </a:solidFill>
                <a:latin typeface="+mn-lt"/>
                <a:ea typeface="+mn-ea"/>
                <a:cs typeface="+mn-cs"/>
              </a:defRPr>
            </a:pPr>
            <a:r>
              <a:rPr lang="en-US" sz="2400" b="1" dirty="0" smtClean="0">
                <a:solidFill>
                  <a:prstClr val="black"/>
                </a:solidFill>
              </a:rPr>
              <a:t>County and Service Area Overlay</a:t>
            </a:r>
            <a:endParaRPr lang="en-US" sz="2400" b="1" dirty="0">
              <a:solidFill>
                <a:prstClr val="black"/>
              </a:solidFill>
            </a:endParaRPr>
          </a:p>
        </p:txBody>
      </p:sp>
      <p:pic>
        <p:nvPicPr>
          <p:cNvPr id="7" name="Picture 6" descr="FH Logo-5.jpg"/>
          <p:cNvPicPr>
            <a:picLocks noChangeAspect="1"/>
          </p:cNvPicPr>
          <p:nvPr/>
        </p:nvPicPr>
        <p:blipFill>
          <a:blip r:embed="rId4"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3.png"/>
          <p:cNvPicPr>
            <a:picLocks noChangeAspect="1"/>
          </p:cNvPicPr>
          <p:nvPr/>
        </p:nvPicPr>
        <p:blipFill>
          <a:blip r:embed="rId3" cstate="print"/>
          <a:stretch>
            <a:fillRect/>
          </a:stretch>
        </p:blipFill>
        <p:spPr>
          <a:xfrm>
            <a:off x="685800" y="1447800"/>
            <a:ext cx="7581486" cy="4572000"/>
          </a:xfrm>
          <a:prstGeom prst="rect">
            <a:avLst/>
          </a:prstGeom>
        </p:spPr>
      </p:pic>
      <p:sp>
        <p:nvSpPr>
          <p:cNvPr id="3" name="TextBox 2"/>
          <p:cNvSpPr txBox="1"/>
          <p:nvPr/>
        </p:nvSpPr>
        <p:spPr>
          <a:xfrm>
            <a:off x="7696200" y="3897868"/>
            <a:ext cx="1447800" cy="369332"/>
          </a:xfrm>
          <a:prstGeom prst="rect">
            <a:avLst/>
          </a:prstGeom>
          <a:noFill/>
        </p:spPr>
        <p:txBody>
          <a:bodyPr wrap="square" rtlCol="0">
            <a:spAutoFit/>
          </a:bodyPr>
          <a:lstStyle/>
          <a:p>
            <a:r>
              <a:rPr lang="en-US" dirty="0" smtClean="0">
                <a:solidFill>
                  <a:prstClr val="black"/>
                </a:solidFill>
                <a:latin typeface="Calibri"/>
              </a:rPr>
              <a:t>Service Area</a:t>
            </a:r>
            <a:endParaRPr lang="en-US" dirty="0">
              <a:solidFill>
                <a:prstClr val="black"/>
              </a:solidFill>
              <a:latin typeface="Calibri"/>
            </a:endParaRPr>
          </a:p>
        </p:txBody>
      </p:sp>
      <p:sp>
        <p:nvSpPr>
          <p:cNvPr id="5" name="TextBox 4"/>
          <p:cNvSpPr txBox="1"/>
          <p:nvPr/>
        </p:nvSpPr>
        <p:spPr>
          <a:xfrm>
            <a:off x="7772400" y="3212068"/>
            <a:ext cx="990600" cy="369332"/>
          </a:xfrm>
          <a:prstGeom prst="rect">
            <a:avLst/>
          </a:prstGeom>
          <a:noFill/>
        </p:spPr>
        <p:txBody>
          <a:bodyPr wrap="square" rtlCol="0">
            <a:spAutoFit/>
          </a:bodyPr>
          <a:lstStyle/>
          <a:p>
            <a:r>
              <a:rPr lang="en-US" dirty="0" smtClean="0">
                <a:solidFill>
                  <a:prstClr val="black"/>
                </a:solidFill>
                <a:latin typeface="Calibri"/>
              </a:rPr>
              <a:t>County</a:t>
            </a:r>
          </a:p>
        </p:txBody>
      </p:sp>
      <p:sp>
        <p:nvSpPr>
          <p:cNvPr id="7" name="TextBox 6"/>
          <p:cNvSpPr txBox="1"/>
          <p:nvPr/>
        </p:nvSpPr>
        <p:spPr>
          <a:xfrm>
            <a:off x="1295400" y="304800"/>
            <a:ext cx="6629400" cy="1200329"/>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400" b="1" dirty="0">
                <a:solidFill>
                  <a:prstClr val="black"/>
                </a:solidFill>
                <a:latin typeface="Calibri"/>
              </a:rPr>
              <a:t>Foothill College Fall </a:t>
            </a:r>
            <a:r>
              <a:rPr lang="en-US" sz="2400" b="1" dirty="0" smtClean="0">
                <a:solidFill>
                  <a:prstClr val="black"/>
                </a:solidFill>
                <a:latin typeface="Calibri"/>
              </a:rPr>
              <a:t>2007-Fall 2012</a:t>
            </a:r>
            <a:endParaRPr lang="en-US" sz="2400" b="1" dirty="0">
              <a:solidFill>
                <a:prstClr val="black"/>
              </a:solidFill>
              <a:latin typeface="Calibri"/>
            </a:endParaRPr>
          </a:p>
          <a:p>
            <a:pPr algn="ctr">
              <a:defRPr sz="1800" b="1" i="0" u="none" strike="noStrike" kern="1200" baseline="0">
                <a:solidFill>
                  <a:prstClr val="black"/>
                </a:solidFill>
                <a:latin typeface="+mn-lt"/>
                <a:ea typeface="+mn-ea"/>
                <a:cs typeface="+mn-cs"/>
              </a:defRPr>
            </a:pPr>
            <a:r>
              <a:rPr lang="en-US" sz="2400" b="1" dirty="0" smtClean="0">
                <a:solidFill>
                  <a:prstClr val="black"/>
                </a:solidFill>
              </a:rPr>
              <a:t>Student Enrollment and Population</a:t>
            </a:r>
          </a:p>
          <a:p>
            <a:pPr algn="ctr">
              <a:defRPr sz="1800" b="1" i="0" u="none" strike="noStrike" kern="1200" baseline="0">
                <a:solidFill>
                  <a:prstClr val="black"/>
                </a:solidFill>
                <a:latin typeface="+mn-lt"/>
                <a:ea typeface="+mn-ea"/>
                <a:cs typeface="+mn-cs"/>
              </a:defRPr>
            </a:pPr>
            <a:r>
              <a:rPr lang="en-US" sz="2400" b="1" dirty="0" smtClean="0">
                <a:solidFill>
                  <a:prstClr val="black"/>
                </a:solidFill>
              </a:rPr>
              <a:t>County and Service Area Overlay</a:t>
            </a:r>
            <a:endParaRPr lang="en-US" sz="2400" b="1" dirty="0">
              <a:solidFill>
                <a:prstClr val="black"/>
              </a:solidFill>
            </a:endParaRPr>
          </a:p>
        </p:txBody>
      </p:sp>
      <p:pic>
        <p:nvPicPr>
          <p:cNvPr id="6" name="Picture 5" descr="FH Logo-5.jpg"/>
          <p:cNvPicPr>
            <a:picLocks noChangeAspect="1"/>
          </p:cNvPicPr>
          <p:nvPr/>
        </p:nvPicPr>
        <p:blipFill>
          <a:blip r:embed="rId4"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3.png"/>
          <p:cNvPicPr>
            <a:picLocks noChangeAspect="1"/>
          </p:cNvPicPr>
          <p:nvPr/>
        </p:nvPicPr>
        <p:blipFill>
          <a:blip r:embed="rId3" cstate="print"/>
          <a:stretch>
            <a:fillRect/>
          </a:stretch>
        </p:blipFill>
        <p:spPr>
          <a:xfrm>
            <a:off x="609600" y="1572064"/>
            <a:ext cx="7581486" cy="4572000"/>
          </a:xfrm>
          <a:prstGeom prst="rect">
            <a:avLst/>
          </a:prstGeom>
        </p:spPr>
      </p:pic>
      <p:sp>
        <p:nvSpPr>
          <p:cNvPr id="3" name="TextBox 2"/>
          <p:cNvSpPr txBox="1"/>
          <p:nvPr/>
        </p:nvSpPr>
        <p:spPr>
          <a:xfrm>
            <a:off x="7620000" y="4648200"/>
            <a:ext cx="1447800" cy="369332"/>
          </a:xfrm>
          <a:prstGeom prst="rect">
            <a:avLst/>
          </a:prstGeom>
          <a:noFill/>
        </p:spPr>
        <p:txBody>
          <a:bodyPr wrap="square" rtlCol="0">
            <a:spAutoFit/>
          </a:bodyPr>
          <a:lstStyle/>
          <a:p>
            <a:r>
              <a:rPr lang="en-US" dirty="0" smtClean="0">
                <a:solidFill>
                  <a:prstClr val="black"/>
                </a:solidFill>
                <a:latin typeface="Calibri"/>
              </a:rPr>
              <a:t>Service Area</a:t>
            </a:r>
            <a:endParaRPr lang="en-US" dirty="0">
              <a:solidFill>
                <a:prstClr val="black"/>
              </a:solidFill>
              <a:latin typeface="Calibri"/>
            </a:endParaRPr>
          </a:p>
        </p:txBody>
      </p:sp>
      <p:sp>
        <p:nvSpPr>
          <p:cNvPr id="5" name="TextBox 4"/>
          <p:cNvSpPr txBox="1"/>
          <p:nvPr/>
        </p:nvSpPr>
        <p:spPr>
          <a:xfrm>
            <a:off x="7772400" y="4953000"/>
            <a:ext cx="990600" cy="369332"/>
          </a:xfrm>
          <a:prstGeom prst="rect">
            <a:avLst/>
          </a:prstGeom>
          <a:noFill/>
        </p:spPr>
        <p:txBody>
          <a:bodyPr wrap="square" rtlCol="0">
            <a:spAutoFit/>
          </a:bodyPr>
          <a:lstStyle/>
          <a:p>
            <a:r>
              <a:rPr lang="en-US" dirty="0" smtClean="0">
                <a:solidFill>
                  <a:prstClr val="black"/>
                </a:solidFill>
                <a:latin typeface="Calibri"/>
              </a:rPr>
              <a:t>County</a:t>
            </a:r>
          </a:p>
        </p:txBody>
      </p:sp>
      <p:sp>
        <p:nvSpPr>
          <p:cNvPr id="7" name="TextBox 6"/>
          <p:cNvSpPr txBox="1"/>
          <p:nvPr/>
        </p:nvSpPr>
        <p:spPr>
          <a:xfrm>
            <a:off x="1295400" y="304800"/>
            <a:ext cx="6781800" cy="1200329"/>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400" b="1" dirty="0">
                <a:solidFill>
                  <a:prstClr val="black"/>
                </a:solidFill>
                <a:latin typeface="Calibri"/>
              </a:rPr>
              <a:t>Foothill College Fall </a:t>
            </a:r>
            <a:r>
              <a:rPr lang="en-US" sz="2400" b="1" dirty="0" smtClean="0">
                <a:solidFill>
                  <a:prstClr val="black"/>
                </a:solidFill>
                <a:latin typeface="Calibri"/>
              </a:rPr>
              <a:t>2007-Fall 2012</a:t>
            </a:r>
            <a:endParaRPr lang="en-US" sz="2400" b="1" dirty="0">
              <a:solidFill>
                <a:prstClr val="black"/>
              </a:solidFill>
              <a:latin typeface="Calibri"/>
            </a:endParaRPr>
          </a:p>
          <a:p>
            <a:pPr algn="ctr">
              <a:defRPr sz="1800" b="1" i="0" u="none" strike="noStrike" kern="1200" baseline="0">
                <a:solidFill>
                  <a:prstClr val="black"/>
                </a:solidFill>
                <a:latin typeface="+mn-lt"/>
                <a:ea typeface="+mn-ea"/>
                <a:cs typeface="+mn-cs"/>
              </a:defRPr>
            </a:pPr>
            <a:r>
              <a:rPr lang="en-US" sz="2400" b="1" dirty="0" smtClean="0">
                <a:solidFill>
                  <a:prstClr val="black"/>
                </a:solidFill>
              </a:rPr>
              <a:t>Student Enrollment and Population</a:t>
            </a:r>
          </a:p>
          <a:p>
            <a:pPr algn="ctr">
              <a:defRPr sz="1800" b="1" i="0" u="none" strike="noStrike" kern="1200" baseline="0">
                <a:solidFill>
                  <a:prstClr val="black"/>
                </a:solidFill>
                <a:latin typeface="+mn-lt"/>
                <a:ea typeface="+mn-ea"/>
                <a:cs typeface="+mn-cs"/>
              </a:defRPr>
            </a:pPr>
            <a:r>
              <a:rPr lang="en-US" sz="2400" b="1" dirty="0" smtClean="0">
                <a:solidFill>
                  <a:prstClr val="black"/>
                </a:solidFill>
              </a:rPr>
              <a:t>County and Service Area Overlay</a:t>
            </a:r>
            <a:endParaRPr lang="en-US" sz="2400" b="1" dirty="0">
              <a:solidFill>
                <a:prstClr val="black"/>
              </a:solidFill>
            </a:endParaRPr>
          </a:p>
        </p:txBody>
      </p:sp>
      <p:pic>
        <p:nvPicPr>
          <p:cNvPr id="6" name="Picture 5" descr="FH Logo-5.jpg"/>
          <p:cNvPicPr>
            <a:picLocks noChangeAspect="1"/>
          </p:cNvPicPr>
          <p:nvPr/>
        </p:nvPicPr>
        <p:blipFill>
          <a:blip r:embed="rId4"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30621" y="1371600"/>
            <a:ext cx="7598979" cy="4572000"/>
          </a:xfrm>
          <a:prstGeom prst="rect">
            <a:avLst/>
          </a:prstGeom>
          <a:noFill/>
          <a:ln w="9525">
            <a:noFill/>
            <a:miter lim="800000"/>
            <a:headEnd/>
            <a:tailEnd/>
          </a:ln>
          <a:effectLst/>
        </p:spPr>
      </p:pic>
      <p:sp>
        <p:nvSpPr>
          <p:cNvPr id="4" name="TextBox 3"/>
          <p:cNvSpPr txBox="1"/>
          <p:nvPr/>
        </p:nvSpPr>
        <p:spPr>
          <a:xfrm>
            <a:off x="914400" y="304800"/>
            <a:ext cx="7010400" cy="830997"/>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n-US" sz="2400" b="1" dirty="0">
                <a:solidFill>
                  <a:prstClr val="black"/>
                </a:solidFill>
                <a:latin typeface="Calibri"/>
              </a:rPr>
              <a:t>Foothill College Fall </a:t>
            </a:r>
            <a:r>
              <a:rPr lang="en-US" sz="2400" b="1" dirty="0" smtClean="0">
                <a:solidFill>
                  <a:prstClr val="black"/>
                </a:solidFill>
                <a:latin typeface="Calibri"/>
              </a:rPr>
              <a:t>2007-Fall 2012</a:t>
            </a:r>
            <a:endParaRPr lang="en-US" sz="2400" b="1" dirty="0">
              <a:solidFill>
                <a:prstClr val="black"/>
              </a:solidFill>
              <a:latin typeface="Calibri"/>
            </a:endParaRPr>
          </a:p>
          <a:p>
            <a:pPr algn="ctr">
              <a:defRPr sz="1800" b="1" i="0" u="none" strike="noStrike" kern="1200" baseline="0">
                <a:solidFill>
                  <a:prstClr val="black"/>
                </a:solidFill>
                <a:latin typeface="+mn-lt"/>
                <a:ea typeface="+mn-ea"/>
                <a:cs typeface="+mn-cs"/>
              </a:defRPr>
            </a:pPr>
            <a:r>
              <a:rPr lang="en-US" sz="2400" b="1" dirty="0" smtClean="0">
                <a:solidFill>
                  <a:prstClr val="black"/>
                </a:solidFill>
                <a:latin typeface="Calibri"/>
              </a:rPr>
              <a:t>Student Enrollment by Ethnicity</a:t>
            </a:r>
            <a:endParaRPr lang="en-US" sz="2400" b="1" dirty="0">
              <a:solidFill>
                <a:prstClr val="black"/>
              </a:solidFill>
              <a:latin typeface="Calibri"/>
            </a:endParaRPr>
          </a:p>
        </p:txBody>
      </p:sp>
      <p:pic>
        <p:nvPicPr>
          <p:cNvPr id="5" name="Picture 4" descr="FH Logo-5.jpg"/>
          <p:cNvPicPr>
            <a:picLocks noChangeAspect="1"/>
          </p:cNvPicPr>
          <p:nvPr/>
        </p:nvPicPr>
        <p:blipFill>
          <a:blip r:embed="rId4" cstate="print"/>
          <a:stretch>
            <a:fillRect/>
          </a:stretch>
        </p:blipFill>
        <p:spPr>
          <a:xfrm>
            <a:off x="2853283" y="6278880"/>
            <a:ext cx="3547517" cy="2743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HDA">
      <a:dk1>
        <a:sysClr val="windowText" lastClr="000000"/>
      </a:dk1>
      <a:lt1>
        <a:sysClr val="window" lastClr="FFFFFF"/>
      </a:lt1>
      <a:dk2>
        <a:srgbClr val="1F497D"/>
      </a:dk2>
      <a:lt2>
        <a:srgbClr val="EEECE1"/>
      </a:lt2>
      <a:accent1>
        <a:srgbClr val="820404"/>
      </a:accent1>
      <a:accent2>
        <a:srgbClr val="46867B"/>
      </a:accent2>
      <a:accent3>
        <a:srgbClr val="F5C53F"/>
      </a:accent3>
      <a:accent4>
        <a:srgbClr val="616C8F"/>
      </a:accent4>
      <a:accent5>
        <a:srgbClr val="CC6666"/>
      </a:accent5>
      <a:accent6>
        <a:srgbClr val="315F5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2947</TotalTime>
  <Words>1995</Words>
  <Application>Microsoft Office PowerPoint</Application>
  <PresentationFormat>On-screen Show (4:3)</PresentationFormat>
  <Paragraphs>343</Paragraphs>
  <Slides>41</Slides>
  <Notes>19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46" baseType="lpstr">
      <vt:lpstr>Office Theme</vt:lpstr>
      <vt:lpstr>1_Office Theme</vt:lpstr>
      <vt:lpstr>2_Office Theme</vt:lpstr>
      <vt:lpstr>3_Office Theme</vt:lpstr>
      <vt:lpstr>Acrobat Document</vt:lpstr>
      <vt:lpstr>Student Equity:  Enrollment and Outcome Trends</vt:lpstr>
      <vt:lpstr>Overview</vt:lpstr>
      <vt:lpstr>Part I:  Foothill Students and Local Population</vt:lpstr>
      <vt:lpstr>Slide 4</vt:lpstr>
      <vt:lpstr>Slide 5</vt:lpstr>
      <vt:lpstr>Slide 6</vt:lpstr>
      <vt:lpstr>Slide 7</vt:lpstr>
      <vt:lpstr>Slide 8</vt:lpstr>
      <vt:lpstr>Slide 9</vt:lpstr>
      <vt:lpstr>Slide 10</vt:lpstr>
      <vt:lpstr>Part II:  Foothill Students and Employees</vt:lpstr>
      <vt:lpstr>Slide 12</vt:lpstr>
      <vt:lpstr>Slide 13</vt:lpstr>
      <vt:lpstr>Slide 14</vt:lpstr>
      <vt:lpstr>Slide 15</vt:lpstr>
      <vt:lpstr>Slide 16</vt:lpstr>
      <vt:lpstr>Slide 17</vt:lpstr>
      <vt:lpstr>What do the numbers say?</vt:lpstr>
      <vt:lpstr>Part III:  Foothill Students and Outcomes</vt:lpstr>
      <vt:lpstr>Placement at Below College Level</vt:lpstr>
      <vt:lpstr>Course Success and Retention Comparison</vt:lpstr>
      <vt:lpstr>Course Success Rates by Ethnicity</vt:lpstr>
      <vt:lpstr>Online and Not Online Course Success</vt:lpstr>
      <vt:lpstr>    </vt:lpstr>
      <vt:lpstr>    </vt:lpstr>
      <vt:lpstr>    </vt:lpstr>
      <vt:lpstr>    </vt:lpstr>
      <vt:lpstr>    </vt:lpstr>
      <vt:lpstr>    </vt:lpstr>
      <vt:lpstr>    </vt:lpstr>
      <vt:lpstr>    </vt:lpstr>
      <vt:lpstr>Part IV:  Student Voices</vt:lpstr>
      <vt:lpstr>Student Support (Re)defined</vt:lpstr>
      <vt:lpstr>Student Support (Re)defined)</vt:lpstr>
      <vt:lpstr>Key Themes</vt:lpstr>
      <vt:lpstr>Connecting Target Students</vt:lpstr>
      <vt:lpstr>Connecting Target Students</vt:lpstr>
      <vt:lpstr>What’s next?</vt:lpstr>
      <vt:lpstr>Sources</vt:lpstr>
      <vt:lpstr>Student Suggestions</vt:lpstr>
      <vt:lpstr>Student Suggestions</vt:lpstr>
    </vt:vector>
  </TitlesOfParts>
  <Company>FHDA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Summer Bridge  Math Program </dc:title>
  <dc:creator>ekuo</dc:creator>
  <cp:lastModifiedBy>ekuo</cp:lastModifiedBy>
  <cp:revision>595</cp:revision>
  <dcterms:created xsi:type="dcterms:W3CDTF">2012-10-18T00:39:36Z</dcterms:created>
  <dcterms:modified xsi:type="dcterms:W3CDTF">2013-05-13T21:15:28Z</dcterms:modified>
</cp:coreProperties>
</file>