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charts/chart4.xml" ContentType="application/vnd.openxmlformats-officedocument.drawingml.chart+xml"/>
  <Override PartName="/ppt/notesSlides/notesSlide11.xml" ContentType="application/vnd.openxmlformats-officedocument.presentationml.notesSlide+xml"/>
  <Override PartName="/ppt/charts/chart5.xml" ContentType="application/vnd.openxmlformats-officedocument.drawingml.chart+xml"/>
  <Override PartName="/ppt/notesSlides/notesSlide12.xml" ContentType="application/vnd.openxmlformats-officedocument.presentationml.notesSlide+xml"/>
  <Override PartName="/ppt/charts/chart6.xml" ContentType="application/vnd.openxmlformats-officedocument.drawingml.chart+xml"/>
  <Override PartName="/ppt/notesSlides/notesSlide13.xml" ContentType="application/vnd.openxmlformats-officedocument.presentationml.notesSlide+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24"/>
  </p:notesMasterIdLst>
  <p:sldIdLst>
    <p:sldId id="256" r:id="rId5"/>
    <p:sldId id="335" r:id="rId6"/>
    <p:sldId id="333" r:id="rId7"/>
    <p:sldId id="324" r:id="rId8"/>
    <p:sldId id="325" r:id="rId9"/>
    <p:sldId id="326" r:id="rId10"/>
    <p:sldId id="327" r:id="rId11"/>
    <p:sldId id="328" r:id="rId12"/>
    <p:sldId id="329" r:id="rId13"/>
    <p:sldId id="341" r:id="rId14"/>
    <p:sldId id="339" r:id="rId15"/>
    <p:sldId id="318" r:id="rId16"/>
    <p:sldId id="319" r:id="rId17"/>
    <p:sldId id="301" r:id="rId18"/>
    <p:sldId id="321" r:id="rId19"/>
    <p:sldId id="322" r:id="rId20"/>
    <p:sldId id="323" r:id="rId21"/>
    <p:sldId id="337" r:id="rId22"/>
    <p:sldId id="33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64" autoAdjust="0"/>
    <p:restoredTop sz="78539" autoAdjust="0"/>
  </p:normalViewPr>
  <p:slideViewPr>
    <p:cSldViewPr>
      <p:cViewPr>
        <p:scale>
          <a:sx n="68" d="100"/>
          <a:sy n="68" d="100"/>
        </p:scale>
        <p:origin x="-1944" y="-80"/>
      </p:cViewPr>
      <p:guideLst>
        <p:guide orient="horz" pos="2160"/>
        <p:guide pos="2880"/>
      </p:guideLst>
    </p:cSldViewPr>
  </p:slideViewPr>
  <p:outlineViewPr>
    <p:cViewPr>
      <p:scale>
        <a:sx n="33" d="100"/>
        <a:sy n="33" d="100"/>
      </p:scale>
      <p:origin x="0" y="16096"/>
    </p:cViewPr>
  </p:outlineViewPr>
  <p:notesTextViewPr>
    <p:cViewPr>
      <p:scale>
        <a:sx n="100" d="100"/>
        <a:sy n="100" d="100"/>
      </p:scale>
      <p:origin x="0" y="0"/>
    </p:cViewPr>
  </p:notesTextViewPr>
  <p:sorterViewPr>
    <p:cViewPr>
      <p:scale>
        <a:sx n="66" d="100"/>
        <a:sy n="66" d="100"/>
      </p:scale>
      <p:origin x="0" y="58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ndana\Desktop\Student-Equity-Dash.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andana\Desktop\Student-Equity-Dash.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Mandana\My%20Documents\Dropbox\Foothill%20IR\StudentEquityDash\Student-Equity-Dash.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andana\Desktop\Student-Equity-Dash.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andana\Desktop\Student-Equity-Dash.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mandana\Desktop\Student-Equity-Dash.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mandana\Desktop\Student-Equity-Das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dirty="0"/>
              <a:t>Foothill College</a:t>
            </a:r>
            <a:r>
              <a:rPr lang="en-US" sz="1400" baseline="0" dirty="0"/>
              <a:t> Fall </a:t>
            </a:r>
            <a:r>
              <a:rPr lang="en-US" sz="1400" baseline="0" dirty="0" smtClean="0"/>
              <a:t>2007-Fall 2012</a:t>
            </a:r>
            <a:endParaRPr lang="en-US" sz="1400" baseline="0" dirty="0"/>
          </a:p>
          <a:p>
            <a:pPr>
              <a:defRPr sz="1400"/>
            </a:pPr>
            <a:r>
              <a:rPr lang="en-US" sz="1400" dirty="0"/>
              <a:t>Enrollment Headcount</a:t>
            </a:r>
            <a:r>
              <a:rPr lang="en-US" sz="1400" baseline="0" dirty="0"/>
              <a:t> </a:t>
            </a:r>
            <a:r>
              <a:rPr lang="en-US" sz="1400" dirty="0"/>
              <a:t>by </a:t>
            </a:r>
            <a:r>
              <a:rPr lang="en-US" sz="1400" dirty="0" smtClean="0"/>
              <a:t>Ethnicity</a:t>
            </a:r>
            <a:endParaRPr lang="en-US" sz="1400" dirty="0"/>
          </a:p>
        </c:rich>
      </c:tx>
      <c:layout/>
      <c:overlay val="0"/>
    </c:title>
    <c:autoTitleDeleted val="0"/>
    <c:plotArea>
      <c:layout/>
      <c:lineChart>
        <c:grouping val="standard"/>
        <c:varyColors val="0"/>
        <c:ser>
          <c:idx val="1"/>
          <c:order val="0"/>
          <c:tx>
            <c:strRef>
              <c:f>'FH Ethnicity'!$AB$13</c:f>
              <c:strCache>
                <c:ptCount val="1"/>
                <c:pt idx="0">
                  <c:v>Total Enrollment</c:v>
                </c:pt>
              </c:strCache>
            </c:strRef>
          </c:tx>
          <c:spPr>
            <a:ln>
              <a:solidFill>
                <a:schemeClr val="accent1"/>
              </a:solidFill>
            </a:ln>
          </c:spPr>
          <c:marker>
            <c:symbol val="square"/>
            <c:size val="7"/>
            <c:spPr>
              <a:solidFill>
                <a:schemeClr val="accent1"/>
              </a:solidFill>
              <a:ln>
                <a:solidFill>
                  <a:schemeClr val="accent1"/>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Ethnicity'!$AC$13:$AH$13</c:f>
              <c:numCache>
                <c:formatCode>#,##0</c:formatCode>
                <c:ptCount val="6"/>
                <c:pt idx="0">
                  <c:v>17917.0</c:v>
                </c:pt>
                <c:pt idx="1">
                  <c:v>19107.0</c:v>
                </c:pt>
                <c:pt idx="2">
                  <c:v>18086.0</c:v>
                </c:pt>
                <c:pt idx="3">
                  <c:v>16898.0</c:v>
                </c:pt>
                <c:pt idx="4">
                  <c:v>15500.0</c:v>
                </c:pt>
                <c:pt idx="5">
                  <c:v>14228.0</c:v>
                </c:pt>
              </c:numCache>
            </c:numRef>
          </c:val>
          <c:smooth val="0"/>
        </c:ser>
        <c:ser>
          <c:idx val="0"/>
          <c:order val="1"/>
          <c:tx>
            <c:strRef>
              <c:f>'FH Ethnicity'!$AB$17</c:f>
              <c:strCache>
                <c:ptCount val="1"/>
                <c:pt idx="0">
                  <c:v>African American Enr.</c:v>
                </c:pt>
              </c:strCache>
            </c:strRef>
          </c:tx>
          <c:spPr>
            <a:ln>
              <a:solidFill>
                <a:schemeClr val="accent5"/>
              </a:solidFill>
            </a:ln>
          </c:spPr>
          <c:marker>
            <c:spPr>
              <a:solidFill>
                <a:schemeClr val="accent5"/>
              </a:solidFill>
              <a:ln>
                <a:solidFill>
                  <a:srgbClr val="CC6666"/>
                </a:solidFill>
              </a:ln>
            </c:spPr>
          </c:marker>
          <c:val>
            <c:numRef>
              <c:f>'FH Ethnicity'!$AC$17:$AH$17</c:f>
              <c:numCache>
                <c:formatCode>#,##0</c:formatCode>
                <c:ptCount val="6"/>
                <c:pt idx="0">
                  <c:v>605.0</c:v>
                </c:pt>
                <c:pt idx="1">
                  <c:v>604.0</c:v>
                </c:pt>
                <c:pt idx="2">
                  <c:v>592.0</c:v>
                </c:pt>
                <c:pt idx="3">
                  <c:v>589.0</c:v>
                </c:pt>
                <c:pt idx="4">
                  <c:v>748.0</c:v>
                </c:pt>
                <c:pt idx="5">
                  <c:v>748.0</c:v>
                </c:pt>
              </c:numCache>
            </c:numRef>
          </c:val>
          <c:smooth val="0"/>
        </c:ser>
        <c:ser>
          <c:idx val="2"/>
          <c:order val="2"/>
          <c:tx>
            <c:strRef>
              <c:f>'FH Ethnicity'!$AB$18</c:f>
              <c:strCache>
                <c:ptCount val="1"/>
                <c:pt idx="0">
                  <c:v>Filipino Enr.</c:v>
                </c:pt>
              </c:strCache>
            </c:strRef>
          </c:tx>
          <c:spPr>
            <a:ln>
              <a:solidFill>
                <a:schemeClr val="accent6"/>
              </a:solidFill>
            </a:ln>
          </c:spPr>
          <c:marker>
            <c:symbol val="x"/>
            <c:size val="7"/>
            <c:spPr>
              <a:solidFill>
                <a:schemeClr val="accent6"/>
              </a:solidFill>
              <a:ln>
                <a:solidFill>
                  <a:srgbClr val="315F57"/>
                </a:solidFill>
              </a:ln>
            </c:spPr>
          </c:marker>
          <c:val>
            <c:numRef>
              <c:f>'FH Ethnicity'!$AC$18:$AH$18</c:f>
              <c:numCache>
                <c:formatCode>#,##0</c:formatCode>
                <c:ptCount val="6"/>
                <c:pt idx="0">
                  <c:v>496.0</c:v>
                </c:pt>
                <c:pt idx="1">
                  <c:v>484.0</c:v>
                </c:pt>
                <c:pt idx="2">
                  <c:v>464.0</c:v>
                </c:pt>
                <c:pt idx="3">
                  <c:v>448.0</c:v>
                </c:pt>
                <c:pt idx="4">
                  <c:v>635.0</c:v>
                </c:pt>
                <c:pt idx="5">
                  <c:v>630.0</c:v>
                </c:pt>
              </c:numCache>
            </c:numRef>
          </c:val>
          <c:smooth val="0"/>
        </c:ser>
        <c:ser>
          <c:idx val="7"/>
          <c:order val="3"/>
          <c:tx>
            <c:strRef>
              <c:f>'FH Ethnicity'!$AB$16</c:f>
              <c:strCache>
                <c:ptCount val="1"/>
                <c:pt idx="0">
                  <c:v>Latino/a Enr.</c:v>
                </c:pt>
              </c:strCache>
            </c:strRef>
          </c:tx>
          <c:spPr>
            <a:ln>
              <a:solidFill>
                <a:schemeClr val="accent4"/>
              </a:solidFill>
            </a:ln>
          </c:spPr>
          <c:marker>
            <c:symbol val="diamond"/>
            <c:size val="7"/>
            <c:spPr>
              <a:solidFill>
                <a:schemeClr val="accent4"/>
              </a:solidFill>
              <a:ln>
                <a:solidFill>
                  <a:srgbClr val="616C8F"/>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Ethnicity'!$AC$16:$AH$16</c:f>
              <c:numCache>
                <c:formatCode>#,##0</c:formatCode>
                <c:ptCount val="6"/>
                <c:pt idx="0">
                  <c:v>2311.0</c:v>
                </c:pt>
                <c:pt idx="1">
                  <c:v>2150.0</c:v>
                </c:pt>
                <c:pt idx="2">
                  <c:v>1951.0</c:v>
                </c:pt>
                <c:pt idx="3">
                  <c:v>1788.0</c:v>
                </c:pt>
                <c:pt idx="4">
                  <c:v>2779.0</c:v>
                </c:pt>
                <c:pt idx="5">
                  <c:v>2839.0</c:v>
                </c:pt>
              </c:numCache>
            </c:numRef>
          </c:val>
          <c:smooth val="0"/>
        </c:ser>
        <c:ser>
          <c:idx val="6"/>
          <c:order val="4"/>
          <c:tx>
            <c:strRef>
              <c:f>'FH Ethnicity'!$AB$15</c:f>
              <c:strCache>
                <c:ptCount val="1"/>
                <c:pt idx="0">
                  <c:v>Asian/Pac Isl Enr.</c:v>
                </c:pt>
              </c:strCache>
            </c:strRef>
          </c:tx>
          <c:spPr>
            <a:ln>
              <a:solidFill>
                <a:schemeClr val="accent3"/>
              </a:solidFill>
            </a:ln>
          </c:spPr>
          <c:marker>
            <c:symbol val="plus"/>
            <c:size val="7"/>
            <c:spPr>
              <a:solidFill>
                <a:schemeClr val="accent3"/>
              </a:solidFill>
              <a:ln>
                <a:solidFill>
                  <a:schemeClr val="accent3"/>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Ethnicity'!$AC$15:$AH$15</c:f>
              <c:numCache>
                <c:formatCode>#,##0</c:formatCode>
                <c:ptCount val="6"/>
                <c:pt idx="0">
                  <c:v>5163.0</c:v>
                </c:pt>
                <c:pt idx="1">
                  <c:v>4819.0</c:v>
                </c:pt>
                <c:pt idx="2">
                  <c:v>3611.0</c:v>
                </c:pt>
                <c:pt idx="3">
                  <c:v>3711.0</c:v>
                </c:pt>
                <c:pt idx="4">
                  <c:v>3878.0</c:v>
                </c:pt>
                <c:pt idx="5">
                  <c:v>3883.0</c:v>
                </c:pt>
              </c:numCache>
            </c:numRef>
          </c:val>
          <c:smooth val="0"/>
        </c:ser>
        <c:ser>
          <c:idx val="5"/>
          <c:order val="5"/>
          <c:tx>
            <c:strRef>
              <c:f>'FH Ethnicity'!$AB$14</c:f>
              <c:strCache>
                <c:ptCount val="1"/>
                <c:pt idx="0">
                  <c:v>White Enr.</c:v>
                </c:pt>
              </c:strCache>
            </c:strRef>
          </c:tx>
          <c:spPr>
            <a:ln>
              <a:solidFill>
                <a:schemeClr val="accent2"/>
              </a:solidFill>
            </a:ln>
          </c:spPr>
          <c:marker>
            <c:spPr>
              <a:solidFill>
                <a:schemeClr val="accent2"/>
              </a:solidFill>
              <a:ln>
                <a:solidFill>
                  <a:schemeClr val="accent2"/>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Ethnicity'!$AC$14:$AH$14</c:f>
              <c:numCache>
                <c:formatCode>#,##0</c:formatCode>
                <c:ptCount val="6"/>
                <c:pt idx="0">
                  <c:v>7345.0</c:v>
                </c:pt>
                <c:pt idx="1">
                  <c:v>7429.0</c:v>
                </c:pt>
                <c:pt idx="2">
                  <c:v>7343.0</c:v>
                </c:pt>
                <c:pt idx="3">
                  <c:v>6463.0</c:v>
                </c:pt>
                <c:pt idx="4">
                  <c:v>5898.0</c:v>
                </c:pt>
                <c:pt idx="5">
                  <c:v>5135.0</c:v>
                </c:pt>
              </c:numCache>
            </c:numRef>
          </c:val>
          <c:smooth val="0"/>
        </c:ser>
        <c:dLbls>
          <c:showLegendKey val="0"/>
          <c:showVal val="0"/>
          <c:showCatName val="0"/>
          <c:showSerName val="0"/>
          <c:showPercent val="0"/>
          <c:showBubbleSize val="0"/>
        </c:dLbls>
        <c:marker val="1"/>
        <c:smooth val="0"/>
        <c:axId val="696891608"/>
        <c:axId val="696894408"/>
      </c:lineChart>
      <c:catAx>
        <c:axId val="696891608"/>
        <c:scaling>
          <c:orientation val="minMax"/>
        </c:scaling>
        <c:delete val="0"/>
        <c:axPos val="b"/>
        <c:majorTickMark val="none"/>
        <c:minorTickMark val="none"/>
        <c:tickLblPos val="nextTo"/>
        <c:crossAx val="696894408"/>
        <c:crosses val="autoZero"/>
        <c:auto val="1"/>
        <c:lblAlgn val="ctr"/>
        <c:lblOffset val="100"/>
        <c:noMultiLvlLbl val="0"/>
      </c:catAx>
      <c:valAx>
        <c:axId val="696894408"/>
        <c:scaling>
          <c:orientation val="minMax"/>
          <c:max val="20000.0"/>
        </c:scaling>
        <c:delete val="0"/>
        <c:axPos val="l"/>
        <c:majorGridlines/>
        <c:numFmt formatCode="#,##0" sourceLinked="1"/>
        <c:majorTickMark val="none"/>
        <c:minorTickMark val="none"/>
        <c:tickLblPos val="nextTo"/>
        <c:crossAx val="696891608"/>
        <c:crosses val="autoZero"/>
        <c:crossBetween val="between"/>
        <c:majorUnit val="1000.0"/>
        <c:minorUnit val="200.0"/>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Foothill College</a:t>
            </a:r>
            <a:r>
              <a:rPr lang="en-US" sz="1400" baseline="0" dirty="0"/>
              <a:t> Fall </a:t>
            </a:r>
            <a:r>
              <a:rPr lang="en-US" sz="1400" baseline="0" dirty="0" smtClean="0"/>
              <a:t>2007-Fall 2012</a:t>
            </a:r>
            <a:endParaRPr lang="en-US" sz="1400" baseline="0" dirty="0"/>
          </a:p>
          <a:p>
            <a:pPr>
              <a:defRPr/>
            </a:pPr>
            <a:r>
              <a:rPr lang="en-US" sz="1400" dirty="0"/>
              <a:t>Employee Headcount </a:t>
            </a:r>
            <a:r>
              <a:rPr lang="en-US" sz="1400" dirty="0" smtClean="0"/>
              <a:t>by Classification</a:t>
            </a:r>
            <a:endParaRPr lang="en-US" sz="1400" dirty="0"/>
          </a:p>
        </c:rich>
      </c:tx>
      <c:layout/>
      <c:overlay val="0"/>
    </c:title>
    <c:autoTitleDeleted val="0"/>
    <c:plotArea>
      <c:layout/>
      <c:lineChart>
        <c:grouping val="standard"/>
        <c:varyColors val="0"/>
        <c:ser>
          <c:idx val="2"/>
          <c:order val="0"/>
          <c:tx>
            <c:strRef>
              <c:f>'FH Ethnicity'!$AB$25</c:f>
              <c:strCache>
                <c:ptCount val="1"/>
                <c:pt idx="0">
                  <c:v>Faculty</c:v>
                </c:pt>
              </c:strCache>
            </c:strRef>
          </c:tx>
          <c:spPr>
            <a:ln>
              <a:solidFill>
                <a:srgbClr val="CC6666"/>
              </a:solidFill>
            </a:ln>
          </c:spPr>
          <c:marker>
            <c:spPr>
              <a:solidFill>
                <a:schemeClr val="accent5"/>
              </a:solidFill>
              <a:ln>
                <a:solidFill>
                  <a:schemeClr val="accent5"/>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Ethnicity'!$AC$25:$AH$25</c:f>
              <c:numCache>
                <c:formatCode>General</c:formatCode>
                <c:ptCount val="6"/>
                <c:pt idx="0" formatCode="#,##0">
                  <c:v>205.0</c:v>
                </c:pt>
                <c:pt idx="1">
                  <c:v>206.0</c:v>
                </c:pt>
                <c:pt idx="2">
                  <c:v>196.0</c:v>
                </c:pt>
                <c:pt idx="3">
                  <c:v>202.0</c:v>
                </c:pt>
                <c:pt idx="4">
                  <c:v>193.0</c:v>
                </c:pt>
                <c:pt idx="5">
                  <c:v>184.0</c:v>
                </c:pt>
              </c:numCache>
            </c:numRef>
          </c:val>
          <c:smooth val="0"/>
        </c:ser>
        <c:ser>
          <c:idx val="3"/>
          <c:order val="1"/>
          <c:tx>
            <c:strRef>
              <c:f>'FH Ethnicity'!$AB$26</c:f>
              <c:strCache>
                <c:ptCount val="1"/>
                <c:pt idx="0">
                  <c:v>Staff</c:v>
                </c:pt>
              </c:strCache>
            </c:strRef>
          </c:tx>
          <c:spPr>
            <a:ln>
              <a:solidFill>
                <a:schemeClr val="accent6"/>
              </a:solidFill>
            </a:ln>
          </c:spPr>
          <c:marker>
            <c:spPr>
              <a:solidFill>
                <a:schemeClr val="accent6"/>
              </a:solidFill>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Ethnicity'!$AC$26:$AH$26</c:f>
              <c:numCache>
                <c:formatCode>General</c:formatCode>
                <c:ptCount val="6"/>
                <c:pt idx="0">
                  <c:v>158.0</c:v>
                </c:pt>
                <c:pt idx="1">
                  <c:v>155.0</c:v>
                </c:pt>
                <c:pt idx="2">
                  <c:v>151.0</c:v>
                </c:pt>
                <c:pt idx="3">
                  <c:v>142.0</c:v>
                </c:pt>
                <c:pt idx="4">
                  <c:v>131.0</c:v>
                </c:pt>
                <c:pt idx="5">
                  <c:v>119.0</c:v>
                </c:pt>
              </c:numCache>
            </c:numRef>
          </c:val>
          <c:smooth val="0"/>
        </c:ser>
        <c:ser>
          <c:idx val="4"/>
          <c:order val="2"/>
          <c:tx>
            <c:strRef>
              <c:f>'FH Ethnicity'!$AB$27</c:f>
              <c:strCache>
                <c:ptCount val="1"/>
                <c:pt idx="0">
                  <c:v>Admin</c:v>
                </c:pt>
              </c:strCache>
            </c:strRef>
          </c:tx>
          <c:spPr>
            <a:ln>
              <a:solidFill>
                <a:schemeClr val="tx1">
                  <a:lumMod val="50000"/>
                  <a:lumOff val="50000"/>
                </a:schemeClr>
              </a:solidFill>
            </a:ln>
          </c:spPr>
          <c:marker>
            <c:symbol val="diamond"/>
            <c:size val="7"/>
            <c:spPr>
              <a:solidFill>
                <a:schemeClr val="tx1">
                  <a:lumMod val="50000"/>
                  <a:lumOff val="50000"/>
                </a:schemeClr>
              </a:solidFill>
              <a:ln>
                <a:solidFill>
                  <a:schemeClr val="tx1">
                    <a:lumMod val="50000"/>
                    <a:lumOff val="50000"/>
                  </a:schemeClr>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Ethnicity'!$AC$27:$AH$27</c:f>
              <c:numCache>
                <c:formatCode>General</c:formatCode>
                <c:ptCount val="6"/>
                <c:pt idx="0">
                  <c:v>22.0</c:v>
                </c:pt>
                <c:pt idx="1">
                  <c:v>26.0</c:v>
                </c:pt>
                <c:pt idx="2">
                  <c:v>26.0</c:v>
                </c:pt>
                <c:pt idx="3">
                  <c:v>25.0</c:v>
                </c:pt>
                <c:pt idx="4">
                  <c:v>23.0</c:v>
                </c:pt>
                <c:pt idx="5">
                  <c:v>26.0</c:v>
                </c:pt>
              </c:numCache>
            </c:numRef>
          </c:val>
          <c:smooth val="0"/>
        </c:ser>
        <c:ser>
          <c:idx val="8"/>
          <c:order val="3"/>
          <c:tx>
            <c:strRef>
              <c:f>'FH Ethnicity'!$AB$28</c:f>
              <c:strCache>
                <c:ptCount val="1"/>
                <c:pt idx="0">
                  <c:v>Latino/a Faculty</c:v>
                </c:pt>
              </c:strCache>
            </c:strRef>
          </c:tx>
          <c:spPr>
            <a:ln>
              <a:solidFill>
                <a:schemeClr val="tx2"/>
              </a:solidFill>
            </a:ln>
          </c:spPr>
          <c:marker>
            <c:symbol val="circle"/>
            <c:size val="7"/>
            <c:spPr>
              <a:solidFill>
                <a:schemeClr val="tx2"/>
              </a:solidFill>
              <a:ln>
                <a:solidFill>
                  <a:srgbClr val="1F497D"/>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Ethnicity'!$AC$28:$AH$28</c:f>
              <c:numCache>
                <c:formatCode>#,##0</c:formatCode>
                <c:ptCount val="6"/>
                <c:pt idx="0">
                  <c:v>19.0</c:v>
                </c:pt>
                <c:pt idx="1">
                  <c:v>21.0</c:v>
                </c:pt>
                <c:pt idx="2">
                  <c:v>19.0</c:v>
                </c:pt>
                <c:pt idx="3">
                  <c:v>21.0</c:v>
                </c:pt>
                <c:pt idx="4">
                  <c:v>24.0</c:v>
                </c:pt>
                <c:pt idx="5">
                  <c:v>24.0</c:v>
                </c:pt>
              </c:numCache>
            </c:numRef>
          </c:val>
          <c:smooth val="0"/>
        </c:ser>
        <c:dLbls>
          <c:showLegendKey val="0"/>
          <c:showVal val="0"/>
          <c:showCatName val="0"/>
          <c:showSerName val="0"/>
          <c:showPercent val="0"/>
          <c:showBubbleSize val="0"/>
        </c:dLbls>
        <c:marker val="1"/>
        <c:smooth val="0"/>
        <c:axId val="697007560"/>
        <c:axId val="697012504"/>
      </c:lineChart>
      <c:catAx>
        <c:axId val="697007560"/>
        <c:scaling>
          <c:orientation val="minMax"/>
        </c:scaling>
        <c:delete val="0"/>
        <c:axPos val="b"/>
        <c:majorTickMark val="none"/>
        <c:minorTickMark val="none"/>
        <c:tickLblPos val="nextTo"/>
        <c:crossAx val="697012504"/>
        <c:crosses val="autoZero"/>
        <c:auto val="1"/>
        <c:lblAlgn val="ctr"/>
        <c:lblOffset val="100"/>
        <c:noMultiLvlLbl val="0"/>
      </c:catAx>
      <c:valAx>
        <c:axId val="697012504"/>
        <c:scaling>
          <c:orientation val="minMax"/>
          <c:max val="220.0"/>
        </c:scaling>
        <c:delete val="0"/>
        <c:axPos val="l"/>
        <c:majorGridlines/>
        <c:numFmt formatCode="#,##0" sourceLinked="1"/>
        <c:majorTickMark val="none"/>
        <c:minorTickMark val="none"/>
        <c:tickLblPos val="nextTo"/>
        <c:crossAx val="697007560"/>
        <c:crosses val="autoZero"/>
        <c:crossBetween val="between"/>
        <c:majorUnit val="20.0"/>
        <c:minorUnit val="20.0"/>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dirty="0"/>
              <a:t>Foothill</a:t>
            </a:r>
            <a:r>
              <a:rPr lang="en-US" sz="1400" baseline="0" dirty="0"/>
              <a:t> College Fall </a:t>
            </a:r>
            <a:r>
              <a:rPr lang="en-US" sz="1400" baseline="0" dirty="0" smtClean="0"/>
              <a:t>2007- Fall 2012</a:t>
            </a:r>
            <a:endParaRPr lang="en-US" sz="1400" baseline="0" dirty="0"/>
          </a:p>
          <a:p>
            <a:pPr>
              <a:defRPr sz="1400"/>
            </a:pPr>
            <a:r>
              <a:rPr lang="en-US" sz="1400" dirty="0"/>
              <a:t>Employee Headcount by Ethnicity</a:t>
            </a:r>
          </a:p>
        </c:rich>
      </c:tx>
      <c:layout>
        <c:manualLayout>
          <c:xMode val="edge"/>
          <c:yMode val="edge"/>
          <c:x val="0.35213040764343"/>
          <c:y val="0.0185185185185185"/>
        </c:manualLayout>
      </c:layout>
      <c:overlay val="0"/>
    </c:title>
    <c:autoTitleDeleted val="0"/>
    <c:plotArea>
      <c:layout/>
      <c:lineChart>
        <c:grouping val="standard"/>
        <c:varyColors val="0"/>
        <c:ser>
          <c:idx val="0"/>
          <c:order val="0"/>
          <c:tx>
            <c:strRef>
              <c:f>'FH Ethnicity'!$AB$19</c:f>
              <c:strCache>
                <c:ptCount val="1"/>
                <c:pt idx="0">
                  <c:v>Employment</c:v>
                </c:pt>
              </c:strCache>
            </c:strRef>
          </c:tx>
          <c:marker>
            <c:symbol val="square"/>
            <c:size val="7"/>
          </c:marker>
          <c:val>
            <c:numRef>
              <c:f>'FH Ethnicity'!$AC$19:$AH$19</c:f>
              <c:numCache>
                <c:formatCode>#,##0</c:formatCode>
                <c:ptCount val="6"/>
                <c:pt idx="0">
                  <c:v>385.0</c:v>
                </c:pt>
                <c:pt idx="1">
                  <c:v>387.0</c:v>
                </c:pt>
                <c:pt idx="2">
                  <c:v>373.0</c:v>
                </c:pt>
                <c:pt idx="3">
                  <c:v>369.0</c:v>
                </c:pt>
                <c:pt idx="4">
                  <c:v>347.0</c:v>
                </c:pt>
                <c:pt idx="5">
                  <c:v>329.0</c:v>
                </c:pt>
              </c:numCache>
            </c:numRef>
          </c:val>
          <c:smooth val="0"/>
        </c:ser>
        <c:ser>
          <c:idx val="8"/>
          <c:order val="1"/>
          <c:tx>
            <c:strRef>
              <c:f>'FH Ethnicity'!$AB$23</c:f>
              <c:strCache>
                <c:ptCount val="1"/>
                <c:pt idx="0">
                  <c:v>African American Employees</c:v>
                </c:pt>
              </c:strCache>
            </c:strRef>
          </c:tx>
          <c:spPr>
            <a:ln>
              <a:solidFill>
                <a:schemeClr val="accent5"/>
              </a:solidFill>
            </a:ln>
          </c:spPr>
          <c:marker>
            <c:symbol val="diamond"/>
            <c:size val="7"/>
            <c:spPr>
              <a:solidFill>
                <a:schemeClr val="accent5"/>
              </a:solidFill>
              <a:ln>
                <a:solidFill>
                  <a:srgbClr val="CC6666"/>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Ethnicity'!$AC$23:$AH$23</c:f>
              <c:numCache>
                <c:formatCode>#,##0</c:formatCode>
                <c:ptCount val="6"/>
                <c:pt idx="0">
                  <c:v>23.0</c:v>
                </c:pt>
                <c:pt idx="1">
                  <c:v>26.0</c:v>
                </c:pt>
                <c:pt idx="2">
                  <c:v>25.0</c:v>
                </c:pt>
                <c:pt idx="3">
                  <c:v>25.0</c:v>
                </c:pt>
                <c:pt idx="4">
                  <c:v>25.0</c:v>
                </c:pt>
                <c:pt idx="5">
                  <c:v>16.0</c:v>
                </c:pt>
              </c:numCache>
            </c:numRef>
          </c:val>
          <c:smooth val="0"/>
        </c:ser>
        <c:ser>
          <c:idx val="3"/>
          <c:order val="2"/>
          <c:tx>
            <c:strRef>
              <c:f>'FH Ethnicity'!$AB$21</c:f>
              <c:strCache>
                <c:ptCount val="1"/>
                <c:pt idx="0">
                  <c:v>Asian/Pac Is Employees</c:v>
                </c:pt>
              </c:strCache>
            </c:strRef>
          </c:tx>
          <c:spPr>
            <a:ln>
              <a:solidFill>
                <a:schemeClr val="accent3"/>
              </a:solidFill>
            </a:ln>
          </c:spPr>
          <c:marker>
            <c:symbol val="x"/>
            <c:size val="7"/>
            <c:spPr>
              <a:solidFill>
                <a:schemeClr val="accent3"/>
              </a:solidFill>
              <a:ln>
                <a:solidFill>
                  <a:schemeClr val="accent3"/>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Ethnicity'!$AC$21:$AH$21</c:f>
              <c:numCache>
                <c:formatCode>#,##0</c:formatCode>
                <c:ptCount val="6"/>
                <c:pt idx="0">
                  <c:v>46.0</c:v>
                </c:pt>
                <c:pt idx="1">
                  <c:v>52.0</c:v>
                </c:pt>
                <c:pt idx="2">
                  <c:v>49.0</c:v>
                </c:pt>
                <c:pt idx="3">
                  <c:v>47.0</c:v>
                </c:pt>
                <c:pt idx="4">
                  <c:v>48.0</c:v>
                </c:pt>
                <c:pt idx="5">
                  <c:v>47.0</c:v>
                </c:pt>
              </c:numCache>
            </c:numRef>
          </c:val>
          <c:smooth val="0"/>
        </c:ser>
        <c:ser>
          <c:idx val="1"/>
          <c:order val="3"/>
          <c:tx>
            <c:strRef>
              <c:f>'FH Ethnicity'!$AB$24</c:f>
              <c:strCache>
                <c:ptCount val="1"/>
                <c:pt idx="0">
                  <c:v>Filipino Employees</c:v>
                </c:pt>
              </c:strCache>
            </c:strRef>
          </c:tx>
          <c:spPr>
            <a:ln>
              <a:solidFill>
                <a:schemeClr val="accent6"/>
              </a:solidFill>
            </a:ln>
          </c:spPr>
          <c:marker>
            <c:spPr>
              <a:solidFill>
                <a:schemeClr val="accent6"/>
              </a:solidFill>
              <a:ln>
                <a:solidFill>
                  <a:srgbClr val="315F57"/>
                </a:solidFill>
              </a:ln>
            </c:spPr>
          </c:marker>
          <c:val>
            <c:numRef>
              <c:f>'FH Ethnicity'!$AC$24:$AH$24</c:f>
              <c:numCache>
                <c:formatCode>#,##0</c:formatCode>
                <c:ptCount val="6"/>
                <c:pt idx="0">
                  <c:v>11.0</c:v>
                </c:pt>
                <c:pt idx="1">
                  <c:v>12.0</c:v>
                </c:pt>
                <c:pt idx="2">
                  <c:v>11.0</c:v>
                </c:pt>
                <c:pt idx="3">
                  <c:v>10.0</c:v>
                </c:pt>
                <c:pt idx="4">
                  <c:v>9.0</c:v>
                </c:pt>
                <c:pt idx="5">
                  <c:v>7.0</c:v>
                </c:pt>
              </c:numCache>
            </c:numRef>
          </c:val>
          <c:smooth val="0"/>
        </c:ser>
        <c:ser>
          <c:idx val="4"/>
          <c:order val="4"/>
          <c:tx>
            <c:strRef>
              <c:f>'FH Ethnicity'!$AB$22</c:f>
              <c:strCache>
                <c:ptCount val="1"/>
                <c:pt idx="0">
                  <c:v>Latino/a Employees</c:v>
                </c:pt>
              </c:strCache>
            </c:strRef>
          </c:tx>
          <c:spPr>
            <a:ln>
              <a:solidFill>
                <a:schemeClr val="accent4"/>
              </a:solidFill>
            </a:ln>
          </c:spPr>
          <c:marker>
            <c:symbol val="diamond"/>
            <c:size val="7"/>
            <c:spPr>
              <a:solidFill>
                <a:schemeClr val="accent4"/>
              </a:solidFill>
              <a:ln>
                <a:solidFill>
                  <a:schemeClr val="accent4"/>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Ethnicity'!$AC$22:$AH$22</c:f>
              <c:numCache>
                <c:formatCode>#,##0</c:formatCode>
                <c:ptCount val="6"/>
                <c:pt idx="0">
                  <c:v>44.0</c:v>
                </c:pt>
                <c:pt idx="1">
                  <c:v>46.0</c:v>
                </c:pt>
                <c:pt idx="2">
                  <c:v>44.0</c:v>
                </c:pt>
                <c:pt idx="3">
                  <c:v>42.0</c:v>
                </c:pt>
                <c:pt idx="4">
                  <c:v>44.0</c:v>
                </c:pt>
                <c:pt idx="5">
                  <c:v>42.0</c:v>
                </c:pt>
              </c:numCache>
            </c:numRef>
          </c:val>
          <c:smooth val="0"/>
        </c:ser>
        <c:ser>
          <c:idx val="2"/>
          <c:order val="5"/>
          <c:tx>
            <c:strRef>
              <c:f>'FH Ethnicity'!$AB$20</c:f>
              <c:strCache>
                <c:ptCount val="1"/>
                <c:pt idx="0">
                  <c:v>White Employees</c:v>
                </c:pt>
              </c:strCache>
            </c:strRef>
          </c:tx>
          <c:spPr>
            <a:ln>
              <a:solidFill>
                <a:schemeClr val="accent2"/>
              </a:solidFill>
            </a:ln>
          </c:spPr>
          <c:marker>
            <c:symbol val="circle"/>
            <c:size val="7"/>
            <c:spPr>
              <a:solidFill>
                <a:schemeClr val="accent2"/>
              </a:solidFill>
              <a:ln>
                <a:solidFill>
                  <a:schemeClr val="accent2"/>
                </a:solidFill>
              </a:ln>
            </c:spPr>
          </c:marker>
          <c:cat>
            <c:strRef>
              <c:f>'FH Ethnicity'!$AC$12:$AI$12</c:f>
              <c:strCache>
                <c:ptCount val="7"/>
                <c:pt idx="0">
                  <c:v>2007</c:v>
                </c:pt>
                <c:pt idx="1">
                  <c:v>2008</c:v>
                </c:pt>
                <c:pt idx="2">
                  <c:v>2009</c:v>
                </c:pt>
                <c:pt idx="3">
                  <c:v>2010</c:v>
                </c:pt>
                <c:pt idx="4">
                  <c:v>2011</c:v>
                </c:pt>
                <c:pt idx="5">
                  <c:v>2012</c:v>
                </c:pt>
                <c:pt idx="6">
                  <c:v>% Change</c:v>
                </c:pt>
              </c:strCache>
            </c:strRef>
          </c:cat>
          <c:val>
            <c:numRef>
              <c:f>'FH Ethnicity'!$AC$20:$AH$20</c:f>
              <c:numCache>
                <c:formatCode>#,##0</c:formatCode>
                <c:ptCount val="6"/>
                <c:pt idx="0">
                  <c:v>226.0</c:v>
                </c:pt>
                <c:pt idx="1">
                  <c:v>217.0</c:v>
                </c:pt>
                <c:pt idx="2">
                  <c:v>214.0</c:v>
                </c:pt>
                <c:pt idx="3">
                  <c:v>213.0</c:v>
                </c:pt>
                <c:pt idx="4">
                  <c:v>202.0</c:v>
                </c:pt>
                <c:pt idx="5">
                  <c:v>204.0</c:v>
                </c:pt>
              </c:numCache>
            </c:numRef>
          </c:val>
          <c:smooth val="0"/>
        </c:ser>
        <c:dLbls>
          <c:showLegendKey val="0"/>
          <c:showVal val="0"/>
          <c:showCatName val="0"/>
          <c:showSerName val="0"/>
          <c:showPercent val="0"/>
          <c:showBubbleSize val="0"/>
        </c:dLbls>
        <c:marker val="1"/>
        <c:smooth val="0"/>
        <c:axId val="697140472"/>
        <c:axId val="697143272"/>
      </c:lineChart>
      <c:catAx>
        <c:axId val="697140472"/>
        <c:scaling>
          <c:orientation val="minMax"/>
        </c:scaling>
        <c:delete val="0"/>
        <c:axPos val="b"/>
        <c:majorTickMark val="none"/>
        <c:minorTickMark val="none"/>
        <c:tickLblPos val="nextTo"/>
        <c:crossAx val="697143272"/>
        <c:crosses val="autoZero"/>
        <c:auto val="1"/>
        <c:lblAlgn val="ctr"/>
        <c:lblOffset val="100"/>
        <c:noMultiLvlLbl val="0"/>
      </c:catAx>
      <c:valAx>
        <c:axId val="697143272"/>
        <c:scaling>
          <c:orientation val="minMax"/>
          <c:max val="400.0"/>
        </c:scaling>
        <c:delete val="0"/>
        <c:axPos val="l"/>
        <c:majorGridlines/>
        <c:numFmt formatCode="#,##0" sourceLinked="1"/>
        <c:majorTickMark val="none"/>
        <c:minorTickMark val="none"/>
        <c:tickLblPos val="nextTo"/>
        <c:crossAx val="697140472"/>
        <c:crosses val="autoZero"/>
        <c:crossBetween val="between"/>
        <c:majorUnit val="20.0"/>
        <c:minorUnit val="20.0"/>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i="0" baseline="0" dirty="0"/>
              <a:t>Foothill College Fall </a:t>
            </a:r>
            <a:r>
              <a:rPr lang="en-US" sz="1400" b="1" i="0" baseline="0" dirty="0" smtClean="0"/>
              <a:t>2007-Fall 2012</a:t>
            </a:r>
            <a:endParaRPr lang="en-US" sz="1400" b="1" i="0" baseline="0" dirty="0"/>
          </a:p>
          <a:p>
            <a:pPr>
              <a:defRPr sz="1400"/>
            </a:pPr>
            <a:r>
              <a:rPr lang="en-US" sz="1400" b="1" i="0" baseline="0" dirty="0"/>
              <a:t>Enrollment and Employment Percentage by Ethnicity</a:t>
            </a:r>
            <a:endParaRPr lang="en-US" sz="1400" dirty="0"/>
          </a:p>
        </c:rich>
      </c:tx>
      <c:layout/>
      <c:overlay val="0"/>
    </c:title>
    <c:autoTitleDeleted val="0"/>
    <c:plotArea>
      <c:layout/>
      <c:lineChart>
        <c:grouping val="standard"/>
        <c:varyColors val="0"/>
        <c:ser>
          <c:idx val="3"/>
          <c:order val="0"/>
          <c:tx>
            <c:strRef>
              <c:f>'FH Ethnicity'!$AL$16</c:f>
              <c:strCache>
                <c:ptCount val="1"/>
                <c:pt idx="0">
                  <c:v>African American Enr.</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Ethnicity'!$AM$16:$AR$16</c:f>
              <c:numCache>
                <c:formatCode>0%</c:formatCode>
                <c:ptCount val="6"/>
                <c:pt idx="0">
                  <c:v>0.0337668136406764</c:v>
                </c:pt>
                <c:pt idx="1">
                  <c:v>0.0316114513005705</c:v>
                </c:pt>
                <c:pt idx="2">
                  <c:v>0.0327325002764569</c:v>
                </c:pt>
                <c:pt idx="3">
                  <c:v>0.0348561959995266</c:v>
                </c:pt>
                <c:pt idx="4">
                  <c:v>0.048258064516129</c:v>
                </c:pt>
                <c:pt idx="5">
                  <c:v>0.0525723924655609</c:v>
                </c:pt>
              </c:numCache>
            </c:numRef>
          </c:val>
          <c:smooth val="0"/>
        </c:ser>
        <c:ser>
          <c:idx val="8"/>
          <c:order val="1"/>
          <c:tx>
            <c:strRef>
              <c:f>'FH Ethnicity'!$AL$21</c:f>
              <c:strCache>
                <c:ptCount val="1"/>
                <c:pt idx="0">
                  <c:v>African American Employee</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Ethnicity'!$AM$21:$AR$21</c:f>
              <c:numCache>
                <c:formatCode>0%</c:formatCode>
                <c:ptCount val="6"/>
                <c:pt idx="0">
                  <c:v>0.0597402597402597</c:v>
                </c:pt>
                <c:pt idx="1">
                  <c:v>0.0671834625322997</c:v>
                </c:pt>
                <c:pt idx="2">
                  <c:v>0.0670241286863271</c:v>
                </c:pt>
                <c:pt idx="3">
                  <c:v>0.0677506775067751</c:v>
                </c:pt>
                <c:pt idx="4">
                  <c:v>0.0720461095100865</c:v>
                </c:pt>
                <c:pt idx="5">
                  <c:v>0.0486322188449848</c:v>
                </c:pt>
              </c:numCache>
            </c:numRef>
          </c:val>
          <c:smooth val="0"/>
        </c:ser>
        <c:ser>
          <c:idx val="1"/>
          <c:order val="2"/>
          <c:tx>
            <c:strRef>
              <c:f>'FH Ethnicity'!$AL$14</c:f>
              <c:strCache>
                <c:ptCount val="1"/>
                <c:pt idx="0">
                  <c:v>Asian/Pac Isl Enr.</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Ethnicity'!$AM$14:$AR$14</c:f>
              <c:numCache>
                <c:formatCode>0%</c:formatCode>
                <c:ptCount val="6"/>
                <c:pt idx="0">
                  <c:v>0.288162080705475</c:v>
                </c:pt>
                <c:pt idx="1">
                  <c:v>0.252211231485843</c:v>
                </c:pt>
                <c:pt idx="2">
                  <c:v>0.199657193409267</c:v>
                </c:pt>
                <c:pt idx="3">
                  <c:v>0.219611788377323</c:v>
                </c:pt>
                <c:pt idx="4">
                  <c:v>0.250193548387097</c:v>
                </c:pt>
                <c:pt idx="5">
                  <c:v>0.27291256676975</c:v>
                </c:pt>
              </c:numCache>
            </c:numRef>
          </c:val>
          <c:smooth val="0"/>
        </c:ser>
        <c:ser>
          <c:idx val="6"/>
          <c:order val="3"/>
          <c:tx>
            <c:strRef>
              <c:f>'FH Ethnicity'!$AL$19</c:f>
              <c:strCache>
                <c:ptCount val="1"/>
                <c:pt idx="0">
                  <c:v>Asian/Pac Isl Employee</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Ethnicity'!$AM$19:$AR$19</c:f>
              <c:numCache>
                <c:formatCode>0%</c:formatCode>
                <c:ptCount val="6"/>
                <c:pt idx="0">
                  <c:v>0.11948051948052</c:v>
                </c:pt>
                <c:pt idx="1">
                  <c:v>0.134366925064599</c:v>
                </c:pt>
                <c:pt idx="2">
                  <c:v>0.131367292225201</c:v>
                </c:pt>
                <c:pt idx="3">
                  <c:v>0.127371273712737</c:v>
                </c:pt>
                <c:pt idx="4">
                  <c:v>0.138328530259366</c:v>
                </c:pt>
                <c:pt idx="5">
                  <c:v>0.142857142857143</c:v>
                </c:pt>
              </c:numCache>
            </c:numRef>
          </c:val>
          <c:smooth val="0"/>
        </c:ser>
        <c:ser>
          <c:idx val="4"/>
          <c:order val="4"/>
          <c:tx>
            <c:strRef>
              <c:f>'FH Ethnicity'!$AL$17</c:f>
              <c:strCache>
                <c:ptCount val="1"/>
                <c:pt idx="0">
                  <c:v>Filipino Enr.</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Ethnicity'!$AM$17:$AR$17</c:f>
              <c:numCache>
                <c:formatCode>0%</c:formatCode>
                <c:ptCount val="6"/>
                <c:pt idx="0">
                  <c:v>0.0276832058938438</c:v>
                </c:pt>
                <c:pt idx="1">
                  <c:v>0.0253310305123777</c:v>
                </c:pt>
                <c:pt idx="2">
                  <c:v>0.0256552029193852</c:v>
                </c:pt>
                <c:pt idx="3">
                  <c:v>0.0265120132560066</c:v>
                </c:pt>
                <c:pt idx="4">
                  <c:v>0.0409677419354839</c:v>
                </c:pt>
                <c:pt idx="5">
                  <c:v>0.0442788867022772</c:v>
                </c:pt>
              </c:numCache>
            </c:numRef>
          </c:val>
          <c:smooth val="0"/>
        </c:ser>
        <c:ser>
          <c:idx val="9"/>
          <c:order val="5"/>
          <c:tx>
            <c:strRef>
              <c:f>'FH Ethnicity'!$AL$22</c:f>
              <c:strCache>
                <c:ptCount val="1"/>
                <c:pt idx="0">
                  <c:v>Filipino Employee</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Ethnicity'!$AM$22:$AR$22</c:f>
              <c:numCache>
                <c:formatCode>0%</c:formatCode>
                <c:ptCount val="6"/>
                <c:pt idx="0">
                  <c:v>0.0285714285714286</c:v>
                </c:pt>
                <c:pt idx="1">
                  <c:v>0.0310077519379845</c:v>
                </c:pt>
                <c:pt idx="2">
                  <c:v>0.0294906166219839</c:v>
                </c:pt>
                <c:pt idx="3">
                  <c:v>0.02710027100271</c:v>
                </c:pt>
                <c:pt idx="4">
                  <c:v>0.0259365994236311</c:v>
                </c:pt>
                <c:pt idx="5">
                  <c:v>0.0212765957446808</c:v>
                </c:pt>
              </c:numCache>
            </c:numRef>
          </c:val>
          <c:smooth val="0"/>
        </c:ser>
        <c:ser>
          <c:idx val="2"/>
          <c:order val="6"/>
          <c:tx>
            <c:strRef>
              <c:f>'FH Ethnicity'!$AL$15</c:f>
              <c:strCache>
                <c:ptCount val="1"/>
                <c:pt idx="0">
                  <c:v>Latino/a Enr.</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Ethnicity'!$AM$15:$AR$15</c:f>
              <c:numCache>
                <c:formatCode>0%</c:formatCode>
                <c:ptCount val="6"/>
                <c:pt idx="0">
                  <c:v>0.128983646815873</c:v>
                </c:pt>
                <c:pt idx="1">
                  <c:v>0.112524205788455</c:v>
                </c:pt>
                <c:pt idx="2">
                  <c:v>0.107873493309742</c:v>
                </c:pt>
                <c:pt idx="3">
                  <c:v>0.105811338619955</c:v>
                </c:pt>
                <c:pt idx="4">
                  <c:v>0.179290322580645</c:v>
                </c:pt>
                <c:pt idx="5">
                  <c:v>0.199536125948833</c:v>
                </c:pt>
              </c:numCache>
            </c:numRef>
          </c:val>
          <c:smooth val="0"/>
        </c:ser>
        <c:ser>
          <c:idx val="7"/>
          <c:order val="7"/>
          <c:tx>
            <c:strRef>
              <c:f>'FH Ethnicity'!$AL$20</c:f>
              <c:strCache>
                <c:ptCount val="1"/>
                <c:pt idx="0">
                  <c:v>Latino/a Employee</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Ethnicity'!$AM$20:$AR$20</c:f>
              <c:numCache>
                <c:formatCode>0%</c:formatCode>
                <c:ptCount val="6"/>
                <c:pt idx="0">
                  <c:v>0.114285714285714</c:v>
                </c:pt>
                <c:pt idx="1">
                  <c:v>0.118863049095607</c:v>
                </c:pt>
                <c:pt idx="2">
                  <c:v>0.117962466487936</c:v>
                </c:pt>
                <c:pt idx="3">
                  <c:v>0.113821138211382</c:v>
                </c:pt>
                <c:pt idx="4">
                  <c:v>0.126801152737752</c:v>
                </c:pt>
                <c:pt idx="5">
                  <c:v>0.127659574468085</c:v>
                </c:pt>
              </c:numCache>
            </c:numRef>
          </c:val>
          <c:smooth val="0"/>
        </c:ser>
        <c:ser>
          <c:idx val="0"/>
          <c:order val="8"/>
          <c:tx>
            <c:strRef>
              <c:f>'FH Ethnicity'!$AL$13</c:f>
              <c:strCache>
                <c:ptCount val="1"/>
                <c:pt idx="0">
                  <c:v>White Enr.</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Ethnicity'!$AM$13:$AR$13</c:f>
              <c:numCache>
                <c:formatCode>0%</c:formatCode>
                <c:ptCount val="6"/>
                <c:pt idx="0">
                  <c:v>0.409945861472345</c:v>
                </c:pt>
                <c:pt idx="1">
                  <c:v>0.388810383629037</c:v>
                </c:pt>
                <c:pt idx="2">
                  <c:v>0.40600464447639</c:v>
                </c:pt>
                <c:pt idx="3">
                  <c:v>0.382471298378506</c:v>
                </c:pt>
                <c:pt idx="4">
                  <c:v>0.380516129032258</c:v>
                </c:pt>
                <c:pt idx="5">
                  <c:v>0.360908068597132</c:v>
                </c:pt>
              </c:numCache>
            </c:numRef>
          </c:val>
          <c:smooth val="0"/>
        </c:ser>
        <c:ser>
          <c:idx val="5"/>
          <c:order val="9"/>
          <c:tx>
            <c:strRef>
              <c:f>'FH Ethnicity'!$AL$18</c:f>
              <c:strCache>
                <c:ptCount val="1"/>
                <c:pt idx="0">
                  <c:v>White Employee</c:v>
                </c:pt>
              </c:strCache>
            </c:strRef>
          </c:tx>
          <c:cat>
            <c:numRef>
              <c:f>'FH Ethnicity'!$AM$12:$AR$12</c:f>
              <c:numCache>
                <c:formatCode>General</c:formatCode>
                <c:ptCount val="6"/>
                <c:pt idx="0">
                  <c:v>2007.0</c:v>
                </c:pt>
                <c:pt idx="1">
                  <c:v>2008.0</c:v>
                </c:pt>
                <c:pt idx="2">
                  <c:v>2009.0</c:v>
                </c:pt>
                <c:pt idx="3">
                  <c:v>2010.0</c:v>
                </c:pt>
                <c:pt idx="4">
                  <c:v>2011.0</c:v>
                </c:pt>
                <c:pt idx="5">
                  <c:v>2012.0</c:v>
                </c:pt>
              </c:numCache>
            </c:numRef>
          </c:cat>
          <c:val>
            <c:numRef>
              <c:f>'FH Ethnicity'!$AM$18:$AR$18</c:f>
              <c:numCache>
                <c:formatCode>0%</c:formatCode>
                <c:ptCount val="6"/>
                <c:pt idx="0">
                  <c:v>0.587012987012986</c:v>
                </c:pt>
                <c:pt idx="1">
                  <c:v>0.560723514211886</c:v>
                </c:pt>
                <c:pt idx="2">
                  <c:v>0.57372654155496</c:v>
                </c:pt>
                <c:pt idx="3">
                  <c:v>0.577235772357724</c:v>
                </c:pt>
                <c:pt idx="4">
                  <c:v>0.582132564841499</c:v>
                </c:pt>
                <c:pt idx="5">
                  <c:v>0.620060790273556</c:v>
                </c:pt>
              </c:numCache>
            </c:numRef>
          </c:val>
          <c:smooth val="0"/>
        </c:ser>
        <c:dLbls>
          <c:showLegendKey val="0"/>
          <c:showVal val="0"/>
          <c:showCatName val="0"/>
          <c:showSerName val="0"/>
          <c:showPercent val="0"/>
          <c:showBubbleSize val="0"/>
        </c:dLbls>
        <c:marker val="1"/>
        <c:smooth val="0"/>
        <c:axId val="697243816"/>
        <c:axId val="697246824"/>
      </c:lineChart>
      <c:catAx>
        <c:axId val="697243816"/>
        <c:scaling>
          <c:orientation val="minMax"/>
        </c:scaling>
        <c:delete val="0"/>
        <c:axPos val="b"/>
        <c:numFmt formatCode="General" sourceLinked="1"/>
        <c:majorTickMark val="none"/>
        <c:minorTickMark val="none"/>
        <c:tickLblPos val="nextTo"/>
        <c:crossAx val="697246824"/>
        <c:crosses val="autoZero"/>
        <c:auto val="1"/>
        <c:lblAlgn val="ctr"/>
        <c:lblOffset val="100"/>
        <c:noMultiLvlLbl val="0"/>
      </c:catAx>
      <c:valAx>
        <c:axId val="697246824"/>
        <c:scaling>
          <c:orientation val="minMax"/>
        </c:scaling>
        <c:delete val="0"/>
        <c:axPos val="l"/>
        <c:majorGridlines/>
        <c:numFmt formatCode="0%" sourceLinked="1"/>
        <c:majorTickMark val="none"/>
        <c:minorTickMark val="none"/>
        <c:tickLblPos val="nextTo"/>
        <c:crossAx val="697243816"/>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Foothill College Fall Full Time Faculty by </a:t>
            </a:r>
            <a:r>
              <a:rPr lang="en-US" sz="1800" dirty="0" smtClean="0"/>
              <a:t>Ethnicity</a:t>
            </a:r>
          </a:p>
          <a:p>
            <a:pPr>
              <a:defRPr sz="1800"/>
            </a:pPr>
            <a:r>
              <a:rPr lang="en-US" sz="1800" dirty="0" smtClean="0"/>
              <a:t>Fall</a:t>
            </a:r>
            <a:r>
              <a:rPr lang="en-US" sz="1800" baseline="0" dirty="0" smtClean="0"/>
              <a:t> 2007-Fall 2012</a:t>
            </a:r>
            <a:endParaRPr lang="en-US" sz="1800" dirty="0"/>
          </a:p>
        </c:rich>
      </c:tx>
      <c:layout/>
      <c:overlay val="0"/>
    </c:title>
    <c:autoTitleDeleted val="0"/>
    <c:plotArea>
      <c:layout/>
      <c:lineChart>
        <c:grouping val="standard"/>
        <c:varyColors val="0"/>
        <c:ser>
          <c:idx val="5"/>
          <c:order val="0"/>
          <c:tx>
            <c:strRef>
              <c:f>'FH Faculty Ethnicity'!$C$58</c:f>
              <c:strCache>
                <c:ptCount val="1"/>
                <c:pt idx="0">
                  <c:v>Total</c:v>
                </c:pt>
              </c:strCache>
            </c:strRef>
          </c:tx>
          <c:spPr>
            <a:ln>
              <a:solidFill>
                <a:schemeClr val="accent1"/>
              </a:solidFill>
            </a:ln>
          </c:spPr>
          <c:marker>
            <c:spPr>
              <a:solidFill>
                <a:schemeClr val="accent1"/>
              </a:solidFill>
              <a:ln>
                <a:solidFill>
                  <a:schemeClr val="accent1"/>
                </a:solidFill>
              </a:ln>
            </c:spPr>
          </c:marker>
          <c:val>
            <c:numRef>
              <c:f>'FH Faculty Ethnicity'!$E$58:$J$58</c:f>
              <c:numCache>
                <c:formatCode>#,##0</c:formatCode>
                <c:ptCount val="6"/>
                <c:pt idx="0">
                  <c:v>205.0</c:v>
                </c:pt>
                <c:pt idx="1">
                  <c:v>206.0</c:v>
                </c:pt>
                <c:pt idx="2">
                  <c:v>196.0</c:v>
                </c:pt>
                <c:pt idx="3">
                  <c:v>202.0</c:v>
                </c:pt>
                <c:pt idx="4">
                  <c:v>193.0</c:v>
                </c:pt>
                <c:pt idx="5">
                  <c:v>184.0</c:v>
                </c:pt>
              </c:numCache>
            </c:numRef>
          </c:val>
          <c:smooth val="0"/>
        </c:ser>
        <c:ser>
          <c:idx val="2"/>
          <c:order val="1"/>
          <c:tx>
            <c:strRef>
              <c:f>'FH Faculty Ethnicity'!$C$51</c:f>
              <c:strCache>
                <c:ptCount val="1"/>
                <c:pt idx="0">
                  <c:v>African American</c:v>
                </c:pt>
              </c:strCache>
            </c:strRef>
          </c:tx>
          <c:spPr>
            <a:ln>
              <a:solidFill>
                <a:schemeClr val="accent5"/>
              </a:solidFill>
            </a:ln>
          </c:spPr>
          <c:marker>
            <c:spPr>
              <a:solidFill>
                <a:schemeClr val="accent5"/>
              </a:solidFill>
              <a:ln>
                <a:solidFill>
                  <a:schemeClr val="accent5"/>
                </a:solidFill>
              </a:ln>
            </c:spPr>
          </c:marker>
          <c:cat>
            <c:numRef>
              <c:f>'FH Faculty Ethnicity'!$E$50:$J$50</c:f>
              <c:numCache>
                <c:formatCode>General</c:formatCode>
                <c:ptCount val="6"/>
                <c:pt idx="0">
                  <c:v>2007.0</c:v>
                </c:pt>
                <c:pt idx="1">
                  <c:v>2008.0</c:v>
                </c:pt>
                <c:pt idx="2">
                  <c:v>2009.0</c:v>
                </c:pt>
                <c:pt idx="3">
                  <c:v>2010.0</c:v>
                </c:pt>
                <c:pt idx="4">
                  <c:v>2011.0</c:v>
                </c:pt>
                <c:pt idx="5">
                  <c:v>2012.0</c:v>
                </c:pt>
              </c:numCache>
            </c:numRef>
          </c:cat>
          <c:val>
            <c:numRef>
              <c:f>'FH Faculty Ethnicity'!$E$51:$J$51</c:f>
              <c:numCache>
                <c:formatCode>#,##0</c:formatCode>
                <c:ptCount val="6"/>
                <c:pt idx="0">
                  <c:v>10.0</c:v>
                </c:pt>
                <c:pt idx="1">
                  <c:v>12.0</c:v>
                </c:pt>
                <c:pt idx="2">
                  <c:v>11.0</c:v>
                </c:pt>
                <c:pt idx="3">
                  <c:v>12.0</c:v>
                </c:pt>
                <c:pt idx="4">
                  <c:v>12.0</c:v>
                </c:pt>
                <c:pt idx="5">
                  <c:v>8.0</c:v>
                </c:pt>
              </c:numCache>
            </c:numRef>
          </c:val>
          <c:smooth val="0"/>
        </c:ser>
        <c:ser>
          <c:idx val="1"/>
          <c:order val="2"/>
          <c:tx>
            <c:strRef>
              <c:f>'FH Faculty Ethnicity'!$C$52</c:f>
              <c:strCache>
                <c:ptCount val="1"/>
                <c:pt idx="0">
                  <c:v>Asian/Pacific Islander</c:v>
                </c:pt>
              </c:strCache>
            </c:strRef>
          </c:tx>
          <c:spPr>
            <a:ln>
              <a:solidFill>
                <a:schemeClr val="accent3"/>
              </a:solidFill>
            </a:ln>
          </c:spPr>
          <c:marker>
            <c:spPr>
              <a:solidFill>
                <a:schemeClr val="accent3"/>
              </a:solidFill>
              <a:ln>
                <a:solidFill>
                  <a:schemeClr val="accent3"/>
                </a:solidFill>
              </a:ln>
            </c:spPr>
          </c:marker>
          <c:cat>
            <c:numRef>
              <c:f>'FH Faculty Ethnicity'!$E$50:$J$50</c:f>
              <c:numCache>
                <c:formatCode>General</c:formatCode>
                <c:ptCount val="6"/>
                <c:pt idx="0">
                  <c:v>2007.0</c:v>
                </c:pt>
                <c:pt idx="1">
                  <c:v>2008.0</c:v>
                </c:pt>
                <c:pt idx="2">
                  <c:v>2009.0</c:v>
                </c:pt>
                <c:pt idx="3">
                  <c:v>2010.0</c:v>
                </c:pt>
                <c:pt idx="4">
                  <c:v>2011.0</c:v>
                </c:pt>
                <c:pt idx="5">
                  <c:v>2012.0</c:v>
                </c:pt>
              </c:numCache>
            </c:numRef>
          </c:cat>
          <c:val>
            <c:numRef>
              <c:f>'FH Faculty Ethnicity'!$E$52:$J$52</c:f>
              <c:numCache>
                <c:formatCode>#,##0</c:formatCode>
                <c:ptCount val="6"/>
                <c:pt idx="0">
                  <c:v>27.0</c:v>
                </c:pt>
                <c:pt idx="1">
                  <c:v>28.0</c:v>
                </c:pt>
                <c:pt idx="2">
                  <c:v>27.0</c:v>
                </c:pt>
                <c:pt idx="3">
                  <c:v>26.0</c:v>
                </c:pt>
                <c:pt idx="4">
                  <c:v>27.0</c:v>
                </c:pt>
                <c:pt idx="5">
                  <c:v>24.0</c:v>
                </c:pt>
              </c:numCache>
            </c:numRef>
          </c:val>
          <c:smooth val="0"/>
        </c:ser>
        <c:ser>
          <c:idx val="4"/>
          <c:order val="3"/>
          <c:tx>
            <c:strRef>
              <c:f>'FH Faculty Ethnicity'!$C$53</c:f>
              <c:strCache>
                <c:ptCount val="1"/>
                <c:pt idx="0">
                  <c:v>Filipino</c:v>
                </c:pt>
              </c:strCache>
            </c:strRef>
          </c:tx>
          <c:spPr>
            <a:ln>
              <a:solidFill>
                <a:schemeClr val="accent6"/>
              </a:solidFill>
            </a:ln>
          </c:spPr>
          <c:marker>
            <c:spPr>
              <a:solidFill>
                <a:schemeClr val="accent6"/>
              </a:solidFill>
              <a:ln>
                <a:solidFill>
                  <a:schemeClr val="accent6"/>
                </a:solidFill>
              </a:ln>
            </c:spPr>
          </c:marker>
          <c:cat>
            <c:numRef>
              <c:f>'FH Faculty Ethnicity'!$E$50:$J$50</c:f>
              <c:numCache>
                <c:formatCode>General</c:formatCode>
                <c:ptCount val="6"/>
                <c:pt idx="0">
                  <c:v>2007.0</c:v>
                </c:pt>
                <c:pt idx="1">
                  <c:v>2008.0</c:v>
                </c:pt>
                <c:pt idx="2">
                  <c:v>2009.0</c:v>
                </c:pt>
                <c:pt idx="3">
                  <c:v>2010.0</c:v>
                </c:pt>
                <c:pt idx="4">
                  <c:v>2011.0</c:v>
                </c:pt>
                <c:pt idx="5">
                  <c:v>2012.0</c:v>
                </c:pt>
              </c:numCache>
            </c:numRef>
          </c:cat>
          <c:val>
            <c:numRef>
              <c:f>'FH Faculty Ethnicity'!$E$53:$J$53</c:f>
              <c:numCache>
                <c:formatCode>#,##0</c:formatCode>
                <c:ptCount val="6"/>
                <c:pt idx="0">
                  <c:v>3.0</c:v>
                </c:pt>
                <c:pt idx="1">
                  <c:v>4.0</c:v>
                </c:pt>
                <c:pt idx="2">
                  <c:v>4.0</c:v>
                </c:pt>
                <c:pt idx="3">
                  <c:v>3.0</c:v>
                </c:pt>
                <c:pt idx="4">
                  <c:v>4.0</c:v>
                </c:pt>
                <c:pt idx="5">
                  <c:v>2.0</c:v>
                </c:pt>
              </c:numCache>
            </c:numRef>
          </c:val>
          <c:smooth val="0"/>
        </c:ser>
        <c:ser>
          <c:idx val="0"/>
          <c:order val="4"/>
          <c:tx>
            <c:strRef>
              <c:f>'FH Faculty Ethnicity'!$C$54</c:f>
              <c:strCache>
                <c:ptCount val="1"/>
                <c:pt idx="0">
                  <c:v>Latino/a</c:v>
                </c:pt>
              </c:strCache>
            </c:strRef>
          </c:tx>
          <c:spPr>
            <a:ln>
              <a:solidFill>
                <a:schemeClr val="accent4"/>
              </a:solidFill>
            </a:ln>
          </c:spPr>
          <c:marker>
            <c:spPr>
              <a:solidFill>
                <a:schemeClr val="accent4"/>
              </a:solidFill>
              <a:ln>
                <a:solidFill>
                  <a:schemeClr val="accent4"/>
                </a:solidFill>
              </a:ln>
            </c:spPr>
          </c:marker>
          <c:cat>
            <c:numRef>
              <c:f>'FH Faculty Ethnicity'!$E$50:$J$50</c:f>
              <c:numCache>
                <c:formatCode>General</c:formatCode>
                <c:ptCount val="6"/>
                <c:pt idx="0">
                  <c:v>2007.0</c:v>
                </c:pt>
                <c:pt idx="1">
                  <c:v>2008.0</c:v>
                </c:pt>
                <c:pt idx="2">
                  <c:v>2009.0</c:v>
                </c:pt>
                <c:pt idx="3">
                  <c:v>2010.0</c:v>
                </c:pt>
                <c:pt idx="4">
                  <c:v>2011.0</c:v>
                </c:pt>
                <c:pt idx="5">
                  <c:v>2012.0</c:v>
                </c:pt>
              </c:numCache>
            </c:numRef>
          </c:cat>
          <c:val>
            <c:numRef>
              <c:f>'FH Faculty Ethnicity'!$E$54:$J$54</c:f>
              <c:numCache>
                <c:formatCode>#,##0</c:formatCode>
                <c:ptCount val="6"/>
                <c:pt idx="0">
                  <c:v>19.0</c:v>
                </c:pt>
                <c:pt idx="1">
                  <c:v>21.0</c:v>
                </c:pt>
                <c:pt idx="2">
                  <c:v>19.0</c:v>
                </c:pt>
                <c:pt idx="3">
                  <c:v>21.0</c:v>
                </c:pt>
                <c:pt idx="4">
                  <c:v>24.0</c:v>
                </c:pt>
                <c:pt idx="5">
                  <c:v>24.0</c:v>
                </c:pt>
              </c:numCache>
            </c:numRef>
          </c:val>
          <c:smooth val="0"/>
        </c:ser>
        <c:ser>
          <c:idx val="3"/>
          <c:order val="5"/>
          <c:tx>
            <c:strRef>
              <c:f>'FH Faculty Ethnicity'!$C$56</c:f>
              <c:strCache>
                <c:ptCount val="1"/>
                <c:pt idx="0">
                  <c:v>White</c:v>
                </c:pt>
              </c:strCache>
            </c:strRef>
          </c:tx>
          <c:spPr>
            <a:ln>
              <a:solidFill>
                <a:schemeClr val="accent2"/>
              </a:solidFill>
            </a:ln>
          </c:spPr>
          <c:marker>
            <c:spPr>
              <a:solidFill>
                <a:schemeClr val="accent2"/>
              </a:solidFill>
              <a:ln>
                <a:solidFill>
                  <a:schemeClr val="accent2"/>
                </a:solidFill>
              </a:ln>
            </c:spPr>
          </c:marker>
          <c:cat>
            <c:numRef>
              <c:f>'FH Faculty Ethnicity'!$E$50:$J$50</c:f>
              <c:numCache>
                <c:formatCode>General</c:formatCode>
                <c:ptCount val="6"/>
                <c:pt idx="0">
                  <c:v>2007.0</c:v>
                </c:pt>
                <c:pt idx="1">
                  <c:v>2008.0</c:v>
                </c:pt>
                <c:pt idx="2">
                  <c:v>2009.0</c:v>
                </c:pt>
                <c:pt idx="3">
                  <c:v>2010.0</c:v>
                </c:pt>
                <c:pt idx="4">
                  <c:v>2011.0</c:v>
                </c:pt>
                <c:pt idx="5">
                  <c:v>2012.0</c:v>
                </c:pt>
              </c:numCache>
            </c:numRef>
          </c:cat>
          <c:val>
            <c:numRef>
              <c:f>'FH Faculty Ethnicity'!$E$56:$J$56</c:f>
              <c:numCache>
                <c:formatCode>#,##0</c:formatCode>
                <c:ptCount val="6"/>
                <c:pt idx="0">
                  <c:v>130.0</c:v>
                </c:pt>
                <c:pt idx="1">
                  <c:v>125.0</c:v>
                </c:pt>
                <c:pt idx="2">
                  <c:v>121.0</c:v>
                </c:pt>
                <c:pt idx="3">
                  <c:v>124.0</c:v>
                </c:pt>
                <c:pt idx="4">
                  <c:v>117.0</c:v>
                </c:pt>
                <c:pt idx="5">
                  <c:v>120.0</c:v>
                </c:pt>
              </c:numCache>
            </c:numRef>
          </c:val>
          <c:smooth val="0"/>
        </c:ser>
        <c:dLbls>
          <c:showLegendKey val="0"/>
          <c:showVal val="0"/>
          <c:showCatName val="0"/>
          <c:showSerName val="0"/>
          <c:showPercent val="0"/>
          <c:showBubbleSize val="0"/>
        </c:dLbls>
        <c:marker val="1"/>
        <c:smooth val="0"/>
        <c:axId val="680444664"/>
        <c:axId val="680449800"/>
      </c:lineChart>
      <c:catAx>
        <c:axId val="680444664"/>
        <c:scaling>
          <c:orientation val="minMax"/>
        </c:scaling>
        <c:delete val="0"/>
        <c:axPos val="b"/>
        <c:numFmt formatCode="General" sourceLinked="1"/>
        <c:majorTickMark val="none"/>
        <c:minorTickMark val="none"/>
        <c:tickLblPos val="nextTo"/>
        <c:txPr>
          <a:bodyPr rot="0" vert="horz"/>
          <a:lstStyle/>
          <a:p>
            <a:pPr>
              <a:defRPr/>
            </a:pPr>
            <a:endParaRPr lang="en-US"/>
          </a:p>
        </c:txPr>
        <c:crossAx val="680449800"/>
        <c:crosses val="autoZero"/>
        <c:auto val="1"/>
        <c:lblAlgn val="ctr"/>
        <c:lblOffset val="100"/>
        <c:tickLblSkip val="1"/>
        <c:tickMarkSkip val="1"/>
        <c:noMultiLvlLbl val="0"/>
      </c:catAx>
      <c:valAx>
        <c:axId val="680449800"/>
        <c:scaling>
          <c:orientation val="minMax"/>
          <c:max val="220.0"/>
          <c:min val="0.0"/>
        </c:scaling>
        <c:delete val="0"/>
        <c:axPos val="l"/>
        <c:majorGridlines/>
        <c:numFmt formatCode="#,##0" sourceLinked="1"/>
        <c:majorTickMark val="none"/>
        <c:minorTickMark val="none"/>
        <c:tickLblPos val="nextTo"/>
        <c:txPr>
          <a:bodyPr rot="0" vert="horz"/>
          <a:lstStyle/>
          <a:p>
            <a:pPr>
              <a:defRPr/>
            </a:pPr>
            <a:endParaRPr lang="en-US"/>
          </a:p>
        </c:txPr>
        <c:crossAx val="680444664"/>
        <c:crosses val="autoZero"/>
        <c:crossBetween val="between"/>
        <c:majorUnit val="20.0"/>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Foothill College Fall Classified Staff by </a:t>
            </a:r>
            <a:r>
              <a:rPr lang="en-US" sz="1800" dirty="0" smtClean="0"/>
              <a:t>Ethnicity</a:t>
            </a:r>
          </a:p>
          <a:p>
            <a:pPr>
              <a:defRPr sz="1800"/>
            </a:pPr>
            <a:r>
              <a:rPr lang="en-US" sz="1800" dirty="0" smtClean="0"/>
              <a:t>Fall 2007-Fall 2012</a:t>
            </a:r>
            <a:endParaRPr lang="en-US" sz="1800" dirty="0"/>
          </a:p>
        </c:rich>
      </c:tx>
      <c:layout/>
      <c:overlay val="0"/>
    </c:title>
    <c:autoTitleDeleted val="0"/>
    <c:plotArea>
      <c:layout/>
      <c:lineChart>
        <c:grouping val="standard"/>
        <c:varyColors val="0"/>
        <c:ser>
          <c:idx val="5"/>
          <c:order val="0"/>
          <c:tx>
            <c:strRef>
              <c:f>'FH Staff Ethnicity'!$C$58</c:f>
              <c:strCache>
                <c:ptCount val="1"/>
                <c:pt idx="0">
                  <c:v>Total</c:v>
                </c:pt>
              </c:strCache>
            </c:strRef>
          </c:tx>
          <c:spPr>
            <a:ln>
              <a:solidFill>
                <a:schemeClr val="accent1"/>
              </a:solidFill>
            </a:ln>
          </c:spPr>
          <c:marker>
            <c:spPr>
              <a:solidFill>
                <a:schemeClr val="accent1"/>
              </a:solidFill>
              <a:ln>
                <a:solidFill>
                  <a:schemeClr val="accent1"/>
                </a:solidFill>
              </a:ln>
            </c:spPr>
          </c:marker>
          <c:val>
            <c:numRef>
              <c:f>'FH Staff Ethnicity'!$E$58:$J$58</c:f>
              <c:numCache>
                <c:formatCode>#,##0</c:formatCode>
                <c:ptCount val="6"/>
                <c:pt idx="0">
                  <c:v>158.0</c:v>
                </c:pt>
                <c:pt idx="1">
                  <c:v>155.0</c:v>
                </c:pt>
                <c:pt idx="2">
                  <c:v>151.0</c:v>
                </c:pt>
                <c:pt idx="3">
                  <c:v>142.0</c:v>
                </c:pt>
                <c:pt idx="4">
                  <c:v>131.0</c:v>
                </c:pt>
                <c:pt idx="5">
                  <c:v>119.0</c:v>
                </c:pt>
              </c:numCache>
            </c:numRef>
          </c:val>
          <c:smooth val="0"/>
        </c:ser>
        <c:ser>
          <c:idx val="2"/>
          <c:order val="1"/>
          <c:tx>
            <c:strRef>
              <c:f>'FH Staff Ethnicity'!$C$51</c:f>
              <c:strCache>
                <c:ptCount val="1"/>
                <c:pt idx="0">
                  <c:v>African American</c:v>
                </c:pt>
              </c:strCache>
            </c:strRef>
          </c:tx>
          <c:spPr>
            <a:ln>
              <a:solidFill>
                <a:schemeClr val="accent5"/>
              </a:solidFill>
            </a:ln>
          </c:spPr>
          <c:marker>
            <c:spPr>
              <a:solidFill>
                <a:schemeClr val="accent5"/>
              </a:solidFill>
              <a:ln>
                <a:solidFill>
                  <a:schemeClr val="accent5"/>
                </a:solidFill>
              </a:ln>
            </c:spPr>
          </c:marker>
          <c:cat>
            <c:numRef>
              <c:f>'FH Staff Ethnicity'!$E$50:$J$50</c:f>
              <c:numCache>
                <c:formatCode>General</c:formatCode>
                <c:ptCount val="6"/>
                <c:pt idx="0">
                  <c:v>2007.0</c:v>
                </c:pt>
                <c:pt idx="1">
                  <c:v>2008.0</c:v>
                </c:pt>
                <c:pt idx="2">
                  <c:v>2009.0</c:v>
                </c:pt>
                <c:pt idx="3">
                  <c:v>2010.0</c:v>
                </c:pt>
                <c:pt idx="4">
                  <c:v>2011.0</c:v>
                </c:pt>
                <c:pt idx="5">
                  <c:v>2012.0</c:v>
                </c:pt>
              </c:numCache>
            </c:numRef>
          </c:cat>
          <c:val>
            <c:numRef>
              <c:f>'FH Staff Ethnicity'!$E$51:$J$51</c:f>
              <c:numCache>
                <c:formatCode>#,##0</c:formatCode>
                <c:ptCount val="6"/>
                <c:pt idx="0">
                  <c:v>10.0</c:v>
                </c:pt>
                <c:pt idx="1">
                  <c:v>10.0</c:v>
                </c:pt>
                <c:pt idx="2">
                  <c:v>11.0</c:v>
                </c:pt>
                <c:pt idx="3">
                  <c:v>11.0</c:v>
                </c:pt>
                <c:pt idx="4">
                  <c:v>11.0</c:v>
                </c:pt>
                <c:pt idx="5">
                  <c:v>6.0</c:v>
                </c:pt>
              </c:numCache>
            </c:numRef>
          </c:val>
          <c:smooth val="0"/>
        </c:ser>
        <c:ser>
          <c:idx val="1"/>
          <c:order val="2"/>
          <c:tx>
            <c:strRef>
              <c:f>'FH Staff Ethnicity'!$C$52</c:f>
              <c:strCache>
                <c:ptCount val="1"/>
                <c:pt idx="0">
                  <c:v>Asian/Pacific Islander</c:v>
                </c:pt>
              </c:strCache>
            </c:strRef>
          </c:tx>
          <c:spPr>
            <a:ln>
              <a:solidFill>
                <a:schemeClr val="accent3"/>
              </a:solidFill>
            </a:ln>
          </c:spPr>
          <c:marker>
            <c:spPr>
              <a:solidFill>
                <a:schemeClr val="accent3"/>
              </a:solidFill>
              <a:ln>
                <a:solidFill>
                  <a:schemeClr val="accent3"/>
                </a:solidFill>
              </a:ln>
            </c:spPr>
          </c:marker>
          <c:cat>
            <c:numRef>
              <c:f>'FH Staff Ethnicity'!$E$50:$J$50</c:f>
              <c:numCache>
                <c:formatCode>General</c:formatCode>
                <c:ptCount val="6"/>
                <c:pt idx="0">
                  <c:v>2007.0</c:v>
                </c:pt>
                <c:pt idx="1">
                  <c:v>2008.0</c:v>
                </c:pt>
                <c:pt idx="2">
                  <c:v>2009.0</c:v>
                </c:pt>
                <c:pt idx="3">
                  <c:v>2010.0</c:v>
                </c:pt>
                <c:pt idx="4">
                  <c:v>2011.0</c:v>
                </c:pt>
                <c:pt idx="5">
                  <c:v>2012.0</c:v>
                </c:pt>
              </c:numCache>
            </c:numRef>
          </c:cat>
          <c:val>
            <c:numRef>
              <c:f>'FH Staff Ethnicity'!$E$52:$J$52</c:f>
              <c:numCache>
                <c:formatCode>#,##0</c:formatCode>
                <c:ptCount val="6"/>
                <c:pt idx="0">
                  <c:v>19.0</c:v>
                </c:pt>
                <c:pt idx="1">
                  <c:v>24.0</c:v>
                </c:pt>
                <c:pt idx="2">
                  <c:v>22.0</c:v>
                </c:pt>
                <c:pt idx="3">
                  <c:v>21.0</c:v>
                </c:pt>
                <c:pt idx="4">
                  <c:v>21.0</c:v>
                </c:pt>
                <c:pt idx="5">
                  <c:v>21.0</c:v>
                </c:pt>
              </c:numCache>
            </c:numRef>
          </c:val>
          <c:smooth val="0"/>
        </c:ser>
        <c:ser>
          <c:idx val="4"/>
          <c:order val="3"/>
          <c:tx>
            <c:strRef>
              <c:f>'FH Staff Ethnicity'!$C$53</c:f>
              <c:strCache>
                <c:ptCount val="1"/>
                <c:pt idx="0">
                  <c:v>Filipino</c:v>
                </c:pt>
              </c:strCache>
            </c:strRef>
          </c:tx>
          <c:spPr>
            <a:ln>
              <a:solidFill>
                <a:schemeClr val="accent6"/>
              </a:solidFill>
            </a:ln>
          </c:spPr>
          <c:marker>
            <c:spPr>
              <a:solidFill>
                <a:schemeClr val="accent6"/>
              </a:solidFill>
              <a:ln>
                <a:solidFill>
                  <a:schemeClr val="accent6"/>
                </a:solidFill>
              </a:ln>
            </c:spPr>
          </c:marker>
          <c:cat>
            <c:numRef>
              <c:f>'FH Staff Ethnicity'!$E$50:$J$50</c:f>
              <c:numCache>
                <c:formatCode>General</c:formatCode>
                <c:ptCount val="6"/>
                <c:pt idx="0">
                  <c:v>2007.0</c:v>
                </c:pt>
                <c:pt idx="1">
                  <c:v>2008.0</c:v>
                </c:pt>
                <c:pt idx="2">
                  <c:v>2009.0</c:v>
                </c:pt>
                <c:pt idx="3">
                  <c:v>2010.0</c:v>
                </c:pt>
                <c:pt idx="4">
                  <c:v>2011.0</c:v>
                </c:pt>
                <c:pt idx="5">
                  <c:v>2012.0</c:v>
                </c:pt>
              </c:numCache>
            </c:numRef>
          </c:cat>
          <c:val>
            <c:numRef>
              <c:f>'FH Staff Ethnicity'!$E$53:$J$53</c:f>
              <c:numCache>
                <c:formatCode>#,##0</c:formatCode>
                <c:ptCount val="6"/>
                <c:pt idx="0">
                  <c:v>5.0</c:v>
                </c:pt>
                <c:pt idx="1">
                  <c:v>4.0</c:v>
                </c:pt>
                <c:pt idx="2">
                  <c:v>3.0</c:v>
                </c:pt>
                <c:pt idx="3">
                  <c:v>4.0</c:v>
                </c:pt>
                <c:pt idx="4">
                  <c:v>3.0</c:v>
                </c:pt>
                <c:pt idx="5">
                  <c:v>4.0</c:v>
                </c:pt>
              </c:numCache>
            </c:numRef>
          </c:val>
          <c:smooth val="0"/>
        </c:ser>
        <c:ser>
          <c:idx val="0"/>
          <c:order val="4"/>
          <c:tx>
            <c:strRef>
              <c:f>'FH Staff Ethnicity'!$C$54</c:f>
              <c:strCache>
                <c:ptCount val="1"/>
                <c:pt idx="0">
                  <c:v>Latino/a</c:v>
                </c:pt>
              </c:strCache>
            </c:strRef>
          </c:tx>
          <c:spPr>
            <a:ln>
              <a:solidFill>
                <a:schemeClr val="accent4"/>
              </a:solidFill>
            </a:ln>
          </c:spPr>
          <c:marker>
            <c:spPr>
              <a:solidFill>
                <a:schemeClr val="accent4"/>
              </a:solidFill>
              <a:ln>
                <a:solidFill>
                  <a:schemeClr val="accent4"/>
                </a:solidFill>
              </a:ln>
            </c:spPr>
          </c:marker>
          <c:cat>
            <c:numRef>
              <c:f>'FH Staff Ethnicity'!$E$50:$J$50</c:f>
              <c:numCache>
                <c:formatCode>General</c:formatCode>
                <c:ptCount val="6"/>
                <c:pt idx="0">
                  <c:v>2007.0</c:v>
                </c:pt>
                <c:pt idx="1">
                  <c:v>2008.0</c:v>
                </c:pt>
                <c:pt idx="2">
                  <c:v>2009.0</c:v>
                </c:pt>
                <c:pt idx="3">
                  <c:v>2010.0</c:v>
                </c:pt>
                <c:pt idx="4">
                  <c:v>2011.0</c:v>
                </c:pt>
                <c:pt idx="5">
                  <c:v>2012.0</c:v>
                </c:pt>
              </c:numCache>
            </c:numRef>
          </c:cat>
          <c:val>
            <c:numRef>
              <c:f>'FH Staff Ethnicity'!$E$54:$J$54</c:f>
              <c:numCache>
                <c:formatCode>#,##0</c:formatCode>
                <c:ptCount val="6"/>
                <c:pt idx="0">
                  <c:v>24.0</c:v>
                </c:pt>
                <c:pt idx="1">
                  <c:v>23.0</c:v>
                </c:pt>
                <c:pt idx="2">
                  <c:v>22.0</c:v>
                </c:pt>
                <c:pt idx="3">
                  <c:v>18.0</c:v>
                </c:pt>
                <c:pt idx="4">
                  <c:v>18.0</c:v>
                </c:pt>
                <c:pt idx="5">
                  <c:v>15.0</c:v>
                </c:pt>
              </c:numCache>
            </c:numRef>
          </c:val>
          <c:smooth val="0"/>
        </c:ser>
        <c:ser>
          <c:idx val="3"/>
          <c:order val="5"/>
          <c:tx>
            <c:strRef>
              <c:f>'FH Staff Ethnicity'!$C$56</c:f>
              <c:strCache>
                <c:ptCount val="1"/>
                <c:pt idx="0">
                  <c:v>White</c:v>
                </c:pt>
              </c:strCache>
            </c:strRef>
          </c:tx>
          <c:spPr>
            <a:ln>
              <a:solidFill>
                <a:schemeClr val="accent2"/>
              </a:solidFill>
            </a:ln>
          </c:spPr>
          <c:marker>
            <c:spPr>
              <a:solidFill>
                <a:schemeClr val="accent2"/>
              </a:solidFill>
              <a:ln>
                <a:solidFill>
                  <a:schemeClr val="accent2"/>
                </a:solidFill>
              </a:ln>
            </c:spPr>
          </c:marker>
          <c:cat>
            <c:numRef>
              <c:f>'FH Staff Ethnicity'!$E$50:$J$50</c:f>
              <c:numCache>
                <c:formatCode>General</c:formatCode>
                <c:ptCount val="6"/>
                <c:pt idx="0">
                  <c:v>2007.0</c:v>
                </c:pt>
                <c:pt idx="1">
                  <c:v>2008.0</c:v>
                </c:pt>
                <c:pt idx="2">
                  <c:v>2009.0</c:v>
                </c:pt>
                <c:pt idx="3">
                  <c:v>2010.0</c:v>
                </c:pt>
                <c:pt idx="4">
                  <c:v>2011.0</c:v>
                </c:pt>
                <c:pt idx="5">
                  <c:v>2012.0</c:v>
                </c:pt>
              </c:numCache>
            </c:numRef>
          </c:cat>
          <c:val>
            <c:numRef>
              <c:f>'FH Staff Ethnicity'!$E$56:$J$56</c:f>
              <c:numCache>
                <c:formatCode>#,##0</c:formatCode>
                <c:ptCount val="6"/>
                <c:pt idx="0">
                  <c:v>81.0</c:v>
                </c:pt>
                <c:pt idx="1">
                  <c:v>76.0</c:v>
                </c:pt>
                <c:pt idx="2">
                  <c:v>77.0</c:v>
                </c:pt>
                <c:pt idx="3">
                  <c:v>73.0</c:v>
                </c:pt>
                <c:pt idx="4">
                  <c:v>69.0</c:v>
                </c:pt>
                <c:pt idx="5">
                  <c:v>66.0</c:v>
                </c:pt>
              </c:numCache>
            </c:numRef>
          </c:val>
          <c:smooth val="0"/>
        </c:ser>
        <c:dLbls>
          <c:showLegendKey val="0"/>
          <c:showVal val="0"/>
          <c:showCatName val="0"/>
          <c:showSerName val="0"/>
          <c:showPercent val="0"/>
          <c:showBubbleSize val="0"/>
        </c:dLbls>
        <c:marker val="1"/>
        <c:smooth val="0"/>
        <c:axId val="680389672"/>
        <c:axId val="680384712"/>
      </c:lineChart>
      <c:catAx>
        <c:axId val="680389672"/>
        <c:scaling>
          <c:orientation val="minMax"/>
        </c:scaling>
        <c:delete val="0"/>
        <c:axPos val="b"/>
        <c:numFmt formatCode="General" sourceLinked="1"/>
        <c:majorTickMark val="none"/>
        <c:minorTickMark val="none"/>
        <c:tickLblPos val="nextTo"/>
        <c:txPr>
          <a:bodyPr rot="0" vert="horz"/>
          <a:lstStyle/>
          <a:p>
            <a:pPr>
              <a:defRPr/>
            </a:pPr>
            <a:endParaRPr lang="en-US"/>
          </a:p>
        </c:txPr>
        <c:crossAx val="680384712"/>
        <c:crosses val="autoZero"/>
        <c:auto val="1"/>
        <c:lblAlgn val="ctr"/>
        <c:lblOffset val="100"/>
        <c:tickLblSkip val="1"/>
        <c:tickMarkSkip val="1"/>
        <c:noMultiLvlLbl val="0"/>
      </c:catAx>
      <c:valAx>
        <c:axId val="680384712"/>
        <c:scaling>
          <c:orientation val="minMax"/>
          <c:max val="170.0"/>
          <c:min val="0.0"/>
        </c:scaling>
        <c:delete val="0"/>
        <c:axPos val="l"/>
        <c:majorGridlines/>
        <c:numFmt formatCode="#,##0" sourceLinked="1"/>
        <c:majorTickMark val="none"/>
        <c:minorTickMark val="none"/>
        <c:tickLblPos val="nextTo"/>
        <c:txPr>
          <a:bodyPr rot="0" vert="horz"/>
          <a:lstStyle/>
          <a:p>
            <a:pPr>
              <a:defRPr/>
            </a:pPr>
            <a:endParaRPr lang="en-US"/>
          </a:p>
        </c:txPr>
        <c:crossAx val="680389672"/>
        <c:crosses val="autoZero"/>
        <c:crossBetween val="between"/>
        <c:majorUnit val="10.0"/>
      </c:valAx>
    </c:plotArea>
    <c:legend>
      <c:legendPos val="r"/>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Foothill College Fall Administrators by </a:t>
            </a:r>
            <a:r>
              <a:rPr lang="en-US" sz="1800" dirty="0" smtClean="0"/>
              <a:t>Ethnicity</a:t>
            </a:r>
          </a:p>
          <a:p>
            <a:pPr>
              <a:defRPr sz="1800"/>
            </a:pPr>
            <a:r>
              <a:rPr lang="en-US" sz="1800" dirty="0" smtClean="0"/>
              <a:t>Fall 2007 to Fall 2012</a:t>
            </a:r>
            <a:endParaRPr lang="en-US" sz="1800" dirty="0"/>
          </a:p>
        </c:rich>
      </c:tx>
      <c:layout/>
      <c:overlay val="0"/>
    </c:title>
    <c:autoTitleDeleted val="0"/>
    <c:plotArea>
      <c:layout/>
      <c:lineChart>
        <c:grouping val="standard"/>
        <c:varyColors val="0"/>
        <c:ser>
          <c:idx val="5"/>
          <c:order val="0"/>
          <c:tx>
            <c:strRef>
              <c:f>'FH Admin Ethnicity'!$C$58</c:f>
              <c:strCache>
                <c:ptCount val="1"/>
                <c:pt idx="0">
                  <c:v>Total</c:v>
                </c:pt>
              </c:strCache>
            </c:strRef>
          </c:tx>
          <c:spPr>
            <a:ln>
              <a:solidFill>
                <a:schemeClr val="accent1"/>
              </a:solidFill>
            </a:ln>
          </c:spPr>
          <c:marker>
            <c:spPr>
              <a:solidFill>
                <a:schemeClr val="accent1"/>
              </a:solidFill>
              <a:ln>
                <a:solidFill>
                  <a:schemeClr val="accent1"/>
                </a:solidFill>
              </a:ln>
            </c:spPr>
          </c:marker>
          <c:val>
            <c:numRef>
              <c:f>'FH Admin Ethnicity'!$E$58:$J$58</c:f>
              <c:numCache>
                <c:formatCode>#,##0</c:formatCode>
                <c:ptCount val="6"/>
                <c:pt idx="0">
                  <c:v>22.0</c:v>
                </c:pt>
                <c:pt idx="1">
                  <c:v>26.0</c:v>
                </c:pt>
                <c:pt idx="2">
                  <c:v>26.0</c:v>
                </c:pt>
                <c:pt idx="3">
                  <c:v>25.0</c:v>
                </c:pt>
                <c:pt idx="4">
                  <c:v>23.0</c:v>
                </c:pt>
                <c:pt idx="5">
                  <c:v>26.0</c:v>
                </c:pt>
              </c:numCache>
            </c:numRef>
          </c:val>
          <c:smooth val="0"/>
        </c:ser>
        <c:ser>
          <c:idx val="2"/>
          <c:order val="1"/>
          <c:tx>
            <c:strRef>
              <c:f>'FH Admin Ethnicity'!$C$51</c:f>
              <c:strCache>
                <c:ptCount val="1"/>
                <c:pt idx="0">
                  <c:v>African American</c:v>
                </c:pt>
              </c:strCache>
            </c:strRef>
          </c:tx>
          <c:spPr>
            <a:ln>
              <a:solidFill>
                <a:schemeClr val="accent5"/>
              </a:solidFill>
            </a:ln>
          </c:spPr>
          <c:marker>
            <c:spPr>
              <a:solidFill>
                <a:schemeClr val="accent5"/>
              </a:solidFill>
              <a:ln>
                <a:solidFill>
                  <a:schemeClr val="accent5"/>
                </a:solidFill>
              </a:ln>
            </c:spPr>
          </c:marker>
          <c:cat>
            <c:numRef>
              <c:f>'FH Admin Ethnicity'!$E$50:$J$50</c:f>
              <c:numCache>
                <c:formatCode>General</c:formatCode>
                <c:ptCount val="6"/>
                <c:pt idx="0">
                  <c:v>2007.0</c:v>
                </c:pt>
                <c:pt idx="1">
                  <c:v>2008.0</c:v>
                </c:pt>
                <c:pt idx="2">
                  <c:v>2009.0</c:v>
                </c:pt>
                <c:pt idx="3">
                  <c:v>2010.0</c:v>
                </c:pt>
                <c:pt idx="4">
                  <c:v>2011.0</c:v>
                </c:pt>
                <c:pt idx="5">
                  <c:v>2012.0</c:v>
                </c:pt>
              </c:numCache>
            </c:numRef>
          </c:cat>
          <c:val>
            <c:numRef>
              <c:f>'FH Admin Ethnicity'!$E$51:$J$51</c:f>
              <c:numCache>
                <c:formatCode>#,##0</c:formatCode>
                <c:ptCount val="6"/>
                <c:pt idx="0">
                  <c:v>3.0</c:v>
                </c:pt>
                <c:pt idx="1">
                  <c:v>4.0</c:v>
                </c:pt>
                <c:pt idx="2">
                  <c:v>3.0</c:v>
                </c:pt>
                <c:pt idx="3">
                  <c:v>2.0</c:v>
                </c:pt>
                <c:pt idx="4">
                  <c:v>2.0</c:v>
                </c:pt>
                <c:pt idx="5">
                  <c:v>2.0</c:v>
                </c:pt>
              </c:numCache>
            </c:numRef>
          </c:val>
          <c:smooth val="0"/>
        </c:ser>
        <c:ser>
          <c:idx val="1"/>
          <c:order val="2"/>
          <c:tx>
            <c:strRef>
              <c:f>'FH Admin Ethnicity'!$C$52</c:f>
              <c:strCache>
                <c:ptCount val="1"/>
                <c:pt idx="0">
                  <c:v>Asian/Pacific Islander</c:v>
                </c:pt>
              </c:strCache>
            </c:strRef>
          </c:tx>
          <c:spPr>
            <a:ln>
              <a:solidFill>
                <a:schemeClr val="accent3"/>
              </a:solidFill>
            </a:ln>
          </c:spPr>
          <c:marker>
            <c:spPr>
              <a:solidFill>
                <a:schemeClr val="accent3"/>
              </a:solidFill>
              <a:ln>
                <a:solidFill>
                  <a:schemeClr val="accent3"/>
                </a:solidFill>
              </a:ln>
            </c:spPr>
          </c:marker>
          <c:cat>
            <c:numRef>
              <c:f>'FH Admin Ethnicity'!$E$50:$J$50</c:f>
              <c:numCache>
                <c:formatCode>General</c:formatCode>
                <c:ptCount val="6"/>
                <c:pt idx="0">
                  <c:v>2007.0</c:v>
                </c:pt>
                <c:pt idx="1">
                  <c:v>2008.0</c:v>
                </c:pt>
                <c:pt idx="2">
                  <c:v>2009.0</c:v>
                </c:pt>
                <c:pt idx="3">
                  <c:v>2010.0</c:v>
                </c:pt>
                <c:pt idx="4">
                  <c:v>2011.0</c:v>
                </c:pt>
                <c:pt idx="5">
                  <c:v>2012.0</c:v>
                </c:pt>
              </c:numCache>
            </c:numRef>
          </c:cat>
          <c:val>
            <c:numRef>
              <c:f>'FH Admin Ethnicity'!$E$52:$J$52</c:f>
              <c:numCache>
                <c:formatCode>#,##0</c:formatCode>
                <c:ptCount val="6"/>
                <c:pt idx="0">
                  <c:v>0.0</c:v>
                </c:pt>
                <c:pt idx="1">
                  <c:v>0.0</c:v>
                </c:pt>
                <c:pt idx="2">
                  <c:v>0.0</c:v>
                </c:pt>
                <c:pt idx="3">
                  <c:v>0.0</c:v>
                </c:pt>
                <c:pt idx="4">
                  <c:v>0.0</c:v>
                </c:pt>
                <c:pt idx="5">
                  <c:v>2.0</c:v>
                </c:pt>
              </c:numCache>
            </c:numRef>
          </c:val>
          <c:smooth val="0"/>
        </c:ser>
        <c:ser>
          <c:idx val="4"/>
          <c:order val="3"/>
          <c:tx>
            <c:strRef>
              <c:f>'FH Admin Ethnicity'!$C$53</c:f>
              <c:strCache>
                <c:ptCount val="1"/>
                <c:pt idx="0">
                  <c:v>Filipino</c:v>
                </c:pt>
              </c:strCache>
            </c:strRef>
          </c:tx>
          <c:spPr>
            <a:ln>
              <a:solidFill>
                <a:schemeClr val="accent6"/>
              </a:solidFill>
            </a:ln>
          </c:spPr>
          <c:marker>
            <c:spPr>
              <a:solidFill>
                <a:schemeClr val="accent4"/>
              </a:solidFill>
              <a:ln>
                <a:solidFill>
                  <a:schemeClr val="accent6"/>
                </a:solidFill>
              </a:ln>
            </c:spPr>
          </c:marker>
          <c:cat>
            <c:numRef>
              <c:f>'FH Admin Ethnicity'!$E$50:$J$50</c:f>
              <c:numCache>
                <c:formatCode>General</c:formatCode>
                <c:ptCount val="6"/>
                <c:pt idx="0">
                  <c:v>2007.0</c:v>
                </c:pt>
                <c:pt idx="1">
                  <c:v>2008.0</c:v>
                </c:pt>
                <c:pt idx="2">
                  <c:v>2009.0</c:v>
                </c:pt>
                <c:pt idx="3">
                  <c:v>2010.0</c:v>
                </c:pt>
                <c:pt idx="4">
                  <c:v>2011.0</c:v>
                </c:pt>
                <c:pt idx="5">
                  <c:v>2012.0</c:v>
                </c:pt>
              </c:numCache>
            </c:numRef>
          </c:cat>
          <c:val>
            <c:numRef>
              <c:f>'FH Admin Ethnicity'!$E$53:$J$53</c:f>
              <c:numCache>
                <c:formatCode>#,##0</c:formatCode>
                <c:ptCount val="6"/>
                <c:pt idx="0">
                  <c:v>3.0</c:v>
                </c:pt>
                <c:pt idx="1">
                  <c:v>4.0</c:v>
                </c:pt>
                <c:pt idx="2">
                  <c:v>4.0</c:v>
                </c:pt>
                <c:pt idx="3">
                  <c:v>3.0</c:v>
                </c:pt>
                <c:pt idx="4">
                  <c:v>2.0</c:v>
                </c:pt>
                <c:pt idx="5">
                  <c:v>1.0</c:v>
                </c:pt>
              </c:numCache>
            </c:numRef>
          </c:val>
          <c:smooth val="0"/>
        </c:ser>
        <c:ser>
          <c:idx val="0"/>
          <c:order val="4"/>
          <c:tx>
            <c:strRef>
              <c:f>'FH Admin Ethnicity'!$C$54</c:f>
              <c:strCache>
                <c:ptCount val="1"/>
                <c:pt idx="0">
                  <c:v>Latino/a</c:v>
                </c:pt>
              </c:strCache>
            </c:strRef>
          </c:tx>
          <c:spPr>
            <a:ln>
              <a:solidFill>
                <a:schemeClr val="accent4"/>
              </a:solidFill>
            </a:ln>
          </c:spPr>
          <c:marker>
            <c:spPr>
              <a:solidFill>
                <a:schemeClr val="accent4"/>
              </a:solidFill>
              <a:ln>
                <a:solidFill>
                  <a:schemeClr val="accent4"/>
                </a:solidFill>
              </a:ln>
            </c:spPr>
          </c:marker>
          <c:cat>
            <c:numRef>
              <c:f>'FH Admin Ethnicity'!$E$50:$J$50</c:f>
              <c:numCache>
                <c:formatCode>General</c:formatCode>
                <c:ptCount val="6"/>
                <c:pt idx="0">
                  <c:v>2007.0</c:v>
                </c:pt>
                <c:pt idx="1">
                  <c:v>2008.0</c:v>
                </c:pt>
                <c:pt idx="2">
                  <c:v>2009.0</c:v>
                </c:pt>
                <c:pt idx="3">
                  <c:v>2010.0</c:v>
                </c:pt>
                <c:pt idx="4">
                  <c:v>2011.0</c:v>
                </c:pt>
                <c:pt idx="5">
                  <c:v>2012.0</c:v>
                </c:pt>
              </c:numCache>
            </c:numRef>
          </c:cat>
          <c:val>
            <c:numRef>
              <c:f>'FH Admin Ethnicity'!$E$54:$J$54</c:f>
              <c:numCache>
                <c:formatCode>#,##0</c:formatCode>
                <c:ptCount val="6"/>
                <c:pt idx="0">
                  <c:v>1.0</c:v>
                </c:pt>
                <c:pt idx="1">
                  <c:v>2.0</c:v>
                </c:pt>
                <c:pt idx="2">
                  <c:v>3.0</c:v>
                </c:pt>
                <c:pt idx="3">
                  <c:v>3.0</c:v>
                </c:pt>
                <c:pt idx="4">
                  <c:v>2.0</c:v>
                </c:pt>
                <c:pt idx="5">
                  <c:v>3.0</c:v>
                </c:pt>
              </c:numCache>
            </c:numRef>
          </c:val>
          <c:smooth val="0"/>
        </c:ser>
        <c:ser>
          <c:idx val="3"/>
          <c:order val="5"/>
          <c:tx>
            <c:strRef>
              <c:f>'FH Admin Ethnicity'!$C$56</c:f>
              <c:strCache>
                <c:ptCount val="1"/>
                <c:pt idx="0">
                  <c:v>White</c:v>
                </c:pt>
              </c:strCache>
            </c:strRef>
          </c:tx>
          <c:spPr>
            <a:ln>
              <a:solidFill>
                <a:schemeClr val="accent2"/>
              </a:solidFill>
            </a:ln>
          </c:spPr>
          <c:marker>
            <c:spPr>
              <a:solidFill>
                <a:schemeClr val="accent2"/>
              </a:solidFill>
              <a:ln>
                <a:solidFill>
                  <a:schemeClr val="accent2"/>
                </a:solidFill>
              </a:ln>
            </c:spPr>
          </c:marker>
          <c:cat>
            <c:numRef>
              <c:f>'FH Admin Ethnicity'!$E$50:$J$50</c:f>
              <c:numCache>
                <c:formatCode>General</c:formatCode>
                <c:ptCount val="6"/>
                <c:pt idx="0">
                  <c:v>2007.0</c:v>
                </c:pt>
                <c:pt idx="1">
                  <c:v>2008.0</c:v>
                </c:pt>
                <c:pt idx="2">
                  <c:v>2009.0</c:v>
                </c:pt>
                <c:pt idx="3">
                  <c:v>2010.0</c:v>
                </c:pt>
                <c:pt idx="4">
                  <c:v>2011.0</c:v>
                </c:pt>
                <c:pt idx="5">
                  <c:v>2012.0</c:v>
                </c:pt>
              </c:numCache>
            </c:numRef>
          </c:cat>
          <c:val>
            <c:numRef>
              <c:f>'FH Admin Ethnicity'!$E$56:$J$56</c:f>
              <c:numCache>
                <c:formatCode>#,##0</c:formatCode>
                <c:ptCount val="6"/>
                <c:pt idx="0">
                  <c:v>15.0</c:v>
                </c:pt>
                <c:pt idx="1">
                  <c:v>16.0</c:v>
                </c:pt>
                <c:pt idx="2">
                  <c:v>16.0</c:v>
                </c:pt>
                <c:pt idx="3">
                  <c:v>16.0</c:v>
                </c:pt>
                <c:pt idx="4">
                  <c:v>16.0</c:v>
                </c:pt>
                <c:pt idx="5">
                  <c:v>18.0</c:v>
                </c:pt>
              </c:numCache>
            </c:numRef>
          </c:val>
          <c:smooth val="0"/>
        </c:ser>
        <c:dLbls>
          <c:showLegendKey val="0"/>
          <c:showVal val="0"/>
          <c:showCatName val="0"/>
          <c:showSerName val="0"/>
          <c:showPercent val="0"/>
          <c:showBubbleSize val="0"/>
        </c:dLbls>
        <c:marker val="1"/>
        <c:smooth val="0"/>
        <c:axId val="680277048"/>
        <c:axId val="680266152"/>
      </c:lineChart>
      <c:catAx>
        <c:axId val="680277048"/>
        <c:scaling>
          <c:orientation val="minMax"/>
        </c:scaling>
        <c:delete val="0"/>
        <c:axPos val="b"/>
        <c:numFmt formatCode="General" sourceLinked="1"/>
        <c:majorTickMark val="none"/>
        <c:minorTickMark val="none"/>
        <c:tickLblPos val="nextTo"/>
        <c:txPr>
          <a:bodyPr rot="0" vert="horz"/>
          <a:lstStyle/>
          <a:p>
            <a:pPr>
              <a:defRPr/>
            </a:pPr>
            <a:endParaRPr lang="en-US"/>
          </a:p>
        </c:txPr>
        <c:crossAx val="680266152"/>
        <c:crosses val="autoZero"/>
        <c:auto val="1"/>
        <c:lblAlgn val="ctr"/>
        <c:lblOffset val="100"/>
        <c:tickLblSkip val="1"/>
        <c:tickMarkSkip val="1"/>
        <c:noMultiLvlLbl val="0"/>
      </c:catAx>
      <c:valAx>
        <c:axId val="680266152"/>
        <c:scaling>
          <c:orientation val="minMax"/>
          <c:max val="30.0"/>
          <c:min val="0.0"/>
        </c:scaling>
        <c:delete val="0"/>
        <c:axPos val="l"/>
        <c:majorGridlines/>
        <c:numFmt formatCode="#,##0" sourceLinked="1"/>
        <c:majorTickMark val="none"/>
        <c:minorTickMark val="none"/>
        <c:tickLblPos val="nextTo"/>
        <c:txPr>
          <a:bodyPr rot="0" vert="horz"/>
          <a:lstStyle/>
          <a:p>
            <a:pPr>
              <a:defRPr/>
            </a:pPr>
            <a:endParaRPr lang="en-US"/>
          </a:p>
        </c:txPr>
        <c:crossAx val="680277048"/>
        <c:crosses val="autoZero"/>
        <c:crossBetween val="between"/>
        <c:majorUnit val="5.0"/>
      </c:valAx>
      <c:spPr>
        <a:noFill/>
      </c:spPr>
    </c:plotArea>
    <c:legend>
      <c:legendPos val="r"/>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85605-4B57-46C1-A149-F07A3C2F9A19}" type="datetimeFigureOut">
              <a:rPr lang="en-US" smtClean="0"/>
              <a:pPr/>
              <a:t>5/8/13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8C8EAC-C094-4949-A251-C05F75DBB2A1}" type="slidenum">
              <a:rPr lang="en-US" smtClean="0"/>
              <a:pPr/>
              <a:t>‹#›</a:t>
            </a:fld>
            <a:endParaRPr lang="en-US"/>
          </a:p>
        </p:txBody>
      </p:sp>
    </p:spTree>
    <p:extLst>
      <p:ext uri="{BB962C8B-B14F-4D97-AF65-F5344CB8AC3E}">
        <p14:creationId xmlns:p14="http://schemas.microsoft.com/office/powerpoint/2010/main" val="884913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dirty="0" smtClean="0"/>
              <a:t>There has been a net decrease in percentage</a:t>
            </a:r>
            <a:r>
              <a:rPr lang="en-US" baseline="0" dirty="0" smtClean="0"/>
              <a:t> of </a:t>
            </a:r>
            <a:r>
              <a:rPr lang="en-US" dirty="0" smtClean="0"/>
              <a:t>whites 40%</a:t>
            </a:r>
            <a:r>
              <a:rPr lang="en-US" baseline="0" dirty="0" smtClean="0"/>
              <a:t> to 36%</a:t>
            </a:r>
            <a:endParaRPr lang="en-US" dirty="0" smtClean="0"/>
          </a:p>
          <a:p>
            <a:pPr marL="285750" indent="-285750">
              <a:buFont typeface="Arial"/>
              <a:buChar char="•"/>
            </a:pPr>
            <a:r>
              <a:rPr lang="en-US" dirty="0" smtClean="0"/>
              <a:t>Increase</a:t>
            </a:r>
            <a:r>
              <a:rPr lang="en-US" baseline="0" dirty="0" smtClean="0"/>
              <a:t> in percentage of Hispanics 12% to 20%</a:t>
            </a:r>
          </a:p>
          <a:p>
            <a:pPr marL="285750" indent="-285750">
              <a:buFont typeface="Arial"/>
              <a:buChar char="•"/>
            </a:pPr>
            <a:r>
              <a:rPr lang="en-US" baseline="0" dirty="0" smtClean="0"/>
              <a:t>Percentage of Asians has returned to 30% following  a low of 22% in 2009</a:t>
            </a:r>
          </a:p>
          <a:p>
            <a:pPr marL="285750" indent="-285750">
              <a:buFont typeface="Arial"/>
              <a:buChar char="•"/>
            </a:pPr>
            <a:endParaRPr lang="en-US" baseline="0" dirty="0" smtClean="0"/>
          </a:p>
          <a:p>
            <a:pPr marL="285750" indent="-285750">
              <a:buFont typeface="Arial"/>
              <a:buChar char="•"/>
            </a:pPr>
            <a:r>
              <a:rPr lang="en-US" baseline="0" dirty="0" smtClean="0"/>
              <a:t>NOTE: Asians include PI and Filipinos</a:t>
            </a:r>
          </a:p>
          <a:p>
            <a:pPr marL="285750" indent="-285750">
              <a:buFont typeface="Arial"/>
              <a:buChar char="•"/>
            </a:pPr>
            <a:r>
              <a:rPr lang="en-US" baseline="0" dirty="0" smtClean="0"/>
              <a:t>NOTE: Percentages do not total 100% as Native Americans, Other, Multi Racial and No Response categories are not included.</a:t>
            </a:r>
            <a:endParaRPr lang="en-US" dirty="0" smtClean="0"/>
          </a:p>
          <a:p>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4</a:t>
            </a:fld>
            <a:endParaRPr lang="en-US">
              <a:solidFill>
                <a:prstClr val="black"/>
              </a:solidFill>
              <a:latin typeface="Calibri"/>
            </a:endParaRPr>
          </a:p>
        </p:txBody>
      </p:sp>
    </p:spTree>
    <p:extLst>
      <p:ext uri="{BB962C8B-B14F-4D97-AF65-F5344CB8AC3E}">
        <p14:creationId xmlns:p14="http://schemas.microsoft.com/office/powerpoint/2010/main" val="4220052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indent="-285750">
              <a:buFont typeface="Arial"/>
              <a:buChar char="•"/>
            </a:pPr>
            <a:r>
              <a:rPr lang="en-US" dirty="0" smtClean="0"/>
              <a:t>Whites represent a higher percentage in Foothill’s service area than in Santa Clara County.</a:t>
            </a:r>
          </a:p>
          <a:p>
            <a:pPr marL="285750" indent="-285750">
              <a:buFont typeface="Arial"/>
              <a:buChar char="•"/>
            </a:pPr>
            <a:r>
              <a:rPr lang="en-US" dirty="0" smtClean="0"/>
              <a:t>The percentage of white student enrollment falls between the level of Foothill’s service area and Santa Clara County, with enrollment more representative of the county percentage.</a:t>
            </a:r>
          </a:p>
          <a:p>
            <a:pPr marL="285750" indent="-285750">
              <a:buFont typeface="Arial"/>
              <a:buChar char="•"/>
            </a:pPr>
            <a:r>
              <a:rPr lang="en-US" dirty="0" smtClean="0"/>
              <a:t>Percentage</a:t>
            </a:r>
            <a:r>
              <a:rPr lang="en-US" baseline="0" dirty="0" smtClean="0"/>
              <a:t> of White students enrolled has followed the decrease in Santa Clara county and Foothill’s service area.</a:t>
            </a:r>
            <a:endParaRPr lang="en-US" dirty="0" smtClean="0"/>
          </a:p>
          <a:p>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5</a:t>
            </a:fld>
            <a:endParaRPr lang="en-US">
              <a:solidFill>
                <a:prstClr val="black"/>
              </a:solidFill>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indent="-285750">
              <a:buFont typeface="Arial"/>
              <a:buChar char="•"/>
            </a:pPr>
            <a:r>
              <a:rPr lang="en-US" dirty="0" smtClean="0"/>
              <a:t>Asian/Pacific Islanders have a higher presence in Santa Clara County than in Foothill’s service area.</a:t>
            </a:r>
          </a:p>
          <a:p>
            <a:pPr marL="285750" indent="-285750">
              <a:buFont typeface="Arial"/>
              <a:buChar char="•"/>
            </a:pPr>
            <a:r>
              <a:rPr lang="en-US" dirty="0" smtClean="0"/>
              <a:t>Asian/PI</a:t>
            </a:r>
            <a:r>
              <a:rPr lang="en-US" baseline="0" dirty="0" smtClean="0"/>
              <a:t> student percentage has increased since 2009 while levels in region has stayed the same.</a:t>
            </a:r>
            <a:endParaRPr lang="en-US" dirty="0" smtClean="0"/>
          </a:p>
          <a:p>
            <a:pPr marL="285750" indent="-285750">
              <a:buFont typeface="Arial"/>
              <a:buChar char="•"/>
            </a:pPr>
            <a:r>
              <a:rPr lang="en-US" dirty="0" smtClean="0"/>
              <a:t>Asian/ Pacific Islander student enrollment falls between the level of Foothill’s service area and Santa Clara County, with enrollment more representative of the county percentage.</a:t>
            </a:r>
          </a:p>
          <a:p>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6</a:t>
            </a:fld>
            <a:endParaRPr lang="en-US">
              <a:solidFill>
                <a:prstClr val="black"/>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indent="-285750">
              <a:buFont typeface="Arial"/>
              <a:buChar char="•"/>
            </a:pPr>
            <a:r>
              <a:rPr lang="en-US" dirty="0" smtClean="0"/>
              <a:t>A higher percentage of Hispanics are found in Santa Clara County than in Foothill’s service area.</a:t>
            </a:r>
          </a:p>
          <a:p>
            <a:pPr marL="285750" indent="-285750">
              <a:buFont typeface="Arial"/>
              <a:buChar char="•"/>
            </a:pPr>
            <a:r>
              <a:rPr lang="en-US" dirty="0" smtClean="0"/>
              <a:t>While Hispanic enrollment has historically been below the level found in Santa Clara County and Foothill’s service area, from 2011 enrollment has become more representative of the percentages found in the region.</a:t>
            </a:r>
          </a:p>
          <a:p>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7</a:t>
            </a:fld>
            <a:endParaRPr lang="en-US">
              <a:solidFill>
                <a:prstClr val="black"/>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indent="-285750">
              <a:buFont typeface="Arial"/>
              <a:buChar char="•"/>
            </a:pPr>
            <a:r>
              <a:rPr lang="en-US" dirty="0" smtClean="0"/>
              <a:t>The percentage of African Americans in Santa Clara County and Foothill’s service area have both been consistent around 3%. </a:t>
            </a:r>
          </a:p>
          <a:p>
            <a:pPr marL="285750" indent="-285750">
              <a:buFont typeface="Arial"/>
              <a:buChar char="•"/>
            </a:pPr>
            <a:r>
              <a:rPr lang="en-US" dirty="0" smtClean="0"/>
              <a:t>The percentage of African Americans enrolled in Foothill has slowly been increasing and is higher than the percentages found in the region.</a:t>
            </a:r>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8</a:t>
            </a:fld>
            <a:endParaRPr lang="en-US">
              <a:solidFill>
                <a:prstClr val="black"/>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Percenta</a:t>
            </a:r>
            <a:r>
              <a:rPr lang="en-US" baseline="0" dirty="0" smtClean="0"/>
              <a:t>ge of Filipino students has increased from 2.7% to 4.4%</a:t>
            </a:r>
          </a:p>
          <a:p>
            <a:pPr>
              <a:buFont typeface="Arial" pitchFamily="34" charset="0"/>
              <a:buChar char="•"/>
            </a:pPr>
            <a:r>
              <a:rPr lang="en-US" baseline="0" dirty="0" smtClean="0"/>
              <a:t>Percentage of Native </a:t>
            </a:r>
            <a:r>
              <a:rPr lang="en-US" baseline="0" dirty="0" err="1" smtClean="0"/>
              <a:t>american</a:t>
            </a:r>
            <a:r>
              <a:rPr lang="en-US" baseline="0" dirty="0" smtClean="0"/>
              <a:t> students has remained less than 1%</a:t>
            </a:r>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9</a:t>
            </a:fld>
            <a:endParaRPr lang="en-US">
              <a:solidFill>
                <a:prstClr val="black"/>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Student enrollment</a:t>
            </a:r>
            <a:r>
              <a:rPr lang="en-US" baseline="0" dirty="0" smtClean="0"/>
              <a:t> percentages for pacific Islander and native Americans is higher than the region</a:t>
            </a:r>
          </a:p>
          <a:p>
            <a:r>
              <a:rPr lang="en-US" baseline="0" dirty="0" smtClean="0"/>
              <a:t>Percentage of Filipino students has increased but is still below that of the county</a:t>
            </a:r>
            <a:endParaRPr lang="en-US" dirty="0"/>
          </a:p>
        </p:txBody>
      </p:sp>
      <p:sp>
        <p:nvSpPr>
          <p:cNvPr id="4" name="Slide Number Placeholder 3"/>
          <p:cNvSpPr>
            <a:spLocks noGrp="1"/>
          </p:cNvSpPr>
          <p:nvPr>
            <p:ph type="sldNum" sz="quarter" idx="10"/>
          </p:nvPr>
        </p:nvSpPr>
        <p:spPr/>
        <p:txBody>
          <a:bodyPr/>
          <a:lstStyle/>
          <a:p>
            <a:fld id="{D5E717C3-645C-2044-918D-293E211DBA21}" type="slidenum">
              <a:rPr lang="en-US" smtClean="0">
                <a:solidFill>
                  <a:prstClr val="black"/>
                </a:solidFill>
                <a:latin typeface="Calibri"/>
              </a:rPr>
              <a:pPr/>
              <a:t>10</a:t>
            </a:fld>
            <a:endParaRPr lang="en-US">
              <a:solidFill>
                <a:prstClr val="black"/>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overall headcount of fall enrollments shows a relatively steady decline from 2007 to 2012 (-21%). </a:t>
            </a:r>
          </a:p>
          <a:p>
            <a:r>
              <a:rPr lang="en-US" dirty="0" smtClean="0"/>
              <a:t>There was an increase in Latino (23%), African American (24%) and Filipino (27%) enrollment headcount.</a:t>
            </a:r>
          </a:p>
          <a:p>
            <a:r>
              <a:rPr lang="en-US" dirty="0" smtClean="0"/>
              <a:t>The decline in student headcount is mainly due to decline in White (-30%) and Asian/P (-25%).</a:t>
            </a:r>
          </a:p>
          <a:p>
            <a:r>
              <a:rPr lang="en-US" dirty="0" smtClean="0"/>
              <a:t>Same decline noticed in Faculty (-10%) and Staff (-25%) headcounts. </a:t>
            </a:r>
          </a:p>
          <a:p>
            <a:r>
              <a:rPr lang="en-US" dirty="0" smtClean="0"/>
              <a:t>However, the Admin headcount shows an increase (18%).</a:t>
            </a:r>
          </a:p>
          <a:p>
            <a:r>
              <a:rPr lang="en-US" dirty="0" smtClean="0"/>
              <a:t>The increase headcount in Latino students’ enrollment mirrors the increase in Latino faculty (26%, the only faculty ethnicity that shows increase from 2007-2012).</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5/8/13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5/8/13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5/8/13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5/8/13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EF4D1E-1030-4D00-BC56-AE4BC906580C}" type="datetimeFigureOut">
              <a:rPr lang="en-US" smtClean="0"/>
              <a:pPr/>
              <a:t>5/8/13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EF4D1E-1030-4D00-BC56-AE4BC906580C}" type="datetimeFigureOut">
              <a:rPr lang="en-US" smtClean="0"/>
              <a:pPr/>
              <a:t>5/8/13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EF4D1E-1030-4D00-BC56-AE4BC906580C}" type="datetimeFigureOut">
              <a:rPr lang="en-US" smtClean="0"/>
              <a:pPr/>
              <a:t>5/8/13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EF4D1E-1030-4D00-BC56-AE4BC906580C}" type="datetimeFigureOut">
              <a:rPr lang="en-US" smtClean="0"/>
              <a:pPr/>
              <a:t>5/8/13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EF4D1E-1030-4D00-BC56-AE4BC906580C}" type="datetimeFigureOut">
              <a:rPr lang="en-US" smtClean="0"/>
              <a:pPr/>
              <a:t>5/8/13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F4D1E-1030-4D00-BC56-AE4BC906580C}" type="datetimeFigureOut">
              <a:rPr lang="en-US" smtClean="0"/>
              <a:pPr/>
              <a:t>5/8/13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F4D1E-1030-4D00-BC56-AE4BC906580C}" type="datetimeFigureOut">
              <a:rPr lang="en-US" smtClean="0"/>
              <a:pPr/>
              <a:t>5/8/13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F4D1E-1030-4D00-BC56-AE4BC906580C}" type="datetimeFigureOut">
              <a:rPr lang="en-US" smtClean="0"/>
              <a:pPr/>
              <a:t>5/8/13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11A81-4E49-48C2-9E3C-D8487C034F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292B94-BA04-4A2F-AC9E-E68963ACB25A}" type="datetimeFigureOut">
              <a:rPr lang="en-US" smtClean="0">
                <a:solidFill>
                  <a:prstClr val="black">
                    <a:tint val="75000"/>
                  </a:prstClr>
                </a:solidFill>
                <a:latin typeface="Calibri"/>
              </a:rPr>
              <a:pPr/>
              <a:t>5/8/13</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3D080-B195-4520-9346-35C278A9C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1.jpeg"/><Relationship Id="rId1" Type="http://schemas.openxmlformats.org/officeDocument/2006/relationships/slideLayout" Target="../slideLayouts/slideLayout34.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1.xml"/><Relationship Id="rId5" Type="http://schemas.openxmlformats.org/officeDocument/2006/relationships/chart" Target="../charts/chart2.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3.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4.xm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5.xm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6.xm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7.xm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1.jpe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1.jpeg"/><Relationship Id="rId1" Type="http://schemas.openxmlformats.org/officeDocument/2006/relationships/slideLayout" Target="../slideLayouts/slideLayout23.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jpeg"/><Relationship Id="rId1" Type="http://schemas.openxmlformats.org/officeDocument/2006/relationships/slideLayout" Target="../slideLayouts/slideLayout23.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1.jpeg"/><Relationship Id="rId1" Type="http://schemas.openxmlformats.org/officeDocument/2006/relationships/slideLayout" Target="../slideLayouts/slideLayout23.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1.jpeg"/><Relationship Id="rId1" Type="http://schemas.openxmlformats.org/officeDocument/2006/relationships/slideLayout" Target="../slideLayouts/slideLayout23.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4" Type="http://schemas.openxmlformats.org/officeDocument/2006/relationships/image" Target="../media/image1.jpeg"/><Relationship Id="rId1" Type="http://schemas.openxmlformats.org/officeDocument/2006/relationships/slideLayout" Target="../slideLayouts/slideLayout2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0425"/>
            <a:ext cx="8305800" cy="1470025"/>
          </a:xfrm>
        </p:spPr>
        <p:txBody>
          <a:bodyPr>
            <a:normAutofit fontScale="90000"/>
          </a:bodyPr>
          <a:lstStyle/>
          <a:p>
            <a:r>
              <a:rPr lang="en-US" dirty="0" smtClean="0"/>
              <a:t>Student Equity: </a:t>
            </a:r>
            <a:br>
              <a:rPr lang="en-US" dirty="0" smtClean="0"/>
            </a:br>
            <a:r>
              <a:rPr lang="en-US" dirty="0" smtClean="0"/>
              <a:t>Representation by Ethnicity</a:t>
            </a:r>
            <a:br>
              <a:rPr lang="en-US" dirty="0" smtClean="0"/>
            </a:br>
            <a:r>
              <a:rPr lang="en-US" dirty="0" smtClean="0"/>
              <a:t>Fall 2007 to Fall 2012</a:t>
            </a:r>
            <a:r>
              <a:rPr lang="en-US" sz="3600" dirty="0" smtClean="0"/>
              <a:t/>
            </a:r>
            <a:br>
              <a:rPr lang="en-US" sz="3600" dirty="0" smtClean="0"/>
            </a:br>
            <a:endParaRPr lang="en-US" dirty="0"/>
          </a:p>
        </p:txBody>
      </p:sp>
      <p:sp>
        <p:nvSpPr>
          <p:cNvPr id="3" name="Subtitle 2"/>
          <p:cNvSpPr>
            <a:spLocks noGrp="1"/>
          </p:cNvSpPr>
          <p:nvPr>
            <p:ph type="subTitle" idx="1"/>
          </p:nvPr>
        </p:nvSpPr>
        <p:spPr>
          <a:xfrm>
            <a:off x="1371600" y="4495800"/>
            <a:ext cx="6400800" cy="1752600"/>
          </a:xfrm>
        </p:spPr>
        <p:txBody>
          <a:bodyPr/>
          <a:lstStyle/>
          <a:p>
            <a:r>
              <a:rPr lang="en-US" dirty="0" err="1" smtClean="0"/>
              <a:t>PaRC</a:t>
            </a:r>
            <a:r>
              <a:rPr lang="en-US" dirty="0" smtClean="0"/>
              <a:t> Presentation</a:t>
            </a:r>
          </a:p>
          <a:p>
            <a:r>
              <a:rPr lang="en-US" dirty="0" smtClean="0"/>
              <a:t>April 15, 2013</a:t>
            </a:r>
            <a:endParaRPr lang="en-US" dirty="0"/>
          </a:p>
        </p:txBody>
      </p:sp>
      <p:pic>
        <p:nvPicPr>
          <p:cNvPr id="5" name="Content Placeholder 5" descr="FH Logo-5.jpg"/>
          <p:cNvPicPr>
            <a:picLocks noChangeAspect="1"/>
          </p:cNvPicPr>
          <p:nvPr/>
        </p:nvPicPr>
        <p:blipFill>
          <a:blip r:embed="rId2" cstate="print"/>
          <a:stretch>
            <a:fillRect/>
          </a:stretch>
        </p:blipFill>
        <p:spPr>
          <a:xfrm>
            <a:off x="1453896" y="533400"/>
            <a:ext cx="6089904" cy="470916"/>
          </a:xfrm>
          <a:prstGeom prst="rect">
            <a:avLst/>
          </a:prstGeom>
        </p:spPr>
      </p:pic>
      <p:sp>
        <p:nvSpPr>
          <p:cNvPr id="6" name="TextBox 5"/>
          <p:cNvSpPr txBox="1"/>
          <p:nvPr/>
        </p:nvSpPr>
        <p:spPr>
          <a:xfrm>
            <a:off x="6248400" y="6019800"/>
            <a:ext cx="2819400" cy="523220"/>
          </a:xfrm>
          <a:prstGeom prst="rect">
            <a:avLst/>
          </a:prstGeom>
          <a:noFill/>
        </p:spPr>
        <p:txBody>
          <a:bodyPr wrap="square" rtlCol="0">
            <a:spAutoFit/>
          </a:bodyPr>
          <a:lstStyle/>
          <a:p>
            <a:r>
              <a:rPr lang="en-US" sz="1400" dirty="0" smtClean="0"/>
              <a:t>T. </a:t>
            </a:r>
            <a:r>
              <a:rPr lang="en-US" sz="1400" dirty="0" err="1" smtClean="0"/>
              <a:t>Margesson</a:t>
            </a:r>
            <a:r>
              <a:rPr lang="en-US" sz="1400" dirty="0" smtClean="0"/>
              <a:t>, M. </a:t>
            </a:r>
            <a:r>
              <a:rPr lang="en-US" sz="1400" dirty="0" err="1" smtClean="0"/>
              <a:t>Navi</a:t>
            </a:r>
            <a:r>
              <a:rPr lang="en-US" sz="1400" dirty="0" smtClean="0"/>
              <a:t> &amp; E. </a:t>
            </a:r>
            <a:r>
              <a:rPr lang="en-US" sz="1400" dirty="0" err="1" smtClean="0"/>
              <a:t>Kuo</a:t>
            </a:r>
            <a:endParaRPr lang="en-US" sz="1400" dirty="0" smtClean="0"/>
          </a:p>
          <a:p>
            <a:r>
              <a:rPr lang="en-US" sz="1400" dirty="0" smtClean="0"/>
              <a:t>FHDA IR&amp;P</a:t>
            </a: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OverlayBreakout2.png"/>
          <p:cNvPicPr>
            <a:picLocks noChangeAspect="1"/>
          </p:cNvPicPr>
          <p:nvPr/>
        </p:nvPicPr>
        <p:blipFill>
          <a:blip r:embed="rId3" cstate="print"/>
          <a:srcRect l="992" t="1667" r="844" b="1667"/>
          <a:stretch>
            <a:fillRect/>
          </a:stretch>
        </p:blipFill>
        <p:spPr>
          <a:xfrm>
            <a:off x="609600" y="1524000"/>
            <a:ext cx="7543800" cy="4419600"/>
          </a:xfrm>
          <a:prstGeom prst="rect">
            <a:avLst/>
          </a:prstGeom>
        </p:spPr>
      </p:pic>
      <p:sp>
        <p:nvSpPr>
          <p:cNvPr id="5" name="TextBox 4"/>
          <p:cNvSpPr txBox="1"/>
          <p:nvPr/>
        </p:nvSpPr>
        <p:spPr>
          <a:xfrm>
            <a:off x="990600" y="304800"/>
            <a:ext cx="7086600" cy="1200329"/>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Student Enrollment and Population</a:t>
            </a: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County and Service Area Overlay</a:t>
            </a:r>
            <a:endParaRPr lang="en-US" sz="2400" b="1" dirty="0">
              <a:solidFill>
                <a:prstClr val="black"/>
              </a:solidFill>
            </a:endParaRPr>
          </a:p>
        </p:txBody>
      </p:sp>
      <p:pic>
        <p:nvPicPr>
          <p:cNvPr id="8" name="Picture 7" descr="FH Logo-5.jpg"/>
          <p:cNvPicPr>
            <a:picLocks noChangeAspect="1"/>
          </p:cNvPicPr>
          <p:nvPr/>
        </p:nvPicPr>
        <p:blipFill>
          <a:blip r:embed="rId4" cstate="print"/>
          <a:stretch>
            <a:fillRect/>
          </a:stretch>
        </p:blipFill>
        <p:spPr>
          <a:xfrm>
            <a:off x="2853283" y="6278880"/>
            <a:ext cx="3547517" cy="274320"/>
          </a:xfrm>
          <a:prstGeom prst="rect">
            <a:avLst/>
          </a:prstGeom>
        </p:spPr>
      </p:pic>
      <p:sp>
        <p:nvSpPr>
          <p:cNvPr id="9" name="TextBox 8"/>
          <p:cNvSpPr txBox="1"/>
          <p:nvPr/>
        </p:nvSpPr>
        <p:spPr>
          <a:xfrm>
            <a:off x="6934200" y="2971800"/>
            <a:ext cx="1676400" cy="381000"/>
          </a:xfrm>
          <a:prstGeom prst="rect">
            <a:avLst/>
          </a:prstGeom>
          <a:noFill/>
        </p:spPr>
        <p:txBody>
          <a:bodyPr wrap="square" rtlCol="0">
            <a:spAutoFit/>
          </a:bodyPr>
          <a:lstStyle/>
          <a:p>
            <a:r>
              <a:rPr lang="en-US" dirty="0" smtClean="0"/>
              <a:t>County Filipinos</a:t>
            </a:r>
            <a:endParaRPr lang="en-US" dirty="0"/>
          </a:p>
        </p:txBody>
      </p:sp>
      <p:sp>
        <p:nvSpPr>
          <p:cNvPr id="11" name="TextBox 10"/>
          <p:cNvSpPr txBox="1"/>
          <p:nvPr/>
        </p:nvSpPr>
        <p:spPr>
          <a:xfrm>
            <a:off x="7239000" y="4495800"/>
            <a:ext cx="1371600" cy="369332"/>
          </a:xfrm>
          <a:prstGeom prst="rect">
            <a:avLst/>
          </a:prstGeom>
          <a:noFill/>
        </p:spPr>
        <p:txBody>
          <a:bodyPr wrap="square" rtlCol="0">
            <a:spAutoFit/>
          </a:bodyPr>
          <a:lstStyle/>
          <a:p>
            <a:r>
              <a:rPr lang="en-US" dirty="0" smtClean="0"/>
              <a:t>County PIs</a:t>
            </a:r>
            <a:endParaRPr lang="en-US" dirty="0"/>
          </a:p>
        </p:txBody>
      </p:sp>
      <p:sp>
        <p:nvSpPr>
          <p:cNvPr id="12" name="TextBox 11"/>
          <p:cNvSpPr txBox="1"/>
          <p:nvPr/>
        </p:nvSpPr>
        <p:spPr>
          <a:xfrm>
            <a:off x="8001000" y="4800600"/>
            <a:ext cx="1295400" cy="923330"/>
          </a:xfrm>
          <a:prstGeom prst="rect">
            <a:avLst/>
          </a:prstGeom>
          <a:noFill/>
        </p:spPr>
        <p:txBody>
          <a:bodyPr wrap="square" rtlCol="0">
            <a:spAutoFit/>
          </a:bodyPr>
          <a:lstStyle/>
          <a:p>
            <a:r>
              <a:rPr lang="en-US" dirty="0" smtClean="0"/>
              <a:t>County Native Americans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8229600" cy="1295400"/>
          </a:xfrm>
        </p:spPr>
        <p:txBody>
          <a:bodyPr>
            <a:normAutofit fontScale="90000"/>
          </a:bodyPr>
          <a:lstStyle/>
          <a:p>
            <a:r>
              <a:rPr lang="en-US" dirty="0" smtClean="0"/>
              <a:t>Part II: </a:t>
            </a:r>
            <a:br>
              <a:rPr lang="en-US" dirty="0" smtClean="0"/>
            </a:br>
            <a:r>
              <a:rPr lang="en-US" dirty="0" smtClean="0"/>
              <a:t>Foothill Students and Employees</a:t>
            </a:r>
            <a:endParaRPr lang="en-US" dirty="0"/>
          </a:p>
        </p:txBody>
      </p:sp>
      <p:pic>
        <p:nvPicPr>
          <p:cNvPr id="3" name="Picture 2" descr="FH Logo-5.jpg"/>
          <p:cNvPicPr>
            <a:picLocks noChangeAspect="1"/>
          </p:cNvPicPr>
          <p:nvPr/>
        </p:nvPicPr>
        <p:blipFill>
          <a:blip r:embed="rId2" cstate="print"/>
          <a:stretch>
            <a:fillRect/>
          </a:stretch>
        </p:blipFill>
        <p:spPr>
          <a:xfrm>
            <a:off x="2853283" y="6278880"/>
            <a:ext cx="3547517" cy="274320"/>
          </a:xfrm>
          <a:prstGeom prst="rect">
            <a:avLst/>
          </a:prstGeom>
        </p:spPr>
      </p:pic>
    </p:spTree>
    <p:extLst>
      <p:ext uri="{BB962C8B-B14F-4D97-AF65-F5344CB8AC3E}">
        <p14:creationId xmlns:p14="http://schemas.microsoft.com/office/powerpoint/2010/main" val="387390903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sp>
        <p:nvSpPr>
          <p:cNvPr id="11" name="TextBox 10"/>
          <p:cNvSpPr txBox="1"/>
          <p:nvPr/>
        </p:nvSpPr>
        <p:spPr>
          <a:xfrm>
            <a:off x="304800" y="6324600"/>
            <a:ext cx="2379177" cy="253916"/>
          </a:xfrm>
          <a:prstGeom prst="rect">
            <a:avLst/>
          </a:prstGeom>
          <a:noFill/>
        </p:spPr>
        <p:txBody>
          <a:bodyPr wrap="none" rtlCol="0">
            <a:spAutoFit/>
          </a:bodyPr>
          <a:lstStyle/>
          <a:p>
            <a:r>
              <a:rPr lang="en-US" sz="1050" dirty="0" smtClean="0"/>
              <a:t>IR&amp;D  District Website Fall 2007 to 2012</a:t>
            </a:r>
            <a:endParaRPr lang="en-US" sz="1050" dirty="0"/>
          </a:p>
        </p:txBody>
      </p:sp>
      <p:grpSp>
        <p:nvGrpSpPr>
          <p:cNvPr id="1167" name="Group 1166"/>
          <p:cNvGrpSpPr/>
          <p:nvPr/>
        </p:nvGrpSpPr>
        <p:grpSpPr>
          <a:xfrm>
            <a:off x="7402513" y="1489075"/>
            <a:ext cx="1468438" cy="1336675"/>
            <a:chOff x="7402513" y="1489075"/>
            <a:chExt cx="1468438" cy="1336675"/>
          </a:xfrm>
        </p:grpSpPr>
        <p:sp>
          <p:nvSpPr>
            <p:cNvPr id="1139" name="Freeform 143"/>
            <p:cNvSpPr>
              <a:spLocks/>
            </p:cNvSpPr>
            <p:nvPr/>
          </p:nvSpPr>
          <p:spPr bwMode="auto">
            <a:xfrm>
              <a:off x="7402513" y="1560513"/>
              <a:ext cx="271463" cy="26988"/>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820404"/>
            </a:solidFill>
            <a:ln w="1" cap="flat">
              <a:solidFill>
                <a:srgbClr val="820404"/>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0" name="Rectangle 144"/>
            <p:cNvSpPr>
              <a:spLocks noChangeArrowheads="1"/>
            </p:cNvSpPr>
            <p:nvPr/>
          </p:nvSpPr>
          <p:spPr bwMode="auto">
            <a:xfrm>
              <a:off x="7499351" y="1535113"/>
              <a:ext cx="76200" cy="76200"/>
            </a:xfrm>
            <a:prstGeom prst="rect">
              <a:avLst/>
            </a:prstGeom>
            <a:solidFill>
              <a:srgbClr val="8204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1" name="Freeform 145"/>
            <p:cNvSpPr>
              <a:spLocks noEditPoints="1"/>
            </p:cNvSpPr>
            <p:nvPr/>
          </p:nvSpPr>
          <p:spPr bwMode="auto">
            <a:xfrm>
              <a:off x="7494588" y="1530350"/>
              <a:ext cx="85725" cy="85725"/>
            </a:xfrm>
            <a:custGeom>
              <a:avLst/>
              <a:gdLst>
                <a:gd name="T0" fmla="*/ 0 w 448"/>
                <a:gd name="T1" fmla="*/ 24 h 448"/>
                <a:gd name="T2" fmla="*/ 24 w 448"/>
                <a:gd name="T3" fmla="*/ 0 h 448"/>
                <a:gd name="T4" fmla="*/ 424 w 448"/>
                <a:gd name="T5" fmla="*/ 0 h 448"/>
                <a:gd name="T6" fmla="*/ 448 w 448"/>
                <a:gd name="T7" fmla="*/ 24 h 448"/>
                <a:gd name="T8" fmla="*/ 448 w 448"/>
                <a:gd name="T9" fmla="*/ 424 h 448"/>
                <a:gd name="T10" fmla="*/ 424 w 448"/>
                <a:gd name="T11" fmla="*/ 448 h 448"/>
                <a:gd name="T12" fmla="*/ 24 w 448"/>
                <a:gd name="T13" fmla="*/ 448 h 448"/>
                <a:gd name="T14" fmla="*/ 0 w 448"/>
                <a:gd name="T15" fmla="*/ 424 h 448"/>
                <a:gd name="T16" fmla="*/ 0 w 448"/>
                <a:gd name="T17" fmla="*/ 24 h 448"/>
                <a:gd name="T18" fmla="*/ 48 w 448"/>
                <a:gd name="T19" fmla="*/ 424 h 448"/>
                <a:gd name="T20" fmla="*/ 24 w 448"/>
                <a:gd name="T21" fmla="*/ 400 h 448"/>
                <a:gd name="T22" fmla="*/ 424 w 448"/>
                <a:gd name="T23" fmla="*/ 400 h 448"/>
                <a:gd name="T24" fmla="*/ 400 w 448"/>
                <a:gd name="T25" fmla="*/ 424 h 448"/>
                <a:gd name="T26" fmla="*/ 400 w 448"/>
                <a:gd name="T27" fmla="*/ 24 h 448"/>
                <a:gd name="T28" fmla="*/ 424 w 448"/>
                <a:gd name="T29" fmla="*/ 48 h 448"/>
                <a:gd name="T30" fmla="*/ 24 w 448"/>
                <a:gd name="T31" fmla="*/ 48 h 448"/>
                <a:gd name="T32" fmla="*/ 48 w 448"/>
                <a:gd name="T33" fmla="*/ 24 h 448"/>
                <a:gd name="T34" fmla="*/ 48 w 448"/>
                <a:gd name="T35" fmla="*/ 42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8" h="448">
                  <a:moveTo>
                    <a:pt x="0" y="24"/>
                  </a:moveTo>
                  <a:cubicBezTo>
                    <a:pt x="0" y="11"/>
                    <a:pt x="11" y="0"/>
                    <a:pt x="24" y="0"/>
                  </a:cubicBezTo>
                  <a:lnTo>
                    <a:pt x="424" y="0"/>
                  </a:lnTo>
                  <a:cubicBezTo>
                    <a:pt x="438" y="0"/>
                    <a:pt x="448" y="11"/>
                    <a:pt x="448" y="24"/>
                  </a:cubicBezTo>
                  <a:lnTo>
                    <a:pt x="448" y="424"/>
                  </a:lnTo>
                  <a:cubicBezTo>
                    <a:pt x="448" y="438"/>
                    <a:pt x="438" y="448"/>
                    <a:pt x="424" y="448"/>
                  </a:cubicBezTo>
                  <a:lnTo>
                    <a:pt x="24" y="448"/>
                  </a:lnTo>
                  <a:cubicBezTo>
                    <a:pt x="11" y="448"/>
                    <a:pt x="0" y="438"/>
                    <a:pt x="0" y="424"/>
                  </a:cubicBezTo>
                  <a:lnTo>
                    <a:pt x="0" y="24"/>
                  </a:lnTo>
                  <a:close/>
                  <a:moveTo>
                    <a:pt x="48" y="424"/>
                  </a:moveTo>
                  <a:lnTo>
                    <a:pt x="24" y="400"/>
                  </a:lnTo>
                  <a:lnTo>
                    <a:pt x="424" y="400"/>
                  </a:lnTo>
                  <a:lnTo>
                    <a:pt x="400" y="424"/>
                  </a:lnTo>
                  <a:lnTo>
                    <a:pt x="400" y="24"/>
                  </a:lnTo>
                  <a:lnTo>
                    <a:pt x="424" y="48"/>
                  </a:lnTo>
                  <a:lnTo>
                    <a:pt x="24" y="48"/>
                  </a:lnTo>
                  <a:lnTo>
                    <a:pt x="48" y="24"/>
                  </a:lnTo>
                  <a:lnTo>
                    <a:pt x="48" y="424"/>
                  </a:lnTo>
                  <a:close/>
                </a:path>
              </a:pathLst>
            </a:custGeom>
            <a:solidFill>
              <a:srgbClr val="820404"/>
            </a:solidFill>
            <a:ln w="1" cap="flat">
              <a:solidFill>
                <a:srgbClr val="820404"/>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2" name="Rectangle 146"/>
            <p:cNvSpPr>
              <a:spLocks noChangeArrowheads="1"/>
            </p:cNvSpPr>
            <p:nvPr/>
          </p:nvSpPr>
          <p:spPr bwMode="auto">
            <a:xfrm>
              <a:off x="7686676" y="1489075"/>
              <a:ext cx="927100"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Calibri" pitchFamily="34" charset="0"/>
                  <a:cs typeface="Arial" pitchFamily="34" charset="0"/>
                </a:rPr>
                <a:t>Total Enrollment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43" name="Freeform 147"/>
            <p:cNvSpPr>
              <a:spLocks/>
            </p:cNvSpPr>
            <p:nvPr/>
          </p:nvSpPr>
          <p:spPr bwMode="auto">
            <a:xfrm>
              <a:off x="7402513" y="1790700"/>
              <a:ext cx="271463" cy="26988"/>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CC6666"/>
            </a:solidFill>
            <a:ln w="1" cap="flat">
              <a:solidFill>
                <a:srgbClr val="CC666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4" name="Freeform 148"/>
            <p:cNvSpPr>
              <a:spLocks/>
            </p:cNvSpPr>
            <p:nvPr/>
          </p:nvSpPr>
          <p:spPr bwMode="auto">
            <a:xfrm>
              <a:off x="7500938" y="1765300"/>
              <a:ext cx="76200" cy="76200"/>
            </a:xfrm>
            <a:custGeom>
              <a:avLst/>
              <a:gdLst>
                <a:gd name="T0" fmla="*/ 24 w 48"/>
                <a:gd name="T1" fmla="*/ 0 h 48"/>
                <a:gd name="T2" fmla="*/ 48 w 48"/>
                <a:gd name="T3" fmla="*/ 24 h 48"/>
                <a:gd name="T4" fmla="*/ 24 w 48"/>
                <a:gd name="T5" fmla="*/ 48 h 48"/>
                <a:gd name="T6" fmla="*/ 0 w 48"/>
                <a:gd name="T7" fmla="*/ 24 h 48"/>
                <a:gd name="T8" fmla="*/ 24 w 48"/>
                <a:gd name="T9" fmla="*/ 0 h 48"/>
              </a:gdLst>
              <a:ahLst/>
              <a:cxnLst>
                <a:cxn ang="0">
                  <a:pos x="T0" y="T1"/>
                </a:cxn>
                <a:cxn ang="0">
                  <a:pos x="T2" y="T3"/>
                </a:cxn>
                <a:cxn ang="0">
                  <a:pos x="T4" y="T5"/>
                </a:cxn>
                <a:cxn ang="0">
                  <a:pos x="T6" y="T7"/>
                </a:cxn>
                <a:cxn ang="0">
                  <a:pos x="T8" y="T9"/>
                </a:cxn>
              </a:cxnLst>
              <a:rect l="0" t="0" r="r" b="b"/>
              <a:pathLst>
                <a:path w="48" h="48">
                  <a:moveTo>
                    <a:pt x="24" y="0"/>
                  </a:moveTo>
                  <a:lnTo>
                    <a:pt x="48" y="24"/>
                  </a:lnTo>
                  <a:lnTo>
                    <a:pt x="24" y="48"/>
                  </a:lnTo>
                  <a:lnTo>
                    <a:pt x="0" y="24"/>
                  </a:lnTo>
                  <a:lnTo>
                    <a:pt x="24" y="0"/>
                  </a:lnTo>
                  <a:close/>
                </a:path>
              </a:pathLst>
            </a:custGeom>
            <a:solidFill>
              <a:srgbClr val="CC6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5" name="Freeform 149"/>
            <p:cNvSpPr>
              <a:spLocks noEditPoints="1"/>
            </p:cNvSpPr>
            <p:nvPr/>
          </p:nvSpPr>
          <p:spPr bwMode="auto">
            <a:xfrm>
              <a:off x="7494588" y="1760538"/>
              <a:ext cx="87313" cy="85725"/>
            </a:xfrm>
            <a:custGeom>
              <a:avLst/>
              <a:gdLst>
                <a:gd name="T0" fmla="*/ 209 w 453"/>
                <a:gd name="T1" fmla="*/ 10 h 453"/>
                <a:gd name="T2" fmla="*/ 243 w 453"/>
                <a:gd name="T3" fmla="*/ 10 h 453"/>
                <a:gd name="T4" fmla="*/ 443 w 453"/>
                <a:gd name="T5" fmla="*/ 210 h 453"/>
                <a:gd name="T6" fmla="*/ 443 w 453"/>
                <a:gd name="T7" fmla="*/ 244 h 453"/>
                <a:gd name="T8" fmla="*/ 243 w 453"/>
                <a:gd name="T9" fmla="*/ 444 h 453"/>
                <a:gd name="T10" fmla="*/ 209 w 453"/>
                <a:gd name="T11" fmla="*/ 444 h 453"/>
                <a:gd name="T12" fmla="*/ 9 w 453"/>
                <a:gd name="T13" fmla="*/ 244 h 453"/>
                <a:gd name="T14" fmla="*/ 9 w 453"/>
                <a:gd name="T15" fmla="*/ 210 h 453"/>
                <a:gd name="T16" fmla="*/ 209 w 453"/>
                <a:gd name="T17" fmla="*/ 10 h 453"/>
                <a:gd name="T18" fmla="*/ 43 w 453"/>
                <a:gd name="T19" fmla="*/ 244 h 453"/>
                <a:gd name="T20" fmla="*/ 43 w 453"/>
                <a:gd name="T21" fmla="*/ 210 h 453"/>
                <a:gd name="T22" fmla="*/ 243 w 453"/>
                <a:gd name="T23" fmla="*/ 410 h 453"/>
                <a:gd name="T24" fmla="*/ 209 w 453"/>
                <a:gd name="T25" fmla="*/ 410 h 453"/>
                <a:gd name="T26" fmla="*/ 409 w 453"/>
                <a:gd name="T27" fmla="*/ 210 h 453"/>
                <a:gd name="T28" fmla="*/ 409 w 453"/>
                <a:gd name="T29" fmla="*/ 244 h 453"/>
                <a:gd name="T30" fmla="*/ 209 w 453"/>
                <a:gd name="T31" fmla="*/ 44 h 453"/>
                <a:gd name="T32" fmla="*/ 243 w 453"/>
                <a:gd name="T33" fmla="*/ 44 h 453"/>
                <a:gd name="T34" fmla="*/ 43 w 453"/>
                <a:gd name="T35" fmla="*/ 244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3" h="453">
                  <a:moveTo>
                    <a:pt x="209" y="10"/>
                  </a:moveTo>
                  <a:cubicBezTo>
                    <a:pt x="219" y="0"/>
                    <a:pt x="234" y="0"/>
                    <a:pt x="243" y="10"/>
                  </a:cubicBezTo>
                  <a:lnTo>
                    <a:pt x="443" y="210"/>
                  </a:lnTo>
                  <a:cubicBezTo>
                    <a:pt x="453" y="219"/>
                    <a:pt x="453" y="234"/>
                    <a:pt x="443" y="244"/>
                  </a:cubicBezTo>
                  <a:lnTo>
                    <a:pt x="243" y="444"/>
                  </a:lnTo>
                  <a:cubicBezTo>
                    <a:pt x="234" y="453"/>
                    <a:pt x="219" y="453"/>
                    <a:pt x="209" y="444"/>
                  </a:cubicBezTo>
                  <a:lnTo>
                    <a:pt x="9" y="244"/>
                  </a:lnTo>
                  <a:cubicBezTo>
                    <a:pt x="0" y="234"/>
                    <a:pt x="0" y="219"/>
                    <a:pt x="9" y="210"/>
                  </a:cubicBezTo>
                  <a:lnTo>
                    <a:pt x="209" y="10"/>
                  </a:lnTo>
                  <a:close/>
                  <a:moveTo>
                    <a:pt x="43" y="244"/>
                  </a:moveTo>
                  <a:lnTo>
                    <a:pt x="43" y="210"/>
                  </a:lnTo>
                  <a:lnTo>
                    <a:pt x="243" y="410"/>
                  </a:lnTo>
                  <a:lnTo>
                    <a:pt x="209" y="410"/>
                  </a:lnTo>
                  <a:lnTo>
                    <a:pt x="409" y="210"/>
                  </a:lnTo>
                  <a:lnTo>
                    <a:pt x="409" y="244"/>
                  </a:lnTo>
                  <a:lnTo>
                    <a:pt x="209" y="44"/>
                  </a:lnTo>
                  <a:lnTo>
                    <a:pt x="243" y="44"/>
                  </a:lnTo>
                  <a:lnTo>
                    <a:pt x="43" y="244"/>
                  </a:lnTo>
                  <a:close/>
                </a:path>
              </a:pathLst>
            </a:custGeom>
            <a:solidFill>
              <a:srgbClr val="CC6666"/>
            </a:solidFill>
            <a:ln w="1" cap="flat">
              <a:solidFill>
                <a:srgbClr val="CC666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6" name="Rectangle 150"/>
            <p:cNvSpPr>
              <a:spLocks noChangeArrowheads="1"/>
            </p:cNvSpPr>
            <p:nvPr/>
          </p:nvSpPr>
          <p:spPr bwMode="auto">
            <a:xfrm>
              <a:off x="7686676" y="1719263"/>
              <a:ext cx="118427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African American Enr.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7" name="Freeform 151"/>
            <p:cNvSpPr>
              <a:spLocks/>
            </p:cNvSpPr>
            <p:nvPr/>
          </p:nvSpPr>
          <p:spPr bwMode="auto">
            <a:xfrm>
              <a:off x="7402513" y="2019300"/>
              <a:ext cx="271463" cy="26988"/>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F5C53F"/>
            </a:solidFill>
            <a:ln w="1" cap="flat">
              <a:solidFill>
                <a:srgbClr val="F5C53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8" name="Rectangle 152"/>
            <p:cNvSpPr>
              <a:spLocks noChangeArrowheads="1"/>
            </p:cNvSpPr>
            <p:nvPr/>
          </p:nvSpPr>
          <p:spPr bwMode="auto">
            <a:xfrm>
              <a:off x="7499351" y="1993900"/>
              <a:ext cx="76200" cy="76200"/>
            </a:xfrm>
            <a:prstGeom prst="rect">
              <a:avLst/>
            </a:prstGeom>
            <a:solidFill>
              <a:srgbClr val="F5C5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9" name="Freeform 153"/>
            <p:cNvSpPr>
              <a:spLocks noEditPoints="1"/>
            </p:cNvSpPr>
            <p:nvPr/>
          </p:nvSpPr>
          <p:spPr bwMode="auto">
            <a:xfrm>
              <a:off x="7494588" y="1989138"/>
              <a:ext cx="85725" cy="85725"/>
            </a:xfrm>
            <a:custGeom>
              <a:avLst/>
              <a:gdLst>
                <a:gd name="T0" fmla="*/ 0 w 448"/>
                <a:gd name="T1" fmla="*/ 24 h 448"/>
                <a:gd name="T2" fmla="*/ 24 w 448"/>
                <a:gd name="T3" fmla="*/ 0 h 448"/>
                <a:gd name="T4" fmla="*/ 424 w 448"/>
                <a:gd name="T5" fmla="*/ 0 h 448"/>
                <a:gd name="T6" fmla="*/ 448 w 448"/>
                <a:gd name="T7" fmla="*/ 24 h 448"/>
                <a:gd name="T8" fmla="*/ 448 w 448"/>
                <a:gd name="T9" fmla="*/ 424 h 448"/>
                <a:gd name="T10" fmla="*/ 424 w 448"/>
                <a:gd name="T11" fmla="*/ 448 h 448"/>
                <a:gd name="T12" fmla="*/ 24 w 448"/>
                <a:gd name="T13" fmla="*/ 448 h 448"/>
                <a:gd name="T14" fmla="*/ 0 w 448"/>
                <a:gd name="T15" fmla="*/ 424 h 448"/>
                <a:gd name="T16" fmla="*/ 0 w 448"/>
                <a:gd name="T17" fmla="*/ 24 h 448"/>
                <a:gd name="T18" fmla="*/ 48 w 448"/>
                <a:gd name="T19" fmla="*/ 424 h 448"/>
                <a:gd name="T20" fmla="*/ 24 w 448"/>
                <a:gd name="T21" fmla="*/ 400 h 448"/>
                <a:gd name="T22" fmla="*/ 424 w 448"/>
                <a:gd name="T23" fmla="*/ 400 h 448"/>
                <a:gd name="T24" fmla="*/ 400 w 448"/>
                <a:gd name="T25" fmla="*/ 424 h 448"/>
                <a:gd name="T26" fmla="*/ 400 w 448"/>
                <a:gd name="T27" fmla="*/ 24 h 448"/>
                <a:gd name="T28" fmla="*/ 424 w 448"/>
                <a:gd name="T29" fmla="*/ 48 h 448"/>
                <a:gd name="T30" fmla="*/ 24 w 448"/>
                <a:gd name="T31" fmla="*/ 48 h 448"/>
                <a:gd name="T32" fmla="*/ 48 w 448"/>
                <a:gd name="T33" fmla="*/ 24 h 448"/>
                <a:gd name="T34" fmla="*/ 48 w 448"/>
                <a:gd name="T35" fmla="*/ 42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8" h="448">
                  <a:moveTo>
                    <a:pt x="0" y="24"/>
                  </a:moveTo>
                  <a:cubicBezTo>
                    <a:pt x="0" y="11"/>
                    <a:pt x="11" y="0"/>
                    <a:pt x="24" y="0"/>
                  </a:cubicBezTo>
                  <a:lnTo>
                    <a:pt x="424" y="0"/>
                  </a:lnTo>
                  <a:cubicBezTo>
                    <a:pt x="438" y="0"/>
                    <a:pt x="448" y="11"/>
                    <a:pt x="448" y="24"/>
                  </a:cubicBezTo>
                  <a:lnTo>
                    <a:pt x="448" y="424"/>
                  </a:lnTo>
                  <a:cubicBezTo>
                    <a:pt x="448" y="438"/>
                    <a:pt x="438" y="448"/>
                    <a:pt x="424" y="448"/>
                  </a:cubicBezTo>
                  <a:lnTo>
                    <a:pt x="24" y="448"/>
                  </a:lnTo>
                  <a:cubicBezTo>
                    <a:pt x="11" y="448"/>
                    <a:pt x="0" y="438"/>
                    <a:pt x="0" y="424"/>
                  </a:cubicBezTo>
                  <a:lnTo>
                    <a:pt x="0" y="24"/>
                  </a:lnTo>
                  <a:close/>
                  <a:moveTo>
                    <a:pt x="48" y="424"/>
                  </a:moveTo>
                  <a:lnTo>
                    <a:pt x="24" y="400"/>
                  </a:lnTo>
                  <a:lnTo>
                    <a:pt x="424" y="400"/>
                  </a:lnTo>
                  <a:lnTo>
                    <a:pt x="400" y="424"/>
                  </a:lnTo>
                  <a:lnTo>
                    <a:pt x="400" y="24"/>
                  </a:lnTo>
                  <a:lnTo>
                    <a:pt x="424" y="48"/>
                  </a:lnTo>
                  <a:lnTo>
                    <a:pt x="24" y="48"/>
                  </a:lnTo>
                  <a:lnTo>
                    <a:pt x="48" y="24"/>
                  </a:lnTo>
                  <a:lnTo>
                    <a:pt x="48" y="424"/>
                  </a:lnTo>
                  <a:close/>
                </a:path>
              </a:pathLst>
            </a:custGeom>
            <a:solidFill>
              <a:srgbClr val="F5C53F"/>
            </a:solidFill>
            <a:ln w="1" cap="flat">
              <a:solidFill>
                <a:srgbClr val="F5C53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50" name="Freeform 154"/>
            <p:cNvSpPr>
              <a:spLocks noEditPoints="1"/>
            </p:cNvSpPr>
            <p:nvPr/>
          </p:nvSpPr>
          <p:spPr bwMode="auto">
            <a:xfrm>
              <a:off x="7499351" y="1993900"/>
              <a:ext cx="76200" cy="76200"/>
            </a:xfrm>
            <a:custGeom>
              <a:avLst/>
              <a:gdLst>
                <a:gd name="T0" fmla="*/ 24 w 48"/>
                <a:gd name="T1" fmla="*/ 0 h 48"/>
                <a:gd name="T2" fmla="*/ 24 w 48"/>
                <a:gd name="T3" fmla="*/ 48 h 48"/>
                <a:gd name="T4" fmla="*/ 24 w 48"/>
                <a:gd name="T5" fmla="*/ 0 h 48"/>
                <a:gd name="T6" fmla="*/ 0 w 48"/>
                <a:gd name="T7" fmla="*/ 24 h 48"/>
                <a:gd name="T8" fmla="*/ 48 w 48"/>
                <a:gd name="T9" fmla="*/ 24 h 48"/>
                <a:gd name="T10" fmla="*/ 0 w 48"/>
                <a:gd name="T11" fmla="*/ 24 h 48"/>
              </a:gdLst>
              <a:ahLst/>
              <a:cxnLst>
                <a:cxn ang="0">
                  <a:pos x="T0" y="T1"/>
                </a:cxn>
                <a:cxn ang="0">
                  <a:pos x="T2" y="T3"/>
                </a:cxn>
                <a:cxn ang="0">
                  <a:pos x="T4" y="T5"/>
                </a:cxn>
                <a:cxn ang="0">
                  <a:pos x="T6" y="T7"/>
                </a:cxn>
                <a:cxn ang="0">
                  <a:pos x="T8" y="T9"/>
                </a:cxn>
                <a:cxn ang="0">
                  <a:pos x="T10" y="T11"/>
                </a:cxn>
              </a:cxnLst>
              <a:rect l="0" t="0" r="r" b="b"/>
              <a:pathLst>
                <a:path w="48" h="48">
                  <a:moveTo>
                    <a:pt x="24" y="0"/>
                  </a:moveTo>
                  <a:lnTo>
                    <a:pt x="24" y="48"/>
                  </a:lnTo>
                  <a:lnTo>
                    <a:pt x="24" y="0"/>
                  </a:lnTo>
                  <a:close/>
                  <a:moveTo>
                    <a:pt x="0" y="24"/>
                  </a:moveTo>
                  <a:lnTo>
                    <a:pt x="48" y="24"/>
                  </a:lnTo>
                  <a:lnTo>
                    <a:pt x="0" y="24"/>
                  </a:lnTo>
                  <a:close/>
                </a:path>
              </a:pathLst>
            </a:custGeom>
            <a:solidFill>
              <a:srgbClr val="F5C5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1" name="Freeform 155"/>
            <p:cNvSpPr>
              <a:spLocks noEditPoints="1"/>
            </p:cNvSpPr>
            <p:nvPr/>
          </p:nvSpPr>
          <p:spPr bwMode="auto">
            <a:xfrm>
              <a:off x="7499351" y="1993900"/>
              <a:ext cx="76200" cy="76200"/>
            </a:xfrm>
            <a:custGeom>
              <a:avLst/>
              <a:gdLst>
                <a:gd name="T0" fmla="*/ 27 w 48"/>
                <a:gd name="T1" fmla="*/ 0 h 48"/>
                <a:gd name="T2" fmla="*/ 27 w 48"/>
                <a:gd name="T3" fmla="*/ 48 h 48"/>
                <a:gd name="T4" fmla="*/ 21 w 48"/>
                <a:gd name="T5" fmla="*/ 48 h 48"/>
                <a:gd name="T6" fmla="*/ 21 w 48"/>
                <a:gd name="T7" fmla="*/ 0 h 48"/>
                <a:gd name="T8" fmla="*/ 27 w 48"/>
                <a:gd name="T9" fmla="*/ 0 h 48"/>
                <a:gd name="T10" fmla="*/ 0 w 48"/>
                <a:gd name="T11" fmla="*/ 21 h 48"/>
                <a:gd name="T12" fmla="*/ 48 w 48"/>
                <a:gd name="T13" fmla="*/ 21 h 48"/>
                <a:gd name="T14" fmla="*/ 48 w 48"/>
                <a:gd name="T15" fmla="*/ 27 h 48"/>
                <a:gd name="T16" fmla="*/ 0 w 48"/>
                <a:gd name="T17" fmla="*/ 27 h 48"/>
                <a:gd name="T18" fmla="*/ 0 w 48"/>
                <a:gd name="T19"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7" y="0"/>
                  </a:moveTo>
                  <a:lnTo>
                    <a:pt x="27" y="48"/>
                  </a:lnTo>
                  <a:lnTo>
                    <a:pt x="21" y="48"/>
                  </a:lnTo>
                  <a:lnTo>
                    <a:pt x="21" y="0"/>
                  </a:lnTo>
                  <a:lnTo>
                    <a:pt x="27" y="0"/>
                  </a:lnTo>
                  <a:close/>
                  <a:moveTo>
                    <a:pt x="0" y="21"/>
                  </a:moveTo>
                  <a:lnTo>
                    <a:pt x="48" y="21"/>
                  </a:lnTo>
                  <a:lnTo>
                    <a:pt x="48" y="27"/>
                  </a:lnTo>
                  <a:lnTo>
                    <a:pt x="0" y="27"/>
                  </a:lnTo>
                  <a:lnTo>
                    <a:pt x="0" y="21"/>
                  </a:lnTo>
                  <a:close/>
                </a:path>
              </a:pathLst>
            </a:custGeom>
            <a:solidFill>
              <a:srgbClr val="F5C53F"/>
            </a:solidFill>
            <a:ln w="1" cap="flat">
              <a:solidFill>
                <a:srgbClr val="F5C53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52" name="Rectangle 156"/>
            <p:cNvSpPr>
              <a:spLocks noChangeArrowheads="1"/>
            </p:cNvSpPr>
            <p:nvPr/>
          </p:nvSpPr>
          <p:spPr bwMode="auto">
            <a:xfrm>
              <a:off x="7686676" y="1949450"/>
              <a:ext cx="94297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Calibri" pitchFamily="34" charset="0"/>
                  <a:cs typeface="Arial" pitchFamily="34" charset="0"/>
                </a:rPr>
                <a:t>Asian/Pac </a:t>
              </a:r>
              <a:r>
                <a:rPr kumimoji="0" lang="en-US" sz="1000" b="0" i="0" u="none" strike="noStrike" cap="none" normalizeH="0" baseline="0" dirty="0" err="1" smtClean="0">
                  <a:ln>
                    <a:noFill/>
                  </a:ln>
                  <a:solidFill>
                    <a:srgbClr val="000000"/>
                  </a:solidFill>
                  <a:effectLst/>
                  <a:latin typeface="Calibri" pitchFamily="34" charset="0"/>
                  <a:cs typeface="Arial" pitchFamily="34" charset="0"/>
                </a:rPr>
                <a:t>Isl</a:t>
              </a:r>
              <a:r>
                <a:rPr kumimoji="0" lang="en-US" sz="1000" b="0" i="0" u="none" strike="noStrike" cap="none" normalizeH="0" baseline="0" dirty="0" smtClean="0">
                  <a:ln>
                    <a:noFill/>
                  </a:ln>
                  <a:solidFill>
                    <a:srgbClr val="000000"/>
                  </a:solidFill>
                  <a:effectLst/>
                  <a:latin typeface="Calibri" pitchFamily="34" charset="0"/>
                  <a:cs typeface="Arial" pitchFamily="34" charset="0"/>
                </a:rPr>
                <a:t> </a:t>
              </a:r>
              <a:r>
                <a:rPr kumimoji="0" lang="en-US" sz="1000" b="0" i="0" u="none" strike="noStrike" cap="none" normalizeH="0" baseline="0" dirty="0" err="1" smtClean="0">
                  <a:ln>
                    <a:noFill/>
                  </a:ln>
                  <a:solidFill>
                    <a:srgbClr val="000000"/>
                  </a:solidFill>
                  <a:effectLst/>
                  <a:latin typeface="Calibri" pitchFamily="34" charset="0"/>
                  <a:cs typeface="Arial" pitchFamily="34" charset="0"/>
                </a:rPr>
                <a:t>Enr</a:t>
              </a:r>
              <a:r>
                <a:rPr kumimoji="0" lang="en-US" sz="1000" b="0" i="0" u="none" strike="noStrike" cap="none" normalizeH="0" baseline="0" dirty="0" smtClean="0">
                  <a:ln>
                    <a:noFill/>
                  </a:ln>
                  <a:solidFill>
                    <a:srgbClr val="000000"/>
                  </a:solidFill>
                  <a:effectLst/>
                  <a:latin typeface="Calibri"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3" name="Freeform 157"/>
            <p:cNvSpPr>
              <a:spLocks/>
            </p:cNvSpPr>
            <p:nvPr/>
          </p:nvSpPr>
          <p:spPr bwMode="auto">
            <a:xfrm>
              <a:off x="7402513" y="2247900"/>
              <a:ext cx="271463" cy="28575"/>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315F57"/>
            </a:solidFill>
            <a:ln w="1" cap="flat">
              <a:solidFill>
                <a:srgbClr val="315F57"/>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54" name="Rectangle 158"/>
            <p:cNvSpPr>
              <a:spLocks noChangeArrowheads="1"/>
            </p:cNvSpPr>
            <p:nvPr/>
          </p:nvSpPr>
          <p:spPr bwMode="auto">
            <a:xfrm>
              <a:off x="7499351" y="2224088"/>
              <a:ext cx="76200" cy="76200"/>
            </a:xfrm>
            <a:prstGeom prst="rect">
              <a:avLst/>
            </a:prstGeom>
            <a:solidFill>
              <a:srgbClr val="315F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5" name="Freeform 159"/>
            <p:cNvSpPr>
              <a:spLocks noEditPoints="1"/>
            </p:cNvSpPr>
            <p:nvPr/>
          </p:nvSpPr>
          <p:spPr bwMode="auto">
            <a:xfrm>
              <a:off x="7494588" y="2219325"/>
              <a:ext cx="85725" cy="85725"/>
            </a:xfrm>
            <a:custGeom>
              <a:avLst/>
              <a:gdLst>
                <a:gd name="T0" fmla="*/ 0 w 448"/>
                <a:gd name="T1" fmla="*/ 24 h 448"/>
                <a:gd name="T2" fmla="*/ 24 w 448"/>
                <a:gd name="T3" fmla="*/ 0 h 448"/>
                <a:gd name="T4" fmla="*/ 424 w 448"/>
                <a:gd name="T5" fmla="*/ 0 h 448"/>
                <a:gd name="T6" fmla="*/ 448 w 448"/>
                <a:gd name="T7" fmla="*/ 24 h 448"/>
                <a:gd name="T8" fmla="*/ 448 w 448"/>
                <a:gd name="T9" fmla="*/ 424 h 448"/>
                <a:gd name="T10" fmla="*/ 424 w 448"/>
                <a:gd name="T11" fmla="*/ 448 h 448"/>
                <a:gd name="T12" fmla="*/ 24 w 448"/>
                <a:gd name="T13" fmla="*/ 448 h 448"/>
                <a:gd name="T14" fmla="*/ 0 w 448"/>
                <a:gd name="T15" fmla="*/ 424 h 448"/>
                <a:gd name="T16" fmla="*/ 0 w 448"/>
                <a:gd name="T17" fmla="*/ 24 h 448"/>
                <a:gd name="T18" fmla="*/ 48 w 448"/>
                <a:gd name="T19" fmla="*/ 424 h 448"/>
                <a:gd name="T20" fmla="*/ 24 w 448"/>
                <a:gd name="T21" fmla="*/ 400 h 448"/>
                <a:gd name="T22" fmla="*/ 424 w 448"/>
                <a:gd name="T23" fmla="*/ 400 h 448"/>
                <a:gd name="T24" fmla="*/ 400 w 448"/>
                <a:gd name="T25" fmla="*/ 424 h 448"/>
                <a:gd name="T26" fmla="*/ 400 w 448"/>
                <a:gd name="T27" fmla="*/ 24 h 448"/>
                <a:gd name="T28" fmla="*/ 424 w 448"/>
                <a:gd name="T29" fmla="*/ 48 h 448"/>
                <a:gd name="T30" fmla="*/ 24 w 448"/>
                <a:gd name="T31" fmla="*/ 48 h 448"/>
                <a:gd name="T32" fmla="*/ 48 w 448"/>
                <a:gd name="T33" fmla="*/ 24 h 448"/>
                <a:gd name="T34" fmla="*/ 48 w 448"/>
                <a:gd name="T35" fmla="*/ 42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8" h="448">
                  <a:moveTo>
                    <a:pt x="0" y="24"/>
                  </a:moveTo>
                  <a:cubicBezTo>
                    <a:pt x="0" y="11"/>
                    <a:pt x="11" y="0"/>
                    <a:pt x="24" y="0"/>
                  </a:cubicBezTo>
                  <a:lnTo>
                    <a:pt x="424" y="0"/>
                  </a:lnTo>
                  <a:cubicBezTo>
                    <a:pt x="438" y="0"/>
                    <a:pt x="448" y="11"/>
                    <a:pt x="448" y="24"/>
                  </a:cubicBezTo>
                  <a:lnTo>
                    <a:pt x="448" y="424"/>
                  </a:lnTo>
                  <a:cubicBezTo>
                    <a:pt x="448" y="438"/>
                    <a:pt x="438" y="448"/>
                    <a:pt x="424" y="448"/>
                  </a:cubicBezTo>
                  <a:lnTo>
                    <a:pt x="24" y="448"/>
                  </a:lnTo>
                  <a:cubicBezTo>
                    <a:pt x="11" y="448"/>
                    <a:pt x="0" y="438"/>
                    <a:pt x="0" y="424"/>
                  </a:cubicBezTo>
                  <a:lnTo>
                    <a:pt x="0" y="24"/>
                  </a:lnTo>
                  <a:close/>
                  <a:moveTo>
                    <a:pt x="48" y="424"/>
                  </a:moveTo>
                  <a:lnTo>
                    <a:pt x="24" y="400"/>
                  </a:lnTo>
                  <a:lnTo>
                    <a:pt x="424" y="400"/>
                  </a:lnTo>
                  <a:lnTo>
                    <a:pt x="400" y="424"/>
                  </a:lnTo>
                  <a:lnTo>
                    <a:pt x="400" y="24"/>
                  </a:lnTo>
                  <a:lnTo>
                    <a:pt x="424" y="48"/>
                  </a:lnTo>
                  <a:lnTo>
                    <a:pt x="24" y="48"/>
                  </a:lnTo>
                  <a:lnTo>
                    <a:pt x="48" y="24"/>
                  </a:lnTo>
                  <a:lnTo>
                    <a:pt x="48" y="424"/>
                  </a:lnTo>
                  <a:close/>
                </a:path>
              </a:pathLst>
            </a:custGeom>
            <a:solidFill>
              <a:srgbClr val="315F57"/>
            </a:solidFill>
            <a:ln w="1" cap="flat">
              <a:solidFill>
                <a:srgbClr val="315F57"/>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56" name="Freeform 160"/>
            <p:cNvSpPr>
              <a:spLocks noEditPoints="1"/>
            </p:cNvSpPr>
            <p:nvPr/>
          </p:nvSpPr>
          <p:spPr bwMode="auto">
            <a:xfrm>
              <a:off x="7499351" y="2224088"/>
              <a:ext cx="76200" cy="76200"/>
            </a:xfrm>
            <a:custGeom>
              <a:avLst/>
              <a:gdLst>
                <a:gd name="T0" fmla="*/ 48 w 48"/>
                <a:gd name="T1" fmla="*/ 48 h 48"/>
                <a:gd name="T2" fmla="*/ 0 w 48"/>
                <a:gd name="T3" fmla="*/ 0 h 48"/>
                <a:gd name="T4" fmla="*/ 48 w 48"/>
                <a:gd name="T5" fmla="*/ 48 h 48"/>
                <a:gd name="T6" fmla="*/ 0 w 48"/>
                <a:gd name="T7" fmla="*/ 48 h 48"/>
                <a:gd name="T8" fmla="*/ 48 w 48"/>
                <a:gd name="T9" fmla="*/ 0 h 48"/>
                <a:gd name="T10" fmla="*/ 0 w 48"/>
                <a:gd name="T11" fmla="*/ 48 h 48"/>
              </a:gdLst>
              <a:ahLst/>
              <a:cxnLst>
                <a:cxn ang="0">
                  <a:pos x="T0" y="T1"/>
                </a:cxn>
                <a:cxn ang="0">
                  <a:pos x="T2" y="T3"/>
                </a:cxn>
                <a:cxn ang="0">
                  <a:pos x="T4" y="T5"/>
                </a:cxn>
                <a:cxn ang="0">
                  <a:pos x="T6" y="T7"/>
                </a:cxn>
                <a:cxn ang="0">
                  <a:pos x="T8" y="T9"/>
                </a:cxn>
                <a:cxn ang="0">
                  <a:pos x="T10" y="T11"/>
                </a:cxn>
              </a:cxnLst>
              <a:rect l="0" t="0" r="r" b="b"/>
              <a:pathLst>
                <a:path w="48" h="48">
                  <a:moveTo>
                    <a:pt x="48" y="48"/>
                  </a:moveTo>
                  <a:lnTo>
                    <a:pt x="0" y="0"/>
                  </a:lnTo>
                  <a:lnTo>
                    <a:pt x="48" y="48"/>
                  </a:lnTo>
                  <a:close/>
                  <a:moveTo>
                    <a:pt x="0" y="48"/>
                  </a:moveTo>
                  <a:lnTo>
                    <a:pt x="48" y="0"/>
                  </a:lnTo>
                  <a:lnTo>
                    <a:pt x="0" y="48"/>
                  </a:lnTo>
                  <a:close/>
                </a:path>
              </a:pathLst>
            </a:custGeom>
            <a:solidFill>
              <a:srgbClr val="315F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7" name="Freeform 161"/>
            <p:cNvSpPr>
              <a:spLocks noEditPoints="1"/>
            </p:cNvSpPr>
            <p:nvPr/>
          </p:nvSpPr>
          <p:spPr bwMode="auto">
            <a:xfrm>
              <a:off x="7496176" y="2220913"/>
              <a:ext cx="82550" cy="82550"/>
            </a:xfrm>
            <a:custGeom>
              <a:avLst/>
              <a:gdLst>
                <a:gd name="T0" fmla="*/ 48 w 52"/>
                <a:gd name="T1" fmla="*/ 52 h 52"/>
                <a:gd name="T2" fmla="*/ 0 w 52"/>
                <a:gd name="T3" fmla="*/ 4 h 52"/>
                <a:gd name="T4" fmla="*/ 4 w 52"/>
                <a:gd name="T5" fmla="*/ 0 h 52"/>
                <a:gd name="T6" fmla="*/ 52 w 52"/>
                <a:gd name="T7" fmla="*/ 48 h 52"/>
                <a:gd name="T8" fmla="*/ 48 w 52"/>
                <a:gd name="T9" fmla="*/ 52 h 52"/>
                <a:gd name="T10" fmla="*/ 0 w 52"/>
                <a:gd name="T11" fmla="*/ 48 h 52"/>
                <a:gd name="T12" fmla="*/ 48 w 52"/>
                <a:gd name="T13" fmla="*/ 0 h 52"/>
                <a:gd name="T14" fmla="*/ 52 w 52"/>
                <a:gd name="T15" fmla="*/ 4 h 52"/>
                <a:gd name="T16" fmla="*/ 4 w 52"/>
                <a:gd name="T17" fmla="*/ 52 h 52"/>
                <a:gd name="T18" fmla="*/ 0 w 52"/>
                <a:gd name="T19" fmla="*/ 4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52">
                  <a:moveTo>
                    <a:pt x="48" y="52"/>
                  </a:moveTo>
                  <a:lnTo>
                    <a:pt x="0" y="4"/>
                  </a:lnTo>
                  <a:lnTo>
                    <a:pt x="4" y="0"/>
                  </a:lnTo>
                  <a:lnTo>
                    <a:pt x="52" y="48"/>
                  </a:lnTo>
                  <a:lnTo>
                    <a:pt x="48" y="52"/>
                  </a:lnTo>
                  <a:close/>
                  <a:moveTo>
                    <a:pt x="0" y="48"/>
                  </a:moveTo>
                  <a:lnTo>
                    <a:pt x="48" y="0"/>
                  </a:lnTo>
                  <a:lnTo>
                    <a:pt x="52" y="4"/>
                  </a:lnTo>
                  <a:lnTo>
                    <a:pt x="4" y="52"/>
                  </a:lnTo>
                  <a:lnTo>
                    <a:pt x="0" y="48"/>
                  </a:lnTo>
                  <a:close/>
                </a:path>
              </a:pathLst>
            </a:custGeom>
            <a:solidFill>
              <a:srgbClr val="315F57"/>
            </a:solidFill>
            <a:ln w="1" cap="flat">
              <a:solidFill>
                <a:srgbClr val="315F57"/>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58" name="Rectangle 162"/>
            <p:cNvSpPr>
              <a:spLocks noChangeArrowheads="1"/>
            </p:cNvSpPr>
            <p:nvPr/>
          </p:nvSpPr>
          <p:spPr bwMode="auto">
            <a:xfrm>
              <a:off x="7686676" y="2178050"/>
              <a:ext cx="671513"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Filipino Enr.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9" name="Freeform 163"/>
            <p:cNvSpPr>
              <a:spLocks/>
            </p:cNvSpPr>
            <p:nvPr/>
          </p:nvSpPr>
          <p:spPr bwMode="auto">
            <a:xfrm>
              <a:off x="7402513" y="2478088"/>
              <a:ext cx="271463" cy="28575"/>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616C8F"/>
            </a:solidFill>
            <a:ln w="1" cap="flat">
              <a:solidFill>
                <a:srgbClr val="616C8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0" name="Freeform 164"/>
            <p:cNvSpPr>
              <a:spLocks/>
            </p:cNvSpPr>
            <p:nvPr/>
          </p:nvSpPr>
          <p:spPr bwMode="auto">
            <a:xfrm>
              <a:off x="7500938" y="2454275"/>
              <a:ext cx="76200" cy="76200"/>
            </a:xfrm>
            <a:custGeom>
              <a:avLst/>
              <a:gdLst>
                <a:gd name="T0" fmla="*/ 24 w 48"/>
                <a:gd name="T1" fmla="*/ 0 h 48"/>
                <a:gd name="T2" fmla="*/ 48 w 48"/>
                <a:gd name="T3" fmla="*/ 24 h 48"/>
                <a:gd name="T4" fmla="*/ 24 w 48"/>
                <a:gd name="T5" fmla="*/ 48 h 48"/>
                <a:gd name="T6" fmla="*/ 0 w 48"/>
                <a:gd name="T7" fmla="*/ 24 h 48"/>
                <a:gd name="T8" fmla="*/ 24 w 48"/>
                <a:gd name="T9" fmla="*/ 0 h 48"/>
              </a:gdLst>
              <a:ahLst/>
              <a:cxnLst>
                <a:cxn ang="0">
                  <a:pos x="T0" y="T1"/>
                </a:cxn>
                <a:cxn ang="0">
                  <a:pos x="T2" y="T3"/>
                </a:cxn>
                <a:cxn ang="0">
                  <a:pos x="T4" y="T5"/>
                </a:cxn>
                <a:cxn ang="0">
                  <a:pos x="T6" y="T7"/>
                </a:cxn>
                <a:cxn ang="0">
                  <a:pos x="T8" y="T9"/>
                </a:cxn>
              </a:cxnLst>
              <a:rect l="0" t="0" r="r" b="b"/>
              <a:pathLst>
                <a:path w="48" h="48">
                  <a:moveTo>
                    <a:pt x="24" y="0"/>
                  </a:moveTo>
                  <a:lnTo>
                    <a:pt x="48" y="24"/>
                  </a:lnTo>
                  <a:lnTo>
                    <a:pt x="24" y="48"/>
                  </a:lnTo>
                  <a:lnTo>
                    <a:pt x="0" y="24"/>
                  </a:lnTo>
                  <a:lnTo>
                    <a:pt x="24" y="0"/>
                  </a:lnTo>
                  <a:close/>
                </a:path>
              </a:pathLst>
            </a:custGeom>
            <a:solidFill>
              <a:srgbClr val="616C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1" name="Freeform 165"/>
            <p:cNvSpPr>
              <a:spLocks noEditPoints="1"/>
            </p:cNvSpPr>
            <p:nvPr/>
          </p:nvSpPr>
          <p:spPr bwMode="auto">
            <a:xfrm>
              <a:off x="7494588" y="2449513"/>
              <a:ext cx="87313" cy="85725"/>
            </a:xfrm>
            <a:custGeom>
              <a:avLst/>
              <a:gdLst>
                <a:gd name="T0" fmla="*/ 209 w 453"/>
                <a:gd name="T1" fmla="*/ 9 h 453"/>
                <a:gd name="T2" fmla="*/ 243 w 453"/>
                <a:gd name="T3" fmla="*/ 9 h 453"/>
                <a:gd name="T4" fmla="*/ 443 w 453"/>
                <a:gd name="T5" fmla="*/ 209 h 453"/>
                <a:gd name="T6" fmla="*/ 443 w 453"/>
                <a:gd name="T7" fmla="*/ 243 h 453"/>
                <a:gd name="T8" fmla="*/ 243 w 453"/>
                <a:gd name="T9" fmla="*/ 443 h 453"/>
                <a:gd name="T10" fmla="*/ 209 w 453"/>
                <a:gd name="T11" fmla="*/ 443 h 453"/>
                <a:gd name="T12" fmla="*/ 9 w 453"/>
                <a:gd name="T13" fmla="*/ 243 h 453"/>
                <a:gd name="T14" fmla="*/ 9 w 453"/>
                <a:gd name="T15" fmla="*/ 209 h 453"/>
                <a:gd name="T16" fmla="*/ 209 w 453"/>
                <a:gd name="T17" fmla="*/ 9 h 453"/>
                <a:gd name="T18" fmla="*/ 43 w 453"/>
                <a:gd name="T19" fmla="*/ 243 h 453"/>
                <a:gd name="T20" fmla="*/ 43 w 453"/>
                <a:gd name="T21" fmla="*/ 209 h 453"/>
                <a:gd name="T22" fmla="*/ 243 w 453"/>
                <a:gd name="T23" fmla="*/ 409 h 453"/>
                <a:gd name="T24" fmla="*/ 209 w 453"/>
                <a:gd name="T25" fmla="*/ 409 h 453"/>
                <a:gd name="T26" fmla="*/ 409 w 453"/>
                <a:gd name="T27" fmla="*/ 209 h 453"/>
                <a:gd name="T28" fmla="*/ 409 w 453"/>
                <a:gd name="T29" fmla="*/ 243 h 453"/>
                <a:gd name="T30" fmla="*/ 209 w 453"/>
                <a:gd name="T31" fmla="*/ 43 h 453"/>
                <a:gd name="T32" fmla="*/ 243 w 453"/>
                <a:gd name="T33" fmla="*/ 43 h 453"/>
                <a:gd name="T34" fmla="*/ 43 w 453"/>
                <a:gd name="T35" fmla="*/ 243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3" h="453">
                  <a:moveTo>
                    <a:pt x="209" y="9"/>
                  </a:moveTo>
                  <a:cubicBezTo>
                    <a:pt x="219" y="0"/>
                    <a:pt x="234" y="0"/>
                    <a:pt x="243" y="9"/>
                  </a:cubicBezTo>
                  <a:lnTo>
                    <a:pt x="443" y="209"/>
                  </a:lnTo>
                  <a:cubicBezTo>
                    <a:pt x="453" y="219"/>
                    <a:pt x="453" y="234"/>
                    <a:pt x="443" y="243"/>
                  </a:cubicBezTo>
                  <a:lnTo>
                    <a:pt x="243" y="443"/>
                  </a:lnTo>
                  <a:cubicBezTo>
                    <a:pt x="234" y="453"/>
                    <a:pt x="219" y="453"/>
                    <a:pt x="209" y="443"/>
                  </a:cubicBezTo>
                  <a:lnTo>
                    <a:pt x="9" y="243"/>
                  </a:lnTo>
                  <a:cubicBezTo>
                    <a:pt x="0" y="234"/>
                    <a:pt x="0" y="219"/>
                    <a:pt x="9" y="209"/>
                  </a:cubicBezTo>
                  <a:lnTo>
                    <a:pt x="209" y="9"/>
                  </a:lnTo>
                  <a:close/>
                  <a:moveTo>
                    <a:pt x="43" y="243"/>
                  </a:moveTo>
                  <a:lnTo>
                    <a:pt x="43" y="209"/>
                  </a:lnTo>
                  <a:lnTo>
                    <a:pt x="243" y="409"/>
                  </a:lnTo>
                  <a:lnTo>
                    <a:pt x="209" y="409"/>
                  </a:lnTo>
                  <a:lnTo>
                    <a:pt x="409" y="209"/>
                  </a:lnTo>
                  <a:lnTo>
                    <a:pt x="409" y="243"/>
                  </a:lnTo>
                  <a:lnTo>
                    <a:pt x="209" y="43"/>
                  </a:lnTo>
                  <a:lnTo>
                    <a:pt x="243" y="43"/>
                  </a:lnTo>
                  <a:lnTo>
                    <a:pt x="43" y="243"/>
                  </a:lnTo>
                  <a:close/>
                </a:path>
              </a:pathLst>
            </a:custGeom>
            <a:solidFill>
              <a:srgbClr val="616C8F"/>
            </a:solidFill>
            <a:ln w="1" cap="flat">
              <a:solidFill>
                <a:srgbClr val="616C8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2" name="Rectangle 166"/>
            <p:cNvSpPr>
              <a:spLocks noChangeArrowheads="1"/>
            </p:cNvSpPr>
            <p:nvPr/>
          </p:nvSpPr>
          <p:spPr bwMode="auto">
            <a:xfrm>
              <a:off x="7686676" y="2408238"/>
              <a:ext cx="725488"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Latino/a Enr.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3" name="Freeform 167"/>
            <p:cNvSpPr>
              <a:spLocks/>
            </p:cNvSpPr>
            <p:nvPr/>
          </p:nvSpPr>
          <p:spPr bwMode="auto">
            <a:xfrm>
              <a:off x="7402513" y="2706688"/>
              <a:ext cx="271463" cy="28575"/>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46867B"/>
            </a:solidFill>
            <a:ln w="1" cap="flat">
              <a:solidFill>
                <a:srgbClr val="46867B"/>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4" name="Oval 168"/>
            <p:cNvSpPr>
              <a:spLocks noChangeArrowheads="1"/>
            </p:cNvSpPr>
            <p:nvPr/>
          </p:nvSpPr>
          <p:spPr bwMode="auto">
            <a:xfrm>
              <a:off x="7499351" y="2682875"/>
              <a:ext cx="76200" cy="76200"/>
            </a:xfrm>
            <a:prstGeom prst="ellipse">
              <a:avLst/>
            </a:prstGeom>
            <a:solidFill>
              <a:srgbClr val="46867B"/>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5" name="Freeform 169"/>
            <p:cNvSpPr>
              <a:spLocks noEditPoints="1"/>
            </p:cNvSpPr>
            <p:nvPr/>
          </p:nvSpPr>
          <p:spPr bwMode="auto">
            <a:xfrm>
              <a:off x="7494588" y="2678113"/>
              <a:ext cx="85725" cy="85725"/>
            </a:xfrm>
            <a:custGeom>
              <a:avLst/>
              <a:gdLst>
                <a:gd name="T0" fmla="*/ 444 w 449"/>
                <a:gd name="T1" fmla="*/ 267 h 449"/>
                <a:gd name="T2" fmla="*/ 430 w 449"/>
                <a:gd name="T3" fmla="*/ 314 h 449"/>
                <a:gd name="T4" fmla="*/ 384 w 449"/>
                <a:gd name="T5" fmla="*/ 381 h 449"/>
                <a:gd name="T6" fmla="*/ 348 w 449"/>
                <a:gd name="T7" fmla="*/ 412 h 449"/>
                <a:gd name="T8" fmla="*/ 272 w 449"/>
                <a:gd name="T9" fmla="*/ 443 h 449"/>
                <a:gd name="T10" fmla="*/ 222 w 449"/>
                <a:gd name="T11" fmla="*/ 448 h 449"/>
                <a:gd name="T12" fmla="*/ 140 w 449"/>
                <a:gd name="T13" fmla="*/ 432 h 449"/>
                <a:gd name="T14" fmla="*/ 98 w 449"/>
                <a:gd name="T15" fmla="*/ 409 h 449"/>
                <a:gd name="T16" fmla="*/ 41 w 449"/>
                <a:gd name="T17" fmla="*/ 352 h 449"/>
                <a:gd name="T18" fmla="*/ 18 w 449"/>
                <a:gd name="T19" fmla="*/ 310 h 449"/>
                <a:gd name="T20" fmla="*/ 1 w 449"/>
                <a:gd name="T21" fmla="*/ 227 h 449"/>
                <a:gd name="T22" fmla="*/ 6 w 449"/>
                <a:gd name="T23" fmla="*/ 177 h 449"/>
                <a:gd name="T24" fmla="*/ 38 w 449"/>
                <a:gd name="T25" fmla="*/ 101 h 449"/>
                <a:gd name="T26" fmla="*/ 68 w 449"/>
                <a:gd name="T27" fmla="*/ 65 h 449"/>
                <a:gd name="T28" fmla="*/ 135 w 449"/>
                <a:gd name="T29" fmla="*/ 19 h 449"/>
                <a:gd name="T30" fmla="*/ 182 w 449"/>
                <a:gd name="T31" fmla="*/ 5 h 449"/>
                <a:gd name="T32" fmla="*/ 267 w 449"/>
                <a:gd name="T33" fmla="*/ 5 h 449"/>
                <a:gd name="T34" fmla="*/ 314 w 449"/>
                <a:gd name="T35" fmla="*/ 19 h 449"/>
                <a:gd name="T36" fmla="*/ 381 w 449"/>
                <a:gd name="T37" fmla="*/ 65 h 449"/>
                <a:gd name="T38" fmla="*/ 412 w 449"/>
                <a:gd name="T39" fmla="*/ 101 h 449"/>
                <a:gd name="T40" fmla="*/ 443 w 449"/>
                <a:gd name="T41" fmla="*/ 177 h 449"/>
                <a:gd name="T42" fmla="*/ 397 w 449"/>
                <a:gd name="T43" fmla="*/ 187 h 449"/>
                <a:gd name="T44" fmla="*/ 388 w 449"/>
                <a:gd name="T45" fmla="*/ 158 h 449"/>
                <a:gd name="T46" fmla="*/ 348 w 449"/>
                <a:gd name="T47" fmla="*/ 99 h 449"/>
                <a:gd name="T48" fmla="*/ 325 w 449"/>
                <a:gd name="T49" fmla="*/ 80 h 449"/>
                <a:gd name="T50" fmla="*/ 258 w 449"/>
                <a:gd name="T51" fmla="*/ 51 h 449"/>
                <a:gd name="T52" fmla="*/ 227 w 449"/>
                <a:gd name="T53" fmla="*/ 48 h 449"/>
                <a:gd name="T54" fmla="*/ 154 w 449"/>
                <a:gd name="T55" fmla="*/ 63 h 449"/>
                <a:gd name="T56" fmla="*/ 128 w 449"/>
                <a:gd name="T57" fmla="*/ 77 h 449"/>
                <a:gd name="T58" fmla="*/ 77 w 449"/>
                <a:gd name="T59" fmla="*/ 128 h 449"/>
                <a:gd name="T60" fmla="*/ 63 w 449"/>
                <a:gd name="T61" fmla="*/ 154 h 449"/>
                <a:gd name="T62" fmla="*/ 48 w 449"/>
                <a:gd name="T63" fmla="*/ 227 h 449"/>
                <a:gd name="T64" fmla="*/ 51 w 449"/>
                <a:gd name="T65" fmla="*/ 258 h 449"/>
                <a:gd name="T66" fmla="*/ 80 w 449"/>
                <a:gd name="T67" fmla="*/ 325 h 449"/>
                <a:gd name="T68" fmla="*/ 99 w 449"/>
                <a:gd name="T69" fmla="*/ 348 h 449"/>
                <a:gd name="T70" fmla="*/ 158 w 449"/>
                <a:gd name="T71" fmla="*/ 388 h 449"/>
                <a:gd name="T72" fmla="*/ 187 w 449"/>
                <a:gd name="T73" fmla="*/ 397 h 449"/>
                <a:gd name="T74" fmla="*/ 263 w 449"/>
                <a:gd name="T75" fmla="*/ 397 h 449"/>
                <a:gd name="T76" fmla="*/ 291 w 449"/>
                <a:gd name="T77" fmla="*/ 388 h 449"/>
                <a:gd name="T78" fmla="*/ 351 w 449"/>
                <a:gd name="T79" fmla="*/ 348 h 449"/>
                <a:gd name="T80" fmla="*/ 369 w 449"/>
                <a:gd name="T81" fmla="*/ 325 h 449"/>
                <a:gd name="T82" fmla="*/ 398 w 449"/>
                <a:gd name="T83" fmla="*/ 258 h 449"/>
                <a:gd name="T84" fmla="*/ 401 w 449"/>
                <a:gd name="T85" fmla="*/ 227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9" h="449">
                  <a:moveTo>
                    <a:pt x="448" y="222"/>
                  </a:moveTo>
                  <a:cubicBezTo>
                    <a:pt x="449" y="224"/>
                    <a:pt x="449" y="225"/>
                    <a:pt x="448" y="227"/>
                  </a:cubicBezTo>
                  <a:lnTo>
                    <a:pt x="444" y="267"/>
                  </a:lnTo>
                  <a:cubicBezTo>
                    <a:pt x="444" y="269"/>
                    <a:pt x="444" y="270"/>
                    <a:pt x="443" y="272"/>
                  </a:cubicBezTo>
                  <a:lnTo>
                    <a:pt x="432" y="310"/>
                  </a:lnTo>
                  <a:cubicBezTo>
                    <a:pt x="431" y="311"/>
                    <a:pt x="431" y="313"/>
                    <a:pt x="430" y="314"/>
                  </a:cubicBezTo>
                  <a:lnTo>
                    <a:pt x="412" y="348"/>
                  </a:lnTo>
                  <a:cubicBezTo>
                    <a:pt x="411" y="349"/>
                    <a:pt x="410" y="351"/>
                    <a:pt x="409" y="352"/>
                  </a:cubicBezTo>
                  <a:lnTo>
                    <a:pt x="384" y="381"/>
                  </a:lnTo>
                  <a:cubicBezTo>
                    <a:pt x="383" y="382"/>
                    <a:pt x="382" y="383"/>
                    <a:pt x="381" y="384"/>
                  </a:cubicBezTo>
                  <a:lnTo>
                    <a:pt x="352" y="409"/>
                  </a:lnTo>
                  <a:cubicBezTo>
                    <a:pt x="351" y="410"/>
                    <a:pt x="349" y="411"/>
                    <a:pt x="348" y="412"/>
                  </a:cubicBezTo>
                  <a:lnTo>
                    <a:pt x="314" y="430"/>
                  </a:lnTo>
                  <a:cubicBezTo>
                    <a:pt x="313" y="431"/>
                    <a:pt x="311" y="431"/>
                    <a:pt x="310" y="432"/>
                  </a:cubicBezTo>
                  <a:lnTo>
                    <a:pt x="272" y="443"/>
                  </a:lnTo>
                  <a:cubicBezTo>
                    <a:pt x="270" y="444"/>
                    <a:pt x="269" y="444"/>
                    <a:pt x="267" y="444"/>
                  </a:cubicBezTo>
                  <a:lnTo>
                    <a:pt x="227" y="448"/>
                  </a:lnTo>
                  <a:cubicBezTo>
                    <a:pt x="225" y="449"/>
                    <a:pt x="224" y="449"/>
                    <a:pt x="222" y="448"/>
                  </a:cubicBezTo>
                  <a:lnTo>
                    <a:pt x="182" y="444"/>
                  </a:lnTo>
                  <a:cubicBezTo>
                    <a:pt x="181" y="444"/>
                    <a:pt x="179" y="444"/>
                    <a:pt x="177" y="443"/>
                  </a:cubicBezTo>
                  <a:lnTo>
                    <a:pt x="140" y="432"/>
                  </a:lnTo>
                  <a:cubicBezTo>
                    <a:pt x="138" y="431"/>
                    <a:pt x="137" y="431"/>
                    <a:pt x="135" y="430"/>
                  </a:cubicBezTo>
                  <a:lnTo>
                    <a:pt x="101" y="412"/>
                  </a:lnTo>
                  <a:cubicBezTo>
                    <a:pt x="100" y="411"/>
                    <a:pt x="99" y="410"/>
                    <a:pt x="98" y="409"/>
                  </a:cubicBezTo>
                  <a:lnTo>
                    <a:pt x="68" y="384"/>
                  </a:lnTo>
                  <a:cubicBezTo>
                    <a:pt x="67" y="383"/>
                    <a:pt x="66" y="382"/>
                    <a:pt x="65" y="381"/>
                  </a:cubicBezTo>
                  <a:lnTo>
                    <a:pt x="41" y="352"/>
                  </a:lnTo>
                  <a:cubicBezTo>
                    <a:pt x="40" y="351"/>
                    <a:pt x="39" y="349"/>
                    <a:pt x="38" y="348"/>
                  </a:cubicBezTo>
                  <a:lnTo>
                    <a:pt x="19" y="314"/>
                  </a:lnTo>
                  <a:cubicBezTo>
                    <a:pt x="19" y="313"/>
                    <a:pt x="18" y="311"/>
                    <a:pt x="18" y="310"/>
                  </a:cubicBezTo>
                  <a:lnTo>
                    <a:pt x="6" y="272"/>
                  </a:lnTo>
                  <a:cubicBezTo>
                    <a:pt x="5" y="271"/>
                    <a:pt x="5" y="269"/>
                    <a:pt x="5" y="267"/>
                  </a:cubicBezTo>
                  <a:lnTo>
                    <a:pt x="1" y="227"/>
                  </a:lnTo>
                  <a:cubicBezTo>
                    <a:pt x="0" y="225"/>
                    <a:pt x="0" y="224"/>
                    <a:pt x="1" y="222"/>
                  </a:cubicBezTo>
                  <a:lnTo>
                    <a:pt x="5" y="182"/>
                  </a:lnTo>
                  <a:cubicBezTo>
                    <a:pt x="5" y="180"/>
                    <a:pt x="5" y="179"/>
                    <a:pt x="6" y="177"/>
                  </a:cubicBezTo>
                  <a:lnTo>
                    <a:pt x="18" y="140"/>
                  </a:lnTo>
                  <a:cubicBezTo>
                    <a:pt x="18" y="138"/>
                    <a:pt x="19" y="137"/>
                    <a:pt x="19" y="135"/>
                  </a:cubicBezTo>
                  <a:lnTo>
                    <a:pt x="38" y="101"/>
                  </a:lnTo>
                  <a:cubicBezTo>
                    <a:pt x="39" y="100"/>
                    <a:pt x="40" y="99"/>
                    <a:pt x="41" y="98"/>
                  </a:cubicBezTo>
                  <a:lnTo>
                    <a:pt x="65" y="68"/>
                  </a:lnTo>
                  <a:cubicBezTo>
                    <a:pt x="66" y="67"/>
                    <a:pt x="67" y="66"/>
                    <a:pt x="68" y="65"/>
                  </a:cubicBezTo>
                  <a:lnTo>
                    <a:pt x="98" y="41"/>
                  </a:lnTo>
                  <a:cubicBezTo>
                    <a:pt x="99" y="40"/>
                    <a:pt x="100" y="39"/>
                    <a:pt x="101" y="38"/>
                  </a:cubicBezTo>
                  <a:lnTo>
                    <a:pt x="135" y="19"/>
                  </a:lnTo>
                  <a:cubicBezTo>
                    <a:pt x="137" y="19"/>
                    <a:pt x="138" y="18"/>
                    <a:pt x="140" y="18"/>
                  </a:cubicBezTo>
                  <a:lnTo>
                    <a:pt x="177" y="6"/>
                  </a:lnTo>
                  <a:cubicBezTo>
                    <a:pt x="179" y="5"/>
                    <a:pt x="180" y="5"/>
                    <a:pt x="182" y="5"/>
                  </a:cubicBezTo>
                  <a:lnTo>
                    <a:pt x="222" y="1"/>
                  </a:lnTo>
                  <a:cubicBezTo>
                    <a:pt x="224" y="0"/>
                    <a:pt x="225" y="0"/>
                    <a:pt x="227" y="1"/>
                  </a:cubicBezTo>
                  <a:lnTo>
                    <a:pt x="267" y="5"/>
                  </a:lnTo>
                  <a:cubicBezTo>
                    <a:pt x="269" y="5"/>
                    <a:pt x="271" y="5"/>
                    <a:pt x="272" y="6"/>
                  </a:cubicBezTo>
                  <a:lnTo>
                    <a:pt x="310" y="18"/>
                  </a:lnTo>
                  <a:cubicBezTo>
                    <a:pt x="311" y="18"/>
                    <a:pt x="313" y="19"/>
                    <a:pt x="314" y="19"/>
                  </a:cubicBezTo>
                  <a:lnTo>
                    <a:pt x="348" y="38"/>
                  </a:lnTo>
                  <a:cubicBezTo>
                    <a:pt x="349" y="39"/>
                    <a:pt x="351" y="40"/>
                    <a:pt x="352" y="41"/>
                  </a:cubicBezTo>
                  <a:lnTo>
                    <a:pt x="381" y="65"/>
                  </a:lnTo>
                  <a:cubicBezTo>
                    <a:pt x="382" y="66"/>
                    <a:pt x="383" y="67"/>
                    <a:pt x="384" y="68"/>
                  </a:cubicBezTo>
                  <a:lnTo>
                    <a:pt x="409" y="98"/>
                  </a:lnTo>
                  <a:cubicBezTo>
                    <a:pt x="410" y="99"/>
                    <a:pt x="411" y="100"/>
                    <a:pt x="412" y="101"/>
                  </a:cubicBezTo>
                  <a:lnTo>
                    <a:pt x="430" y="135"/>
                  </a:lnTo>
                  <a:cubicBezTo>
                    <a:pt x="431" y="137"/>
                    <a:pt x="431" y="138"/>
                    <a:pt x="432" y="140"/>
                  </a:cubicBezTo>
                  <a:lnTo>
                    <a:pt x="443" y="177"/>
                  </a:lnTo>
                  <a:cubicBezTo>
                    <a:pt x="444" y="179"/>
                    <a:pt x="444" y="181"/>
                    <a:pt x="444" y="182"/>
                  </a:cubicBezTo>
                  <a:lnTo>
                    <a:pt x="448" y="222"/>
                  </a:lnTo>
                  <a:close/>
                  <a:moveTo>
                    <a:pt x="397" y="187"/>
                  </a:moveTo>
                  <a:lnTo>
                    <a:pt x="398" y="192"/>
                  </a:lnTo>
                  <a:lnTo>
                    <a:pt x="386" y="154"/>
                  </a:lnTo>
                  <a:lnTo>
                    <a:pt x="388" y="158"/>
                  </a:lnTo>
                  <a:lnTo>
                    <a:pt x="369" y="124"/>
                  </a:lnTo>
                  <a:lnTo>
                    <a:pt x="372" y="128"/>
                  </a:lnTo>
                  <a:lnTo>
                    <a:pt x="348" y="99"/>
                  </a:lnTo>
                  <a:lnTo>
                    <a:pt x="351" y="102"/>
                  </a:lnTo>
                  <a:lnTo>
                    <a:pt x="321" y="77"/>
                  </a:lnTo>
                  <a:lnTo>
                    <a:pt x="325" y="80"/>
                  </a:lnTo>
                  <a:lnTo>
                    <a:pt x="291" y="62"/>
                  </a:lnTo>
                  <a:lnTo>
                    <a:pt x="295" y="63"/>
                  </a:lnTo>
                  <a:lnTo>
                    <a:pt x="258" y="51"/>
                  </a:lnTo>
                  <a:lnTo>
                    <a:pt x="263" y="52"/>
                  </a:lnTo>
                  <a:lnTo>
                    <a:pt x="222" y="48"/>
                  </a:lnTo>
                  <a:lnTo>
                    <a:pt x="227" y="48"/>
                  </a:lnTo>
                  <a:lnTo>
                    <a:pt x="187" y="52"/>
                  </a:lnTo>
                  <a:lnTo>
                    <a:pt x="192" y="51"/>
                  </a:lnTo>
                  <a:lnTo>
                    <a:pt x="154" y="63"/>
                  </a:lnTo>
                  <a:lnTo>
                    <a:pt x="158" y="62"/>
                  </a:lnTo>
                  <a:lnTo>
                    <a:pt x="124" y="80"/>
                  </a:lnTo>
                  <a:lnTo>
                    <a:pt x="128" y="77"/>
                  </a:lnTo>
                  <a:lnTo>
                    <a:pt x="99" y="102"/>
                  </a:lnTo>
                  <a:lnTo>
                    <a:pt x="102" y="99"/>
                  </a:lnTo>
                  <a:lnTo>
                    <a:pt x="77" y="128"/>
                  </a:lnTo>
                  <a:lnTo>
                    <a:pt x="80" y="124"/>
                  </a:lnTo>
                  <a:lnTo>
                    <a:pt x="62" y="158"/>
                  </a:lnTo>
                  <a:lnTo>
                    <a:pt x="63" y="154"/>
                  </a:lnTo>
                  <a:lnTo>
                    <a:pt x="51" y="192"/>
                  </a:lnTo>
                  <a:lnTo>
                    <a:pt x="52" y="187"/>
                  </a:lnTo>
                  <a:lnTo>
                    <a:pt x="48" y="227"/>
                  </a:lnTo>
                  <a:lnTo>
                    <a:pt x="48" y="222"/>
                  </a:lnTo>
                  <a:lnTo>
                    <a:pt x="52" y="263"/>
                  </a:lnTo>
                  <a:lnTo>
                    <a:pt x="51" y="258"/>
                  </a:lnTo>
                  <a:lnTo>
                    <a:pt x="63" y="295"/>
                  </a:lnTo>
                  <a:lnTo>
                    <a:pt x="62" y="291"/>
                  </a:lnTo>
                  <a:lnTo>
                    <a:pt x="80" y="325"/>
                  </a:lnTo>
                  <a:lnTo>
                    <a:pt x="77" y="321"/>
                  </a:lnTo>
                  <a:lnTo>
                    <a:pt x="102" y="351"/>
                  </a:lnTo>
                  <a:lnTo>
                    <a:pt x="99" y="348"/>
                  </a:lnTo>
                  <a:lnTo>
                    <a:pt x="128" y="372"/>
                  </a:lnTo>
                  <a:lnTo>
                    <a:pt x="124" y="369"/>
                  </a:lnTo>
                  <a:lnTo>
                    <a:pt x="158" y="388"/>
                  </a:lnTo>
                  <a:lnTo>
                    <a:pt x="154" y="386"/>
                  </a:lnTo>
                  <a:lnTo>
                    <a:pt x="192" y="398"/>
                  </a:lnTo>
                  <a:lnTo>
                    <a:pt x="187" y="397"/>
                  </a:lnTo>
                  <a:lnTo>
                    <a:pt x="227" y="401"/>
                  </a:lnTo>
                  <a:lnTo>
                    <a:pt x="222" y="401"/>
                  </a:lnTo>
                  <a:lnTo>
                    <a:pt x="263" y="397"/>
                  </a:lnTo>
                  <a:lnTo>
                    <a:pt x="258" y="398"/>
                  </a:lnTo>
                  <a:lnTo>
                    <a:pt x="295" y="386"/>
                  </a:lnTo>
                  <a:lnTo>
                    <a:pt x="291" y="388"/>
                  </a:lnTo>
                  <a:lnTo>
                    <a:pt x="325" y="369"/>
                  </a:lnTo>
                  <a:lnTo>
                    <a:pt x="321" y="372"/>
                  </a:lnTo>
                  <a:lnTo>
                    <a:pt x="351" y="348"/>
                  </a:lnTo>
                  <a:lnTo>
                    <a:pt x="348" y="351"/>
                  </a:lnTo>
                  <a:lnTo>
                    <a:pt x="372" y="321"/>
                  </a:lnTo>
                  <a:lnTo>
                    <a:pt x="369" y="325"/>
                  </a:lnTo>
                  <a:lnTo>
                    <a:pt x="388" y="291"/>
                  </a:lnTo>
                  <a:lnTo>
                    <a:pt x="386" y="295"/>
                  </a:lnTo>
                  <a:lnTo>
                    <a:pt x="398" y="258"/>
                  </a:lnTo>
                  <a:lnTo>
                    <a:pt x="397" y="263"/>
                  </a:lnTo>
                  <a:lnTo>
                    <a:pt x="401" y="222"/>
                  </a:lnTo>
                  <a:lnTo>
                    <a:pt x="401" y="227"/>
                  </a:lnTo>
                  <a:lnTo>
                    <a:pt x="397" y="187"/>
                  </a:lnTo>
                  <a:close/>
                </a:path>
              </a:pathLst>
            </a:custGeom>
            <a:solidFill>
              <a:srgbClr val="46867B"/>
            </a:solidFill>
            <a:ln w="1" cap="flat">
              <a:solidFill>
                <a:srgbClr val="46867B"/>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6" name="Rectangle 170"/>
            <p:cNvSpPr>
              <a:spLocks noChangeArrowheads="1"/>
            </p:cNvSpPr>
            <p:nvPr/>
          </p:nvSpPr>
          <p:spPr bwMode="auto">
            <a:xfrm>
              <a:off x="7686676" y="2638425"/>
              <a:ext cx="61277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White Enr.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aphicFrame>
        <p:nvGraphicFramePr>
          <p:cNvPr id="175" name="Chart 174"/>
          <p:cNvGraphicFramePr>
            <a:graphicFrameLocks/>
          </p:cNvGraphicFramePr>
          <p:nvPr>
            <p:extLst>
              <p:ext uri="{D42A27DB-BD31-4B8C-83A1-F6EECF244321}">
                <p14:modId xmlns:p14="http://schemas.microsoft.com/office/powerpoint/2010/main" val="1639480211"/>
              </p:ext>
            </p:extLst>
          </p:nvPr>
        </p:nvGraphicFramePr>
        <p:xfrm>
          <a:off x="1676400" y="130265"/>
          <a:ext cx="5470458" cy="3177996"/>
        </p:xfrm>
        <a:graphic>
          <a:graphicData uri="http://schemas.openxmlformats.org/drawingml/2006/chart">
            <c:chart xmlns:c="http://schemas.openxmlformats.org/drawingml/2006/chart" xmlns:r="http://schemas.openxmlformats.org/officeDocument/2006/relationships" r:id="rId4"/>
          </a:graphicData>
        </a:graphic>
      </p:graphicFrame>
      <p:grpSp>
        <p:nvGrpSpPr>
          <p:cNvPr id="1248" name="Group 1247"/>
          <p:cNvGrpSpPr/>
          <p:nvPr/>
        </p:nvGrpSpPr>
        <p:grpSpPr>
          <a:xfrm>
            <a:off x="7479379" y="4457735"/>
            <a:ext cx="1174751" cy="876301"/>
            <a:chOff x="6754813" y="4537075"/>
            <a:chExt cx="1174751" cy="876301"/>
          </a:xfrm>
        </p:grpSpPr>
        <p:sp>
          <p:nvSpPr>
            <p:cNvPr id="1230" name="Freeform 265"/>
            <p:cNvSpPr>
              <a:spLocks/>
            </p:cNvSpPr>
            <p:nvPr/>
          </p:nvSpPr>
          <p:spPr bwMode="auto">
            <a:xfrm>
              <a:off x="6754813" y="4606925"/>
              <a:ext cx="271463" cy="26988"/>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7F7F7F"/>
            </a:solidFill>
            <a:ln w="1" cap="flat">
              <a:solidFill>
                <a:srgbClr val="7F7F7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1" name="Freeform 266"/>
            <p:cNvSpPr>
              <a:spLocks/>
            </p:cNvSpPr>
            <p:nvPr/>
          </p:nvSpPr>
          <p:spPr bwMode="auto">
            <a:xfrm>
              <a:off x="6853238" y="4581525"/>
              <a:ext cx="76200" cy="76200"/>
            </a:xfrm>
            <a:custGeom>
              <a:avLst/>
              <a:gdLst>
                <a:gd name="T0" fmla="*/ 24 w 48"/>
                <a:gd name="T1" fmla="*/ 0 h 48"/>
                <a:gd name="T2" fmla="*/ 48 w 48"/>
                <a:gd name="T3" fmla="*/ 24 h 48"/>
                <a:gd name="T4" fmla="*/ 24 w 48"/>
                <a:gd name="T5" fmla="*/ 48 h 48"/>
                <a:gd name="T6" fmla="*/ 0 w 48"/>
                <a:gd name="T7" fmla="*/ 24 h 48"/>
                <a:gd name="T8" fmla="*/ 24 w 48"/>
                <a:gd name="T9" fmla="*/ 0 h 48"/>
              </a:gdLst>
              <a:ahLst/>
              <a:cxnLst>
                <a:cxn ang="0">
                  <a:pos x="T0" y="T1"/>
                </a:cxn>
                <a:cxn ang="0">
                  <a:pos x="T2" y="T3"/>
                </a:cxn>
                <a:cxn ang="0">
                  <a:pos x="T4" y="T5"/>
                </a:cxn>
                <a:cxn ang="0">
                  <a:pos x="T6" y="T7"/>
                </a:cxn>
                <a:cxn ang="0">
                  <a:pos x="T8" y="T9"/>
                </a:cxn>
              </a:cxnLst>
              <a:rect l="0" t="0" r="r" b="b"/>
              <a:pathLst>
                <a:path w="48" h="48">
                  <a:moveTo>
                    <a:pt x="24" y="0"/>
                  </a:moveTo>
                  <a:lnTo>
                    <a:pt x="48" y="24"/>
                  </a:lnTo>
                  <a:lnTo>
                    <a:pt x="24" y="48"/>
                  </a:lnTo>
                  <a:lnTo>
                    <a:pt x="0" y="24"/>
                  </a:lnTo>
                  <a:lnTo>
                    <a:pt x="24" y="0"/>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2" name="Freeform 267"/>
            <p:cNvSpPr>
              <a:spLocks noEditPoints="1"/>
            </p:cNvSpPr>
            <p:nvPr/>
          </p:nvSpPr>
          <p:spPr bwMode="auto">
            <a:xfrm>
              <a:off x="6846888" y="4576763"/>
              <a:ext cx="87313" cy="87313"/>
            </a:xfrm>
            <a:custGeom>
              <a:avLst/>
              <a:gdLst>
                <a:gd name="T0" fmla="*/ 209 w 452"/>
                <a:gd name="T1" fmla="*/ 9 h 453"/>
                <a:gd name="T2" fmla="*/ 243 w 452"/>
                <a:gd name="T3" fmla="*/ 9 h 453"/>
                <a:gd name="T4" fmla="*/ 443 w 452"/>
                <a:gd name="T5" fmla="*/ 209 h 453"/>
                <a:gd name="T6" fmla="*/ 443 w 452"/>
                <a:gd name="T7" fmla="*/ 243 h 453"/>
                <a:gd name="T8" fmla="*/ 243 w 452"/>
                <a:gd name="T9" fmla="*/ 443 h 453"/>
                <a:gd name="T10" fmla="*/ 209 w 452"/>
                <a:gd name="T11" fmla="*/ 443 h 453"/>
                <a:gd name="T12" fmla="*/ 9 w 452"/>
                <a:gd name="T13" fmla="*/ 243 h 453"/>
                <a:gd name="T14" fmla="*/ 9 w 452"/>
                <a:gd name="T15" fmla="*/ 209 h 453"/>
                <a:gd name="T16" fmla="*/ 209 w 452"/>
                <a:gd name="T17" fmla="*/ 9 h 453"/>
                <a:gd name="T18" fmla="*/ 43 w 452"/>
                <a:gd name="T19" fmla="*/ 243 h 453"/>
                <a:gd name="T20" fmla="*/ 43 w 452"/>
                <a:gd name="T21" fmla="*/ 209 h 453"/>
                <a:gd name="T22" fmla="*/ 243 w 452"/>
                <a:gd name="T23" fmla="*/ 409 h 453"/>
                <a:gd name="T24" fmla="*/ 209 w 452"/>
                <a:gd name="T25" fmla="*/ 409 h 453"/>
                <a:gd name="T26" fmla="*/ 409 w 452"/>
                <a:gd name="T27" fmla="*/ 209 h 453"/>
                <a:gd name="T28" fmla="*/ 409 w 452"/>
                <a:gd name="T29" fmla="*/ 243 h 453"/>
                <a:gd name="T30" fmla="*/ 209 w 452"/>
                <a:gd name="T31" fmla="*/ 43 h 453"/>
                <a:gd name="T32" fmla="*/ 243 w 452"/>
                <a:gd name="T33" fmla="*/ 43 h 453"/>
                <a:gd name="T34" fmla="*/ 43 w 452"/>
                <a:gd name="T35" fmla="*/ 243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2" h="453">
                  <a:moveTo>
                    <a:pt x="209" y="9"/>
                  </a:moveTo>
                  <a:cubicBezTo>
                    <a:pt x="219" y="0"/>
                    <a:pt x="234" y="0"/>
                    <a:pt x="243" y="9"/>
                  </a:cubicBezTo>
                  <a:lnTo>
                    <a:pt x="443" y="209"/>
                  </a:lnTo>
                  <a:cubicBezTo>
                    <a:pt x="452" y="219"/>
                    <a:pt x="452" y="234"/>
                    <a:pt x="443" y="243"/>
                  </a:cubicBezTo>
                  <a:lnTo>
                    <a:pt x="243" y="443"/>
                  </a:lnTo>
                  <a:cubicBezTo>
                    <a:pt x="234" y="453"/>
                    <a:pt x="219" y="453"/>
                    <a:pt x="209" y="443"/>
                  </a:cubicBezTo>
                  <a:lnTo>
                    <a:pt x="9" y="243"/>
                  </a:lnTo>
                  <a:cubicBezTo>
                    <a:pt x="0" y="234"/>
                    <a:pt x="0" y="219"/>
                    <a:pt x="9" y="209"/>
                  </a:cubicBezTo>
                  <a:lnTo>
                    <a:pt x="209" y="9"/>
                  </a:lnTo>
                  <a:close/>
                  <a:moveTo>
                    <a:pt x="43" y="243"/>
                  </a:moveTo>
                  <a:lnTo>
                    <a:pt x="43" y="209"/>
                  </a:lnTo>
                  <a:lnTo>
                    <a:pt x="243" y="409"/>
                  </a:lnTo>
                  <a:lnTo>
                    <a:pt x="209" y="409"/>
                  </a:lnTo>
                  <a:lnTo>
                    <a:pt x="409" y="209"/>
                  </a:lnTo>
                  <a:lnTo>
                    <a:pt x="409" y="243"/>
                  </a:lnTo>
                  <a:lnTo>
                    <a:pt x="209" y="43"/>
                  </a:lnTo>
                  <a:lnTo>
                    <a:pt x="243" y="43"/>
                  </a:lnTo>
                  <a:lnTo>
                    <a:pt x="43" y="243"/>
                  </a:lnTo>
                  <a:close/>
                </a:path>
              </a:pathLst>
            </a:custGeom>
            <a:solidFill>
              <a:srgbClr val="7F7F7F"/>
            </a:solidFill>
            <a:ln w="1" cap="flat">
              <a:solidFill>
                <a:srgbClr val="7F7F7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3" name="Rectangle 268"/>
            <p:cNvSpPr>
              <a:spLocks noChangeArrowheads="1"/>
            </p:cNvSpPr>
            <p:nvPr/>
          </p:nvSpPr>
          <p:spPr bwMode="auto">
            <a:xfrm>
              <a:off x="7038976" y="4537075"/>
              <a:ext cx="401638"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Admin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4" name="Freeform 269"/>
            <p:cNvSpPr>
              <a:spLocks/>
            </p:cNvSpPr>
            <p:nvPr/>
          </p:nvSpPr>
          <p:spPr bwMode="auto">
            <a:xfrm>
              <a:off x="6754813" y="4835525"/>
              <a:ext cx="271463" cy="28575"/>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CC6666"/>
            </a:solidFill>
            <a:ln w="1" cap="flat">
              <a:solidFill>
                <a:srgbClr val="CC666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5" name="Freeform 270"/>
            <p:cNvSpPr>
              <a:spLocks/>
            </p:cNvSpPr>
            <p:nvPr/>
          </p:nvSpPr>
          <p:spPr bwMode="auto">
            <a:xfrm>
              <a:off x="6853238" y="4811713"/>
              <a:ext cx="76200" cy="76200"/>
            </a:xfrm>
            <a:custGeom>
              <a:avLst/>
              <a:gdLst>
                <a:gd name="T0" fmla="*/ 24 w 48"/>
                <a:gd name="T1" fmla="*/ 0 h 48"/>
                <a:gd name="T2" fmla="*/ 48 w 48"/>
                <a:gd name="T3" fmla="*/ 48 h 48"/>
                <a:gd name="T4" fmla="*/ 0 w 48"/>
                <a:gd name="T5" fmla="*/ 48 h 48"/>
                <a:gd name="T6" fmla="*/ 24 w 48"/>
                <a:gd name="T7" fmla="*/ 0 h 48"/>
              </a:gdLst>
              <a:ahLst/>
              <a:cxnLst>
                <a:cxn ang="0">
                  <a:pos x="T0" y="T1"/>
                </a:cxn>
                <a:cxn ang="0">
                  <a:pos x="T2" y="T3"/>
                </a:cxn>
                <a:cxn ang="0">
                  <a:pos x="T4" y="T5"/>
                </a:cxn>
                <a:cxn ang="0">
                  <a:pos x="T6" y="T7"/>
                </a:cxn>
              </a:cxnLst>
              <a:rect l="0" t="0" r="r" b="b"/>
              <a:pathLst>
                <a:path w="48" h="48">
                  <a:moveTo>
                    <a:pt x="24" y="0"/>
                  </a:moveTo>
                  <a:lnTo>
                    <a:pt x="48" y="48"/>
                  </a:lnTo>
                  <a:lnTo>
                    <a:pt x="0" y="48"/>
                  </a:lnTo>
                  <a:lnTo>
                    <a:pt x="24" y="0"/>
                  </a:lnTo>
                  <a:close/>
                </a:path>
              </a:pathLst>
            </a:custGeom>
            <a:solidFill>
              <a:srgbClr val="CC6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6" name="Freeform 271"/>
            <p:cNvSpPr>
              <a:spLocks noEditPoints="1"/>
            </p:cNvSpPr>
            <p:nvPr/>
          </p:nvSpPr>
          <p:spPr bwMode="auto">
            <a:xfrm>
              <a:off x="6848476" y="4806950"/>
              <a:ext cx="85725" cy="85725"/>
            </a:xfrm>
            <a:custGeom>
              <a:avLst/>
              <a:gdLst>
                <a:gd name="T0" fmla="*/ 204 w 450"/>
                <a:gd name="T1" fmla="*/ 13 h 448"/>
                <a:gd name="T2" fmla="*/ 225 w 450"/>
                <a:gd name="T3" fmla="*/ 0 h 448"/>
                <a:gd name="T4" fmla="*/ 247 w 450"/>
                <a:gd name="T5" fmla="*/ 13 h 448"/>
                <a:gd name="T6" fmla="*/ 447 w 450"/>
                <a:gd name="T7" fmla="*/ 413 h 448"/>
                <a:gd name="T8" fmla="*/ 446 w 450"/>
                <a:gd name="T9" fmla="*/ 436 h 448"/>
                <a:gd name="T10" fmla="*/ 425 w 450"/>
                <a:gd name="T11" fmla="*/ 448 h 448"/>
                <a:gd name="T12" fmla="*/ 25 w 450"/>
                <a:gd name="T13" fmla="*/ 448 h 448"/>
                <a:gd name="T14" fmla="*/ 5 w 450"/>
                <a:gd name="T15" fmla="*/ 436 h 448"/>
                <a:gd name="T16" fmla="*/ 4 w 450"/>
                <a:gd name="T17" fmla="*/ 413 h 448"/>
                <a:gd name="T18" fmla="*/ 204 w 450"/>
                <a:gd name="T19" fmla="*/ 13 h 448"/>
                <a:gd name="T20" fmla="*/ 47 w 450"/>
                <a:gd name="T21" fmla="*/ 435 h 448"/>
                <a:gd name="T22" fmla="*/ 25 w 450"/>
                <a:gd name="T23" fmla="*/ 400 h 448"/>
                <a:gd name="T24" fmla="*/ 425 w 450"/>
                <a:gd name="T25" fmla="*/ 400 h 448"/>
                <a:gd name="T26" fmla="*/ 404 w 450"/>
                <a:gd name="T27" fmla="*/ 435 h 448"/>
                <a:gd name="T28" fmla="*/ 204 w 450"/>
                <a:gd name="T29" fmla="*/ 35 h 448"/>
                <a:gd name="T30" fmla="*/ 247 w 450"/>
                <a:gd name="T31" fmla="*/ 35 h 448"/>
                <a:gd name="T32" fmla="*/ 47 w 450"/>
                <a:gd name="T33" fmla="*/ 435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50" h="448">
                  <a:moveTo>
                    <a:pt x="204" y="13"/>
                  </a:moveTo>
                  <a:cubicBezTo>
                    <a:pt x="208" y="5"/>
                    <a:pt x="216" y="0"/>
                    <a:pt x="225" y="0"/>
                  </a:cubicBezTo>
                  <a:cubicBezTo>
                    <a:pt x="234" y="0"/>
                    <a:pt x="243" y="5"/>
                    <a:pt x="247" y="13"/>
                  </a:cubicBezTo>
                  <a:lnTo>
                    <a:pt x="447" y="413"/>
                  </a:lnTo>
                  <a:cubicBezTo>
                    <a:pt x="450" y="421"/>
                    <a:pt x="450" y="429"/>
                    <a:pt x="446" y="436"/>
                  </a:cubicBezTo>
                  <a:cubicBezTo>
                    <a:pt x="441" y="444"/>
                    <a:pt x="433" y="448"/>
                    <a:pt x="425" y="448"/>
                  </a:cubicBezTo>
                  <a:lnTo>
                    <a:pt x="25" y="448"/>
                  </a:lnTo>
                  <a:cubicBezTo>
                    <a:pt x="17" y="448"/>
                    <a:pt x="9" y="444"/>
                    <a:pt x="5" y="436"/>
                  </a:cubicBezTo>
                  <a:cubicBezTo>
                    <a:pt x="0" y="429"/>
                    <a:pt x="0" y="421"/>
                    <a:pt x="4" y="413"/>
                  </a:cubicBezTo>
                  <a:lnTo>
                    <a:pt x="204" y="13"/>
                  </a:lnTo>
                  <a:close/>
                  <a:moveTo>
                    <a:pt x="47" y="435"/>
                  </a:moveTo>
                  <a:lnTo>
                    <a:pt x="25" y="400"/>
                  </a:lnTo>
                  <a:lnTo>
                    <a:pt x="425" y="400"/>
                  </a:lnTo>
                  <a:lnTo>
                    <a:pt x="404" y="435"/>
                  </a:lnTo>
                  <a:lnTo>
                    <a:pt x="204" y="35"/>
                  </a:lnTo>
                  <a:lnTo>
                    <a:pt x="247" y="35"/>
                  </a:lnTo>
                  <a:lnTo>
                    <a:pt x="47" y="435"/>
                  </a:lnTo>
                  <a:close/>
                </a:path>
              </a:pathLst>
            </a:custGeom>
            <a:solidFill>
              <a:srgbClr val="CC6666"/>
            </a:solidFill>
            <a:ln w="1" cap="flat">
              <a:solidFill>
                <a:srgbClr val="CC666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7" name="Rectangle 272"/>
            <p:cNvSpPr>
              <a:spLocks noChangeArrowheads="1"/>
            </p:cNvSpPr>
            <p:nvPr/>
          </p:nvSpPr>
          <p:spPr bwMode="auto">
            <a:xfrm>
              <a:off x="7038976" y="4765675"/>
              <a:ext cx="433388"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Calibri" pitchFamily="34" charset="0"/>
                  <a:cs typeface="Arial" pitchFamily="34" charset="0"/>
                </a:rPr>
                <a:t>Faculty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8" name="Freeform 273"/>
            <p:cNvSpPr>
              <a:spLocks/>
            </p:cNvSpPr>
            <p:nvPr/>
          </p:nvSpPr>
          <p:spPr bwMode="auto">
            <a:xfrm>
              <a:off x="6754813" y="5064125"/>
              <a:ext cx="271463" cy="28575"/>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1F497D"/>
            </a:solidFill>
            <a:ln w="1" cap="flat">
              <a:solidFill>
                <a:srgbClr val="1F497D"/>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9" name="Oval 274"/>
            <p:cNvSpPr>
              <a:spLocks noChangeArrowheads="1"/>
            </p:cNvSpPr>
            <p:nvPr/>
          </p:nvSpPr>
          <p:spPr bwMode="auto">
            <a:xfrm>
              <a:off x="6851651" y="5040313"/>
              <a:ext cx="76200" cy="76200"/>
            </a:xfrm>
            <a:prstGeom prst="ellipse">
              <a:avLst/>
            </a:prstGeom>
            <a:solidFill>
              <a:srgbClr val="1F497D"/>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0" name="Freeform 275"/>
            <p:cNvSpPr>
              <a:spLocks noEditPoints="1"/>
            </p:cNvSpPr>
            <p:nvPr/>
          </p:nvSpPr>
          <p:spPr bwMode="auto">
            <a:xfrm>
              <a:off x="6848476" y="5035550"/>
              <a:ext cx="84138" cy="85725"/>
            </a:xfrm>
            <a:custGeom>
              <a:avLst/>
              <a:gdLst>
                <a:gd name="T0" fmla="*/ 444 w 449"/>
                <a:gd name="T1" fmla="*/ 267 h 449"/>
                <a:gd name="T2" fmla="*/ 430 w 449"/>
                <a:gd name="T3" fmla="*/ 314 h 449"/>
                <a:gd name="T4" fmla="*/ 384 w 449"/>
                <a:gd name="T5" fmla="*/ 381 h 449"/>
                <a:gd name="T6" fmla="*/ 348 w 449"/>
                <a:gd name="T7" fmla="*/ 412 h 449"/>
                <a:gd name="T8" fmla="*/ 272 w 449"/>
                <a:gd name="T9" fmla="*/ 443 h 449"/>
                <a:gd name="T10" fmla="*/ 222 w 449"/>
                <a:gd name="T11" fmla="*/ 448 h 449"/>
                <a:gd name="T12" fmla="*/ 140 w 449"/>
                <a:gd name="T13" fmla="*/ 432 h 449"/>
                <a:gd name="T14" fmla="*/ 98 w 449"/>
                <a:gd name="T15" fmla="*/ 409 h 449"/>
                <a:gd name="T16" fmla="*/ 41 w 449"/>
                <a:gd name="T17" fmla="*/ 352 h 449"/>
                <a:gd name="T18" fmla="*/ 18 w 449"/>
                <a:gd name="T19" fmla="*/ 310 h 449"/>
                <a:gd name="T20" fmla="*/ 1 w 449"/>
                <a:gd name="T21" fmla="*/ 227 h 449"/>
                <a:gd name="T22" fmla="*/ 6 w 449"/>
                <a:gd name="T23" fmla="*/ 177 h 449"/>
                <a:gd name="T24" fmla="*/ 38 w 449"/>
                <a:gd name="T25" fmla="*/ 101 h 449"/>
                <a:gd name="T26" fmla="*/ 68 w 449"/>
                <a:gd name="T27" fmla="*/ 65 h 449"/>
                <a:gd name="T28" fmla="*/ 135 w 449"/>
                <a:gd name="T29" fmla="*/ 19 h 449"/>
                <a:gd name="T30" fmla="*/ 182 w 449"/>
                <a:gd name="T31" fmla="*/ 5 h 449"/>
                <a:gd name="T32" fmla="*/ 267 w 449"/>
                <a:gd name="T33" fmla="*/ 5 h 449"/>
                <a:gd name="T34" fmla="*/ 314 w 449"/>
                <a:gd name="T35" fmla="*/ 19 h 449"/>
                <a:gd name="T36" fmla="*/ 381 w 449"/>
                <a:gd name="T37" fmla="*/ 65 h 449"/>
                <a:gd name="T38" fmla="*/ 412 w 449"/>
                <a:gd name="T39" fmla="*/ 101 h 449"/>
                <a:gd name="T40" fmla="*/ 443 w 449"/>
                <a:gd name="T41" fmla="*/ 177 h 449"/>
                <a:gd name="T42" fmla="*/ 397 w 449"/>
                <a:gd name="T43" fmla="*/ 187 h 449"/>
                <a:gd name="T44" fmla="*/ 388 w 449"/>
                <a:gd name="T45" fmla="*/ 158 h 449"/>
                <a:gd name="T46" fmla="*/ 348 w 449"/>
                <a:gd name="T47" fmla="*/ 99 h 449"/>
                <a:gd name="T48" fmla="*/ 325 w 449"/>
                <a:gd name="T49" fmla="*/ 80 h 449"/>
                <a:gd name="T50" fmla="*/ 258 w 449"/>
                <a:gd name="T51" fmla="*/ 51 h 449"/>
                <a:gd name="T52" fmla="*/ 227 w 449"/>
                <a:gd name="T53" fmla="*/ 48 h 449"/>
                <a:gd name="T54" fmla="*/ 154 w 449"/>
                <a:gd name="T55" fmla="*/ 63 h 449"/>
                <a:gd name="T56" fmla="*/ 128 w 449"/>
                <a:gd name="T57" fmla="*/ 77 h 449"/>
                <a:gd name="T58" fmla="*/ 77 w 449"/>
                <a:gd name="T59" fmla="*/ 128 h 449"/>
                <a:gd name="T60" fmla="*/ 63 w 449"/>
                <a:gd name="T61" fmla="*/ 154 h 449"/>
                <a:gd name="T62" fmla="*/ 48 w 449"/>
                <a:gd name="T63" fmla="*/ 227 h 449"/>
                <a:gd name="T64" fmla="*/ 51 w 449"/>
                <a:gd name="T65" fmla="*/ 258 h 449"/>
                <a:gd name="T66" fmla="*/ 80 w 449"/>
                <a:gd name="T67" fmla="*/ 325 h 449"/>
                <a:gd name="T68" fmla="*/ 99 w 449"/>
                <a:gd name="T69" fmla="*/ 348 h 449"/>
                <a:gd name="T70" fmla="*/ 158 w 449"/>
                <a:gd name="T71" fmla="*/ 388 h 449"/>
                <a:gd name="T72" fmla="*/ 187 w 449"/>
                <a:gd name="T73" fmla="*/ 397 h 449"/>
                <a:gd name="T74" fmla="*/ 263 w 449"/>
                <a:gd name="T75" fmla="*/ 397 h 449"/>
                <a:gd name="T76" fmla="*/ 291 w 449"/>
                <a:gd name="T77" fmla="*/ 388 h 449"/>
                <a:gd name="T78" fmla="*/ 351 w 449"/>
                <a:gd name="T79" fmla="*/ 348 h 449"/>
                <a:gd name="T80" fmla="*/ 369 w 449"/>
                <a:gd name="T81" fmla="*/ 325 h 449"/>
                <a:gd name="T82" fmla="*/ 398 w 449"/>
                <a:gd name="T83" fmla="*/ 258 h 449"/>
                <a:gd name="T84" fmla="*/ 401 w 449"/>
                <a:gd name="T85" fmla="*/ 227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9" h="449">
                  <a:moveTo>
                    <a:pt x="448" y="222"/>
                  </a:moveTo>
                  <a:cubicBezTo>
                    <a:pt x="449" y="224"/>
                    <a:pt x="449" y="225"/>
                    <a:pt x="448" y="227"/>
                  </a:cubicBezTo>
                  <a:lnTo>
                    <a:pt x="444" y="267"/>
                  </a:lnTo>
                  <a:cubicBezTo>
                    <a:pt x="444" y="269"/>
                    <a:pt x="444" y="270"/>
                    <a:pt x="443" y="272"/>
                  </a:cubicBezTo>
                  <a:lnTo>
                    <a:pt x="432" y="310"/>
                  </a:lnTo>
                  <a:cubicBezTo>
                    <a:pt x="431" y="311"/>
                    <a:pt x="431" y="313"/>
                    <a:pt x="430" y="314"/>
                  </a:cubicBezTo>
                  <a:lnTo>
                    <a:pt x="412" y="348"/>
                  </a:lnTo>
                  <a:cubicBezTo>
                    <a:pt x="411" y="349"/>
                    <a:pt x="410" y="351"/>
                    <a:pt x="409" y="352"/>
                  </a:cubicBezTo>
                  <a:lnTo>
                    <a:pt x="384" y="381"/>
                  </a:lnTo>
                  <a:cubicBezTo>
                    <a:pt x="383" y="382"/>
                    <a:pt x="382" y="383"/>
                    <a:pt x="381" y="384"/>
                  </a:cubicBezTo>
                  <a:lnTo>
                    <a:pt x="352" y="409"/>
                  </a:lnTo>
                  <a:cubicBezTo>
                    <a:pt x="351" y="410"/>
                    <a:pt x="349" y="411"/>
                    <a:pt x="348" y="412"/>
                  </a:cubicBezTo>
                  <a:lnTo>
                    <a:pt x="314" y="430"/>
                  </a:lnTo>
                  <a:cubicBezTo>
                    <a:pt x="313" y="431"/>
                    <a:pt x="311" y="431"/>
                    <a:pt x="310" y="432"/>
                  </a:cubicBezTo>
                  <a:lnTo>
                    <a:pt x="272" y="443"/>
                  </a:lnTo>
                  <a:cubicBezTo>
                    <a:pt x="270" y="444"/>
                    <a:pt x="269" y="444"/>
                    <a:pt x="267" y="444"/>
                  </a:cubicBezTo>
                  <a:lnTo>
                    <a:pt x="227" y="448"/>
                  </a:lnTo>
                  <a:cubicBezTo>
                    <a:pt x="225" y="449"/>
                    <a:pt x="224" y="449"/>
                    <a:pt x="222" y="448"/>
                  </a:cubicBezTo>
                  <a:lnTo>
                    <a:pt x="182" y="444"/>
                  </a:lnTo>
                  <a:cubicBezTo>
                    <a:pt x="181" y="444"/>
                    <a:pt x="179" y="444"/>
                    <a:pt x="177" y="443"/>
                  </a:cubicBezTo>
                  <a:lnTo>
                    <a:pt x="140" y="432"/>
                  </a:lnTo>
                  <a:cubicBezTo>
                    <a:pt x="138" y="431"/>
                    <a:pt x="137" y="431"/>
                    <a:pt x="135" y="430"/>
                  </a:cubicBezTo>
                  <a:lnTo>
                    <a:pt x="101" y="412"/>
                  </a:lnTo>
                  <a:cubicBezTo>
                    <a:pt x="100" y="411"/>
                    <a:pt x="99" y="410"/>
                    <a:pt x="98" y="409"/>
                  </a:cubicBezTo>
                  <a:lnTo>
                    <a:pt x="68" y="384"/>
                  </a:lnTo>
                  <a:cubicBezTo>
                    <a:pt x="67" y="383"/>
                    <a:pt x="66" y="382"/>
                    <a:pt x="65" y="381"/>
                  </a:cubicBezTo>
                  <a:lnTo>
                    <a:pt x="41" y="352"/>
                  </a:lnTo>
                  <a:cubicBezTo>
                    <a:pt x="40" y="351"/>
                    <a:pt x="39" y="349"/>
                    <a:pt x="38" y="348"/>
                  </a:cubicBezTo>
                  <a:lnTo>
                    <a:pt x="19" y="314"/>
                  </a:lnTo>
                  <a:cubicBezTo>
                    <a:pt x="19" y="313"/>
                    <a:pt x="18" y="311"/>
                    <a:pt x="18" y="310"/>
                  </a:cubicBezTo>
                  <a:lnTo>
                    <a:pt x="6" y="272"/>
                  </a:lnTo>
                  <a:cubicBezTo>
                    <a:pt x="5" y="271"/>
                    <a:pt x="5" y="269"/>
                    <a:pt x="5" y="267"/>
                  </a:cubicBezTo>
                  <a:lnTo>
                    <a:pt x="1" y="227"/>
                  </a:lnTo>
                  <a:cubicBezTo>
                    <a:pt x="0" y="225"/>
                    <a:pt x="0" y="224"/>
                    <a:pt x="1" y="222"/>
                  </a:cubicBezTo>
                  <a:lnTo>
                    <a:pt x="5" y="182"/>
                  </a:lnTo>
                  <a:cubicBezTo>
                    <a:pt x="5" y="180"/>
                    <a:pt x="5" y="179"/>
                    <a:pt x="6" y="177"/>
                  </a:cubicBezTo>
                  <a:lnTo>
                    <a:pt x="18" y="140"/>
                  </a:lnTo>
                  <a:cubicBezTo>
                    <a:pt x="18" y="138"/>
                    <a:pt x="19" y="137"/>
                    <a:pt x="19" y="135"/>
                  </a:cubicBezTo>
                  <a:lnTo>
                    <a:pt x="38" y="101"/>
                  </a:lnTo>
                  <a:cubicBezTo>
                    <a:pt x="39" y="100"/>
                    <a:pt x="40" y="99"/>
                    <a:pt x="41" y="98"/>
                  </a:cubicBezTo>
                  <a:lnTo>
                    <a:pt x="65" y="68"/>
                  </a:lnTo>
                  <a:cubicBezTo>
                    <a:pt x="66" y="67"/>
                    <a:pt x="67" y="66"/>
                    <a:pt x="68" y="65"/>
                  </a:cubicBezTo>
                  <a:lnTo>
                    <a:pt x="98" y="41"/>
                  </a:lnTo>
                  <a:cubicBezTo>
                    <a:pt x="99" y="40"/>
                    <a:pt x="100" y="39"/>
                    <a:pt x="101" y="38"/>
                  </a:cubicBezTo>
                  <a:lnTo>
                    <a:pt x="135" y="19"/>
                  </a:lnTo>
                  <a:cubicBezTo>
                    <a:pt x="137" y="19"/>
                    <a:pt x="138" y="18"/>
                    <a:pt x="140" y="18"/>
                  </a:cubicBezTo>
                  <a:lnTo>
                    <a:pt x="177" y="6"/>
                  </a:lnTo>
                  <a:cubicBezTo>
                    <a:pt x="179" y="5"/>
                    <a:pt x="180" y="5"/>
                    <a:pt x="182" y="5"/>
                  </a:cubicBezTo>
                  <a:lnTo>
                    <a:pt x="222" y="1"/>
                  </a:lnTo>
                  <a:cubicBezTo>
                    <a:pt x="224" y="0"/>
                    <a:pt x="225" y="0"/>
                    <a:pt x="227" y="1"/>
                  </a:cubicBezTo>
                  <a:lnTo>
                    <a:pt x="267" y="5"/>
                  </a:lnTo>
                  <a:cubicBezTo>
                    <a:pt x="269" y="5"/>
                    <a:pt x="271" y="5"/>
                    <a:pt x="272" y="6"/>
                  </a:cubicBezTo>
                  <a:lnTo>
                    <a:pt x="310" y="18"/>
                  </a:lnTo>
                  <a:cubicBezTo>
                    <a:pt x="311" y="18"/>
                    <a:pt x="313" y="19"/>
                    <a:pt x="314" y="19"/>
                  </a:cubicBezTo>
                  <a:lnTo>
                    <a:pt x="348" y="38"/>
                  </a:lnTo>
                  <a:cubicBezTo>
                    <a:pt x="349" y="39"/>
                    <a:pt x="351" y="40"/>
                    <a:pt x="352" y="41"/>
                  </a:cubicBezTo>
                  <a:lnTo>
                    <a:pt x="381" y="65"/>
                  </a:lnTo>
                  <a:cubicBezTo>
                    <a:pt x="382" y="66"/>
                    <a:pt x="383" y="67"/>
                    <a:pt x="384" y="68"/>
                  </a:cubicBezTo>
                  <a:lnTo>
                    <a:pt x="409" y="98"/>
                  </a:lnTo>
                  <a:cubicBezTo>
                    <a:pt x="410" y="99"/>
                    <a:pt x="411" y="100"/>
                    <a:pt x="412" y="101"/>
                  </a:cubicBezTo>
                  <a:lnTo>
                    <a:pt x="430" y="135"/>
                  </a:lnTo>
                  <a:cubicBezTo>
                    <a:pt x="431" y="137"/>
                    <a:pt x="431" y="138"/>
                    <a:pt x="432" y="140"/>
                  </a:cubicBezTo>
                  <a:lnTo>
                    <a:pt x="443" y="177"/>
                  </a:lnTo>
                  <a:cubicBezTo>
                    <a:pt x="444" y="179"/>
                    <a:pt x="444" y="181"/>
                    <a:pt x="444" y="182"/>
                  </a:cubicBezTo>
                  <a:lnTo>
                    <a:pt x="448" y="222"/>
                  </a:lnTo>
                  <a:close/>
                  <a:moveTo>
                    <a:pt x="397" y="187"/>
                  </a:moveTo>
                  <a:lnTo>
                    <a:pt x="398" y="192"/>
                  </a:lnTo>
                  <a:lnTo>
                    <a:pt x="386" y="154"/>
                  </a:lnTo>
                  <a:lnTo>
                    <a:pt x="388" y="158"/>
                  </a:lnTo>
                  <a:lnTo>
                    <a:pt x="369" y="124"/>
                  </a:lnTo>
                  <a:lnTo>
                    <a:pt x="372" y="128"/>
                  </a:lnTo>
                  <a:lnTo>
                    <a:pt x="348" y="99"/>
                  </a:lnTo>
                  <a:lnTo>
                    <a:pt x="351" y="102"/>
                  </a:lnTo>
                  <a:lnTo>
                    <a:pt x="321" y="77"/>
                  </a:lnTo>
                  <a:lnTo>
                    <a:pt x="325" y="80"/>
                  </a:lnTo>
                  <a:lnTo>
                    <a:pt x="291" y="62"/>
                  </a:lnTo>
                  <a:lnTo>
                    <a:pt x="295" y="63"/>
                  </a:lnTo>
                  <a:lnTo>
                    <a:pt x="258" y="51"/>
                  </a:lnTo>
                  <a:lnTo>
                    <a:pt x="263" y="52"/>
                  </a:lnTo>
                  <a:lnTo>
                    <a:pt x="222" y="48"/>
                  </a:lnTo>
                  <a:lnTo>
                    <a:pt x="227" y="48"/>
                  </a:lnTo>
                  <a:lnTo>
                    <a:pt x="187" y="52"/>
                  </a:lnTo>
                  <a:lnTo>
                    <a:pt x="192" y="51"/>
                  </a:lnTo>
                  <a:lnTo>
                    <a:pt x="154" y="63"/>
                  </a:lnTo>
                  <a:lnTo>
                    <a:pt x="158" y="62"/>
                  </a:lnTo>
                  <a:lnTo>
                    <a:pt x="124" y="80"/>
                  </a:lnTo>
                  <a:lnTo>
                    <a:pt x="128" y="77"/>
                  </a:lnTo>
                  <a:lnTo>
                    <a:pt x="99" y="102"/>
                  </a:lnTo>
                  <a:lnTo>
                    <a:pt x="102" y="99"/>
                  </a:lnTo>
                  <a:lnTo>
                    <a:pt x="77" y="128"/>
                  </a:lnTo>
                  <a:lnTo>
                    <a:pt x="80" y="124"/>
                  </a:lnTo>
                  <a:lnTo>
                    <a:pt x="62" y="158"/>
                  </a:lnTo>
                  <a:lnTo>
                    <a:pt x="63" y="154"/>
                  </a:lnTo>
                  <a:lnTo>
                    <a:pt x="51" y="192"/>
                  </a:lnTo>
                  <a:lnTo>
                    <a:pt x="52" y="187"/>
                  </a:lnTo>
                  <a:lnTo>
                    <a:pt x="48" y="227"/>
                  </a:lnTo>
                  <a:lnTo>
                    <a:pt x="48" y="222"/>
                  </a:lnTo>
                  <a:lnTo>
                    <a:pt x="52" y="263"/>
                  </a:lnTo>
                  <a:lnTo>
                    <a:pt x="51" y="258"/>
                  </a:lnTo>
                  <a:lnTo>
                    <a:pt x="63" y="295"/>
                  </a:lnTo>
                  <a:lnTo>
                    <a:pt x="62" y="291"/>
                  </a:lnTo>
                  <a:lnTo>
                    <a:pt x="80" y="325"/>
                  </a:lnTo>
                  <a:lnTo>
                    <a:pt x="77" y="321"/>
                  </a:lnTo>
                  <a:lnTo>
                    <a:pt x="102" y="351"/>
                  </a:lnTo>
                  <a:lnTo>
                    <a:pt x="99" y="348"/>
                  </a:lnTo>
                  <a:lnTo>
                    <a:pt x="128" y="372"/>
                  </a:lnTo>
                  <a:lnTo>
                    <a:pt x="124" y="369"/>
                  </a:lnTo>
                  <a:lnTo>
                    <a:pt x="158" y="388"/>
                  </a:lnTo>
                  <a:lnTo>
                    <a:pt x="154" y="386"/>
                  </a:lnTo>
                  <a:lnTo>
                    <a:pt x="192" y="398"/>
                  </a:lnTo>
                  <a:lnTo>
                    <a:pt x="187" y="397"/>
                  </a:lnTo>
                  <a:lnTo>
                    <a:pt x="227" y="401"/>
                  </a:lnTo>
                  <a:lnTo>
                    <a:pt x="222" y="401"/>
                  </a:lnTo>
                  <a:lnTo>
                    <a:pt x="263" y="397"/>
                  </a:lnTo>
                  <a:lnTo>
                    <a:pt x="258" y="398"/>
                  </a:lnTo>
                  <a:lnTo>
                    <a:pt x="295" y="386"/>
                  </a:lnTo>
                  <a:lnTo>
                    <a:pt x="291" y="388"/>
                  </a:lnTo>
                  <a:lnTo>
                    <a:pt x="325" y="369"/>
                  </a:lnTo>
                  <a:lnTo>
                    <a:pt x="321" y="372"/>
                  </a:lnTo>
                  <a:lnTo>
                    <a:pt x="351" y="348"/>
                  </a:lnTo>
                  <a:lnTo>
                    <a:pt x="348" y="351"/>
                  </a:lnTo>
                  <a:lnTo>
                    <a:pt x="372" y="321"/>
                  </a:lnTo>
                  <a:lnTo>
                    <a:pt x="369" y="325"/>
                  </a:lnTo>
                  <a:lnTo>
                    <a:pt x="388" y="291"/>
                  </a:lnTo>
                  <a:lnTo>
                    <a:pt x="386" y="295"/>
                  </a:lnTo>
                  <a:lnTo>
                    <a:pt x="398" y="258"/>
                  </a:lnTo>
                  <a:lnTo>
                    <a:pt x="397" y="263"/>
                  </a:lnTo>
                  <a:lnTo>
                    <a:pt x="401" y="222"/>
                  </a:lnTo>
                  <a:lnTo>
                    <a:pt x="401" y="227"/>
                  </a:lnTo>
                  <a:lnTo>
                    <a:pt x="397" y="187"/>
                  </a:lnTo>
                  <a:close/>
                </a:path>
              </a:pathLst>
            </a:custGeom>
            <a:solidFill>
              <a:srgbClr val="1F497D"/>
            </a:solidFill>
            <a:ln w="1" cap="flat">
              <a:solidFill>
                <a:srgbClr val="1F497D"/>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41" name="Rectangle 276"/>
            <p:cNvSpPr>
              <a:spLocks noChangeArrowheads="1"/>
            </p:cNvSpPr>
            <p:nvPr/>
          </p:nvSpPr>
          <p:spPr bwMode="auto">
            <a:xfrm>
              <a:off x="7038976" y="4995863"/>
              <a:ext cx="890588"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Latino/a Faculty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2" name="Freeform 277"/>
            <p:cNvSpPr>
              <a:spLocks/>
            </p:cNvSpPr>
            <p:nvPr/>
          </p:nvSpPr>
          <p:spPr bwMode="auto">
            <a:xfrm>
              <a:off x="6754813" y="5294313"/>
              <a:ext cx="271463" cy="28575"/>
            </a:xfrm>
            <a:custGeom>
              <a:avLst/>
              <a:gdLst>
                <a:gd name="T0" fmla="*/ 72 w 1424"/>
                <a:gd name="T1" fmla="*/ 0 h 144"/>
                <a:gd name="T2" fmla="*/ 1352 w 1424"/>
                <a:gd name="T3" fmla="*/ 0 h 144"/>
                <a:gd name="T4" fmla="*/ 1424 w 1424"/>
                <a:gd name="T5" fmla="*/ 72 h 144"/>
                <a:gd name="T6" fmla="*/ 1352 w 1424"/>
                <a:gd name="T7" fmla="*/ 144 h 144"/>
                <a:gd name="T8" fmla="*/ 72 w 1424"/>
                <a:gd name="T9" fmla="*/ 144 h 144"/>
                <a:gd name="T10" fmla="*/ 0 w 1424"/>
                <a:gd name="T11" fmla="*/ 72 h 144"/>
                <a:gd name="T12" fmla="*/ 72 w 1424"/>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424" h="144">
                  <a:moveTo>
                    <a:pt x="72" y="0"/>
                  </a:moveTo>
                  <a:lnTo>
                    <a:pt x="1352" y="0"/>
                  </a:lnTo>
                  <a:cubicBezTo>
                    <a:pt x="1392" y="0"/>
                    <a:pt x="1424" y="33"/>
                    <a:pt x="1424" y="72"/>
                  </a:cubicBezTo>
                  <a:cubicBezTo>
                    <a:pt x="1424" y="112"/>
                    <a:pt x="1392" y="144"/>
                    <a:pt x="1352" y="144"/>
                  </a:cubicBezTo>
                  <a:lnTo>
                    <a:pt x="72" y="144"/>
                  </a:lnTo>
                  <a:cubicBezTo>
                    <a:pt x="33" y="144"/>
                    <a:pt x="0" y="112"/>
                    <a:pt x="0" y="72"/>
                  </a:cubicBezTo>
                  <a:cubicBezTo>
                    <a:pt x="0" y="33"/>
                    <a:pt x="33" y="0"/>
                    <a:pt x="72" y="0"/>
                  </a:cubicBezTo>
                  <a:close/>
                </a:path>
              </a:pathLst>
            </a:custGeom>
            <a:solidFill>
              <a:srgbClr val="315F57"/>
            </a:solidFill>
            <a:ln w="1" cap="flat">
              <a:solidFill>
                <a:srgbClr val="315F57"/>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43" name="Rectangle 278"/>
            <p:cNvSpPr>
              <a:spLocks noChangeArrowheads="1"/>
            </p:cNvSpPr>
            <p:nvPr/>
          </p:nvSpPr>
          <p:spPr bwMode="auto">
            <a:xfrm>
              <a:off x="6851651" y="5270500"/>
              <a:ext cx="76200" cy="76200"/>
            </a:xfrm>
            <a:prstGeom prst="rect">
              <a:avLst/>
            </a:prstGeom>
            <a:solidFill>
              <a:srgbClr val="315F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4" name="Freeform 279"/>
            <p:cNvSpPr>
              <a:spLocks noEditPoints="1"/>
            </p:cNvSpPr>
            <p:nvPr/>
          </p:nvSpPr>
          <p:spPr bwMode="auto">
            <a:xfrm>
              <a:off x="6848476" y="5265738"/>
              <a:ext cx="84138" cy="85725"/>
            </a:xfrm>
            <a:custGeom>
              <a:avLst/>
              <a:gdLst>
                <a:gd name="T0" fmla="*/ 0 w 448"/>
                <a:gd name="T1" fmla="*/ 24 h 448"/>
                <a:gd name="T2" fmla="*/ 24 w 448"/>
                <a:gd name="T3" fmla="*/ 0 h 448"/>
                <a:gd name="T4" fmla="*/ 424 w 448"/>
                <a:gd name="T5" fmla="*/ 0 h 448"/>
                <a:gd name="T6" fmla="*/ 448 w 448"/>
                <a:gd name="T7" fmla="*/ 24 h 448"/>
                <a:gd name="T8" fmla="*/ 448 w 448"/>
                <a:gd name="T9" fmla="*/ 424 h 448"/>
                <a:gd name="T10" fmla="*/ 424 w 448"/>
                <a:gd name="T11" fmla="*/ 448 h 448"/>
                <a:gd name="T12" fmla="*/ 24 w 448"/>
                <a:gd name="T13" fmla="*/ 448 h 448"/>
                <a:gd name="T14" fmla="*/ 0 w 448"/>
                <a:gd name="T15" fmla="*/ 424 h 448"/>
                <a:gd name="T16" fmla="*/ 0 w 448"/>
                <a:gd name="T17" fmla="*/ 24 h 448"/>
                <a:gd name="T18" fmla="*/ 48 w 448"/>
                <a:gd name="T19" fmla="*/ 424 h 448"/>
                <a:gd name="T20" fmla="*/ 24 w 448"/>
                <a:gd name="T21" fmla="*/ 400 h 448"/>
                <a:gd name="T22" fmla="*/ 424 w 448"/>
                <a:gd name="T23" fmla="*/ 400 h 448"/>
                <a:gd name="T24" fmla="*/ 400 w 448"/>
                <a:gd name="T25" fmla="*/ 424 h 448"/>
                <a:gd name="T26" fmla="*/ 400 w 448"/>
                <a:gd name="T27" fmla="*/ 24 h 448"/>
                <a:gd name="T28" fmla="*/ 424 w 448"/>
                <a:gd name="T29" fmla="*/ 48 h 448"/>
                <a:gd name="T30" fmla="*/ 24 w 448"/>
                <a:gd name="T31" fmla="*/ 48 h 448"/>
                <a:gd name="T32" fmla="*/ 48 w 448"/>
                <a:gd name="T33" fmla="*/ 24 h 448"/>
                <a:gd name="T34" fmla="*/ 48 w 448"/>
                <a:gd name="T35" fmla="*/ 42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8" h="448">
                  <a:moveTo>
                    <a:pt x="0" y="24"/>
                  </a:moveTo>
                  <a:cubicBezTo>
                    <a:pt x="0" y="11"/>
                    <a:pt x="11" y="0"/>
                    <a:pt x="24" y="0"/>
                  </a:cubicBezTo>
                  <a:lnTo>
                    <a:pt x="424" y="0"/>
                  </a:lnTo>
                  <a:cubicBezTo>
                    <a:pt x="438" y="0"/>
                    <a:pt x="448" y="11"/>
                    <a:pt x="448" y="24"/>
                  </a:cubicBezTo>
                  <a:lnTo>
                    <a:pt x="448" y="424"/>
                  </a:lnTo>
                  <a:cubicBezTo>
                    <a:pt x="448" y="438"/>
                    <a:pt x="438" y="448"/>
                    <a:pt x="424" y="448"/>
                  </a:cubicBezTo>
                  <a:lnTo>
                    <a:pt x="24" y="448"/>
                  </a:lnTo>
                  <a:cubicBezTo>
                    <a:pt x="11" y="448"/>
                    <a:pt x="0" y="438"/>
                    <a:pt x="0" y="424"/>
                  </a:cubicBezTo>
                  <a:lnTo>
                    <a:pt x="0" y="24"/>
                  </a:lnTo>
                  <a:close/>
                  <a:moveTo>
                    <a:pt x="48" y="424"/>
                  </a:moveTo>
                  <a:lnTo>
                    <a:pt x="24" y="400"/>
                  </a:lnTo>
                  <a:lnTo>
                    <a:pt x="424" y="400"/>
                  </a:lnTo>
                  <a:lnTo>
                    <a:pt x="400" y="424"/>
                  </a:lnTo>
                  <a:lnTo>
                    <a:pt x="400" y="24"/>
                  </a:lnTo>
                  <a:lnTo>
                    <a:pt x="424" y="48"/>
                  </a:lnTo>
                  <a:lnTo>
                    <a:pt x="24" y="48"/>
                  </a:lnTo>
                  <a:lnTo>
                    <a:pt x="48" y="24"/>
                  </a:lnTo>
                  <a:lnTo>
                    <a:pt x="48" y="424"/>
                  </a:lnTo>
                  <a:close/>
                </a:path>
              </a:pathLst>
            </a:custGeom>
            <a:solidFill>
              <a:srgbClr val="315F57"/>
            </a:solidFill>
            <a:ln w="1" cap="flat">
              <a:solidFill>
                <a:srgbClr val="315F57"/>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45" name="Freeform 280"/>
            <p:cNvSpPr>
              <a:spLocks noEditPoints="1"/>
            </p:cNvSpPr>
            <p:nvPr/>
          </p:nvSpPr>
          <p:spPr bwMode="auto">
            <a:xfrm>
              <a:off x="6851651" y="5270500"/>
              <a:ext cx="76200" cy="76200"/>
            </a:xfrm>
            <a:custGeom>
              <a:avLst/>
              <a:gdLst>
                <a:gd name="T0" fmla="*/ 48 w 48"/>
                <a:gd name="T1" fmla="*/ 48 h 48"/>
                <a:gd name="T2" fmla="*/ 0 w 48"/>
                <a:gd name="T3" fmla="*/ 0 h 48"/>
                <a:gd name="T4" fmla="*/ 48 w 48"/>
                <a:gd name="T5" fmla="*/ 48 h 48"/>
                <a:gd name="T6" fmla="*/ 0 w 48"/>
                <a:gd name="T7" fmla="*/ 48 h 48"/>
                <a:gd name="T8" fmla="*/ 48 w 48"/>
                <a:gd name="T9" fmla="*/ 0 h 48"/>
                <a:gd name="T10" fmla="*/ 0 w 48"/>
                <a:gd name="T11" fmla="*/ 48 h 48"/>
              </a:gdLst>
              <a:ahLst/>
              <a:cxnLst>
                <a:cxn ang="0">
                  <a:pos x="T0" y="T1"/>
                </a:cxn>
                <a:cxn ang="0">
                  <a:pos x="T2" y="T3"/>
                </a:cxn>
                <a:cxn ang="0">
                  <a:pos x="T4" y="T5"/>
                </a:cxn>
                <a:cxn ang="0">
                  <a:pos x="T6" y="T7"/>
                </a:cxn>
                <a:cxn ang="0">
                  <a:pos x="T8" y="T9"/>
                </a:cxn>
                <a:cxn ang="0">
                  <a:pos x="T10" y="T11"/>
                </a:cxn>
              </a:cxnLst>
              <a:rect l="0" t="0" r="r" b="b"/>
              <a:pathLst>
                <a:path w="48" h="48">
                  <a:moveTo>
                    <a:pt x="48" y="48"/>
                  </a:moveTo>
                  <a:lnTo>
                    <a:pt x="0" y="0"/>
                  </a:lnTo>
                  <a:lnTo>
                    <a:pt x="48" y="48"/>
                  </a:lnTo>
                  <a:close/>
                  <a:moveTo>
                    <a:pt x="0" y="48"/>
                  </a:moveTo>
                  <a:lnTo>
                    <a:pt x="48" y="0"/>
                  </a:lnTo>
                  <a:lnTo>
                    <a:pt x="0" y="48"/>
                  </a:lnTo>
                  <a:close/>
                </a:path>
              </a:pathLst>
            </a:custGeom>
            <a:solidFill>
              <a:srgbClr val="315F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6" name="Freeform 281"/>
            <p:cNvSpPr>
              <a:spLocks noEditPoints="1"/>
            </p:cNvSpPr>
            <p:nvPr/>
          </p:nvSpPr>
          <p:spPr bwMode="auto">
            <a:xfrm>
              <a:off x="6848476" y="5267325"/>
              <a:ext cx="82550" cy="82550"/>
            </a:xfrm>
            <a:custGeom>
              <a:avLst/>
              <a:gdLst>
                <a:gd name="T0" fmla="*/ 48 w 52"/>
                <a:gd name="T1" fmla="*/ 52 h 52"/>
                <a:gd name="T2" fmla="*/ 0 w 52"/>
                <a:gd name="T3" fmla="*/ 4 h 52"/>
                <a:gd name="T4" fmla="*/ 4 w 52"/>
                <a:gd name="T5" fmla="*/ 0 h 52"/>
                <a:gd name="T6" fmla="*/ 52 w 52"/>
                <a:gd name="T7" fmla="*/ 48 h 52"/>
                <a:gd name="T8" fmla="*/ 48 w 52"/>
                <a:gd name="T9" fmla="*/ 52 h 52"/>
                <a:gd name="T10" fmla="*/ 0 w 52"/>
                <a:gd name="T11" fmla="*/ 48 h 52"/>
                <a:gd name="T12" fmla="*/ 48 w 52"/>
                <a:gd name="T13" fmla="*/ 0 h 52"/>
                <a:gd name="T14" fmla="*/ 52 w 52"/>
                <a:gd name="T15" fmla="*/ 4 h 52"/>
                <a:gd name="T16" fmla="*/ 4 w 52"/>
                <a:gd name="T17" fmla="*/ 52 h 52"/>
                <a:gd name="T18" fmla="*/ 0 w 52"/>
                <a:gd name="T19" fmla="*/ 4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52">
                  <a:moveTo>
                    <a:pt x="48" y="52"/>
                  </a:moveTo>
                  <a:lnTo>
                    <a:pt x="0" y="4"/>
                  </a:lnTo>
                  <a:lnTo>
                    <a:pt x="4" y="0"/>
                  </a:lnTo>
                  <a:lnTo>
                    <a:pt x="52" y="48"/>
                  </a:lnTo>
                  <a:lnTo>
                    <a:pt x="48" y="52"/>
                  </a:lnTo>
                  <a:close/>
                  <a:moveTo>
                    <a:pt x="0" y="48"/>
                  </a:moveTo>
                  <a:lnTo>
                    <a:pt x="48" y="0"/>
                  </a:lnTo>
                  <a:lnTo>
                    <a:pt x="52" y="4"/>
                  </a:lnTo>
                  <a:lnTo>
                    <a:pt x="4" y="52"/>
                  </a:lnTo>
                  <a:lnTo>
                    <a:pt x="0" y="48"/>
                  </a:lnTo>
                  <a:close/>
                </a:path>
              </a:pathLst>
            </a:custGeom>
            <a:solidFill>
              <a:srgbClr val="525C7C"/>
            </a:solidFill>
            <a:ln w="1" cap="flat">
              <a:solidFill>
                <a:srgbClr val="525C7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47" name="Rectangle 282"/>
            <p:cNvSpPr>
              <a:spLocks noChangeArrowheads="1"/>
            </p:cNvSpPr>
            <p:nvPr/>
          </p:nvSpPr>
          <p:spPr bwMode="auto">
            <a:xfrm>
              <a:off x="7038976" y="5224463"/>
              <a:ext cx="303213" cy="18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Calibri" pitchFamily="34" charset="0"/>
                  <a:cs typeface="Arial" pitchFamily="34" charset="0"/>
                </a:rPr>
                <a:t>Staff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aphicFrame>
        <p:nvGraphicFramePr>
          <p:cNvPr id="289" name="Chart 288"/>
          <p:cNvGraphicFramePr>
            <a:graphicFrameLocks/>
          </p:cNvGraphicFramePr>
          <p:nvPr>
            <p:extLst>
              <p:ext uri="{D42A27DB-BD31-4B8C-83A1-F6EECF244321}">
                <p14:modId xmlns:p14="http://schemas.microsoft.com/office/powerpoint/2010/main" val="1998453440"/>
              </p:ext>
            </p:extLst>
          </p:nvPr>
        </p:nvGraphicFramePr>
        <p:xfrm>
          <a:off x="1752600" y="3241674"/>
          <a:ext cx="5268547" cy="3060699"/>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75">
                                            <p:graphicEl>
                                              <a:chart seriesIdx="-3" categoryIdx="-3" bldStep="gridLegend"/>
                                            </p:graphicEl>
                                          </p:spTgt>
                                        </p:tgtEl>
                                        <p:attrNameLst>
                                          <p:attrName>style.visibility</p:attrName>
                                        </p:attrNameLst>
                                      </p:cBhvr>
                                      <p:to>
                                        <p:strVal val="visible"/>
                                      </p:to>
                                    </p:set>
                                    <p:animEffect transition="in" filter="wipe(left)">
                                      <p:cBhvr>
                                        <p:cTn id="7" dur="500"/>
                                        <p:tgtEl>
                                          <p:spTgt spid="175">
                                            <p:graphicEl>
                                              <a:chart seriesIdx="-3" categoryIdx="-3" bldStep="gridLegend"/>
                                            </p:graphic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167"/>
                                        </p:tgtEl>
                                        <p:attrNameLst>
                                          <p:attrName>style.visibility</p:attrName>
                                        </p:attrNameLst>
                                      </p:cBhvr>
                                      <p:to>
                                        <p:strVal val="visible"/>
                                      </p:to>
                                    </p:set>
                                    <p:animEffect transition="in" filter="wipe(left)">
                                      <p:cBhvr>
                                        <p:cTn id="10" dur="500"/>
                                        <p:tgtEl>
                                          <p:spTgt spid="116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89">
                                            <p:graphicEl>
                                              <a:chart seriesIdx="-3" categoryIdx="-3" bldStep="gridLegend"/>
                                            </p:graphicEl>
                                          </p:spTgt>
                                        </p:tgtEl>
                                        <p:attrNameLst>
                                          <p:attrName>style.visibility</p:attrName>
                                        </p:attrNameLst>
                                      </p:cBhvr>
                                      <p:to>
                                        <p:strVal val="visible"/>
                                      </p:to>
                                    </p:set>
                                    <p:animEffect transition="in" filter="wipe(left)">
                                      <p:cBhvr>
                                        <p:cTn id="13" dur="500"/>
                                        <p:tgtEl>
                                          <p:spTgt spid="289">
                                            <p:graphicEl>
                                              <a:chart seriesIdx="-3" categoryIdx="-3" bldStep="gridLegend"/>
                                            </p:graphic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1248"/>
                                        </p:tgtEl>
                                        <p:attrNameLst>
                                          <p:attrName>style.visibility</p:attrName>
                                        </p:attrNameLst>
                                      </p:cBhvr>
                                      <p:to>
                                        <p:strVal val="visible"/>
                                      </p:to>
                                    </p:set>
                                    <p:animEffect transition="in" filter="wipe(left)">
                                      <p:cBhvr>
                                        <p:cTn id="16" dur="500"/>
                                        <p:tgtEl>
                                          <p:spTgt spid="124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75">
                                            <p:graphicEl>
                                              <a:chart seriesIdx="0" categoryIdx="-4" bldStep="series"/>
                                            </p:graphicEl>
                                          </p:spTgt>
                                        </p:tgtEl>
                                        <p:attrNameLst>
                                          <p:attrName>style.visibility</p:attrName>
                                        </p:attrNameLst>
                                      </p:cBhvr>
                                      <p:to>
                                        <p:strVal val="visible"/>
                                      </p:to>
                                    </p:set>
                                    <p:animEffect transition="in" filter="wipe(left)">
                                      <p:cBhvr>
                                        <p:cTn id="21" dur="2000"/>
                                        <p:tgtEl>
                                          <p:spTgt spid="175">
                                            <p:graphicEl>
                                              <a:chart seriesIdx="0" categoryIdx="-4" bldStep="series"/>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75">
                                            <p:graphicEl>
                                              <a:chart seriesIdx="1" categoryIdx="-4" bldStep="series"/>
                                            </p:graphicEl>
                                          </p:spTgt>
                                        </p:tgtEl>
                                        <p:attrNameLst>
                                          <p:attrName>style.visibility</p:attrName>
                                        </p:attrNameLst>
                                      </p:cBhvr>
                                      <p:to>
                                        <p:strVal val="visible"/>
                                      </p:to>
                                    </p:set>
                                    <p:animEffect transition="in" filter="wipe(left)">
                                      <p:cBhvr>
                                        <p:cTn id="26" dur="2000"/>
                                        <p:tgtEl>
                                          <p:spTgt spid="175">
                                            <p:graphicEl>
                                              <a:chart seriesIdx="1" categoryIdx="-4" bldStep="series"/>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75">
                                            <p:graphicEl>
                                              <a:chart seriesIdx="2" categoryIdx="-4" bldStep="series"/>
                                            </p:graphicEl>
                                          </p:spTgt>
                                        </p:tgtEl>
                                        <p:attrNameLst>
                                          <p:attrName>style.visibility</p:attrName>
                                        </p:attrNameLst>
                                      </p:cBhvr>
                                      <p:to>
                                        <p:strVal val="visible"/>
                                      </p:to>
                                    </p:set>
                                    <p:animEffect transition="in" filter="wipe(left)">
                                      <p:cBhvr>
                                        <p:cTn id="31" dur="2000"/>
                                        <p:tgtEl>
                                          <p:spTgt spid="175">
                                            <p:graphicEl>
                                              <a:chart seriesIdx="2" categoryIdx="-4" bldStep="series"/>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75">
                                            <p:graphicEl>
                                              <a:chart seriesIdx="3" categoryIdx="-4" bldStep="series"/>
                                            </p:graphicEl>
                                          </p:spTgt>
                                        </p:tgtEl>
                                        <p:attrNameLst>
                                          <p:attrName>style.visibility</p:attrName>
                                        </p:attrNameLst>
                                      </p:cBhvr>
                                      <p:to>
                                        <p:strVal val="visible"/>
                                      </p:to>
                                    </p:set>
                                    <p:animEffect transition="in" filter="wipe(left)">
                                      <p:cBhvr>
                                        <p:cTn id="36" dur="2000"/>
                                        <p:tgtEl>
                                          <p:spTgt spid="175">
                                            <p:graphicEl>
                                              <a:chart seriesIdx="3" categoryIdx="-4" bldStep="series"/>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75">
                                            <p:graphicEl>
                                              <a:chart seriesIdx="4" categoryIdx="-4" bldStep="series"/>
                                            </p:graphicEl>
                                          </p:spTgt>
                                        </p:tgtEl>
                                        <p:attrNameLst>
                                          <p:attrName>style.visibility</p:attrName>
                                        </p:attrNameLst>
                                      </p:cBhvr>
                                      <p:to>
                                        <p:strVal val="visible"/>
                                      </p:to>
                                    </p:set>
                                    <p:animEffect transition="in" filter="wipe(left)">
                                      <p:cBhvr>
                                        <p:cTn id="41" dur="2000"/>
                                        <p:tgtEl>
                                          <p:spTgt spid="175">
                                            <p:graphicEl>
                                              <a:chart seriesIdx="4" categoryIdx="-4" bldStep="series"/>
                                            </p:graphic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75">
                                            <p:graphicEl>
                                              <a:chart seriesIdx="5" categoryIdx="-4" bldStep="series"/>
                                            </p:graphicEl>
                                          </p:spTgt>
                                        </p:tgtEl>
                                        <p:attrNameLst>
                                          <p:attrName>style.visibility</p:attrName>
                                        </p:attrNameLst>
                                      </p:cBhvr>
                                      <p:to>
                                        <p:strVal val="visible"/>
                                      </p:to>
                                    </p:set>
                                    <p:animEffect transition="in" filter="wipe(left)">
                                      <p:cBhvr>
                                        <p:cTn id="46" dur="2000"/>
                                        <p:tgtEl>
                                          <p:spTgt spid="175">
                                            <p:graphicEl>
                                              <a:chart seriesIdx="5" categoryIdx="-4" bldStep="series"/>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289">
                                            <p:graphicEl>
                                              <a:chart seriesIdx="0" categoryIdx="-4" bldStep="series"/>
                                            </p:graphicEl>
                                          </p:spTgt>
                                        </p:tgtEl>
                                        <p:attrNameLst>
                                          <p:attrName>style.visibility</p:attrName>
                                        </p:attrNameLst>
                                      </p:cBhvr>
                                      <p:to>
                                        <p:strVal val="visible"/>
                                      </p:to>
                                    </p:set>
                                    <p:animEffect transition="in" filter="wipe(left)">
                                      <p:cBhvr>
                                        <p:cTn id="51" dur="2000"/>
                                        <p:tgtEl>
                                          <p:spTgt spid="289">
                                            <p:graphicEl>
                                              <a:chart seriesIdx="0" categoryIdx="-4" bldStep="series"/>
                                            </p:graphicEl>
                                          </p:spTgt>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289">
                                            <p:graphicEl>
                                              <a:chart seriesIdx="1" categoryIdx="-4" bldStep="series"/>
                                            </p:graphicEl>
                                          </p:spTgt>
                                        </p:tgtEl>
                                        <p:attrNameLst>
                                          <p:attrName>style.visibility</p:attrName>
                                        </p:attrNameLst>
                                      </p:cBhvr>
                                      <p:to>
                                        <p:strVal val="visible"/>
                                      </p:to>
                                    </p:set>
                                    <p:animEffect transition="in" filter="wipe(left)">
                                      <p:cBhvr>
                                        <p:cTn id="54" dur="2000"/>
                                        <p:tgtEl>
                                          <p:spTgt spid="289">
                                            <p:graphicEl>
                                              <a:chart seriesIdx="1" categoryIdx="-4" bldStep="series"/>
                                            </p:graphic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289">
                                            <p:graphicEl>
                                              <a:chart seriesIdx="2" categoryIdx="-4" bldStep="series"/>
                                            </p:graphicEl>
                                          </p:spTgt>
                                        </p:tgtEl>
                                        <p:attrNameLst>
                                          <p:attrName>style.visibility</p:attrName>
                                        </p:attrNameLst>
                                      </p:cBhvr>
                                      <p:to>
                                        <p:strVal val="visible"/>
                                      </p:to>
                                    </p:set>
                                    <p:animEffect transition="in" filter="wipe(left)">
                                      <p:cBhvr>
                                        <p:cTn id="59" dur="2000"/>
                                        <p:tgtEl>
                                          <p:spTgt spid="289">
                                            <p:graphicEl>
                                              <a:chart seriesIdx="2" categoryIdx="-4" bldStep="series"/>
                                            </p:graphicEl>
                                          </p:spTgt>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289">
                                            <p:graphicEl>
                                              <a:chart seriesIdx="3" categoryIdx="-4" bldStep="series"/>
                                            </p:graphicEl>
                                          </p:spTgt>
                                        </p:tgtEl>
                                        <p:attrNameLst>
                                          <p:attrName>style.visibility</p:attrName>
                                        </p:attrNameLst>
                                      </p:cBhvr>
                                      <p:to>
                                        <p:strVal val="visible"/>
                                      </p:to>
                                    </p:set>
                                    <p:animEffect transition="in" filter="wipe(left)">
                                      <p:cBhvr>
                                        <p:cTn id="64" dur="2000"/>
                                        <p:tgtEl>
                                          <p:spTgt spid="289">
                                            <p:graphicEl>
                                              <a:chart seriesIdx="3"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75" grpId="0" uiExpand="1">
        <p:bldSub>
          <a:bldChart bld="series"/>
        </p:bldSub>
      </p:bldGraphic>
      <p:bldGraphic spid="289" grpId="0" uiExpand="1">
        <p:bldSub>
          <a:bldChart bld="series"/>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graphicFrame>
        <p:nvGraphicFramePr>
          <p:cNvPr id="4" name="Chart 3"/>
          <p:cNvGraphicFramePr/>
          <p:nvPr>
            <p:extLst>
              <p:ext uri="{D42A27DB-BD31-4B8C-83A1-F6EECF244321}">
                <p14:modId xmlns:p14="http://schemas.microsoft.com/office/powerpoint/2010/main" val="4051504101"/>
              </p:ext>
            </p:extLst>
          </p:nvPr>
        </p:nvGraphicFramePr>
        <p:xfrm>
          <a:off x="685800" y="990600"/>
          <a:ext cx="7779544" cy="4114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wipe(left)">
                                      <p:cBhvr>
                                        <p:cTn id="7" dur="500"/>
                                        <p:tgtEl>
                                          <p:spTgt spid="4">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graphicEl>
                                              <a:chart seriesIdx="0" categoryIdx="-4" bldStep="series"/>
                                            </p:graphicEl>
                                          </p:spTgt>
                                        </p:tgtEl>
                                        <p:attrNameLst>
                                          <p:attrName>style.visibility</p:attrName>
                                        </p:attrNameLst>
                                      </p:cBhvr>
                                      <p:to>
                                        <p:strVal val="visible"/>
                                      </p:to>
                                    </p:set>
                                    <p:animEffect transition="in" filter="wipe(left)">
                                      <p:cBhvr>
                                        <p:cTn id="12" dur="500"/>
                                        <p:tgtEl>
                                          <p:spTgt spid="4">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graphicEl>
                                              <a:chart seriesIdx="1" categoryIdx="-4" bldStep="series"/>
                                            </p:graphicEl>
                                          </p:spTgt>
                                        </p:tgtEl>
                                        <p:attrNameLst>
                                          <p:attrName>style.visibility</p:attrName>
                                        </p:attrNameLst>
                                      </p:cBhvr>
                                      <p:to>
                                        <p:strVal val="visible"/>
                                      </p:to>
                                    </p:set>
                                    <p:animEffect transition="in" filter="wipe(left)">
                                      <p:cBhvr>
                                        <p:cTn id="17" dur="500"/>
                                        <p:tgtEl>
                                          <p:spTgt spid="4">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graphicEl>
                                              <a:chart seriesIdx="2" categoryIdx="-4" bldStep="series"/>
                                            </p:graphicEl>
                                          </p:spTgt>
                                        </p:tgtEl>
                                        <p:attrNameLst>
                                          <p:attrName>style.visibility</p:attrName>
                                        </p:attrNameLst>
                                      </p:cBhvr>
                                      <p:to>
                                        <p:strVal val="visible"/>
                                      </p:to>
                                    </p:set>
                                    <p:animEffect transition="in" filter="wipe(left)">
                                      <p:cBhvr>
                                        <p:cTn id="22" dur="500"/>
                                        <p:tgtEl>
                                          <p:spTgt spid="4">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graphicEl>
                                              <a:chart seriesIdx="3" categoryIdx="-4" bldStep="series"/>
                                            </p:graphicEl>
                                          </p:spTgt>
                                        </p:tgtEl>
                                        <p:attrNameLst>
                                          <p:attrName>style.visibility</p:attrName>
                                        </p:attrNameLst>
                                      </p:cBhvr>
                                      <p:to>
                                        <p:strVal val="visible"/>
                                      </p:to>
                                    </p:set>
                                    <p:animEffect transition="in" filter="wipe(left)">
                                      <p:cBhvr>
                                        <p:cTn id="27" dur="500"/>
                                        <p:tgtEl>
                                          <p:spTgt spid="4">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graphicEl>
                                              <a:chart seriesIdx="4" categoryIdx="-4" bldStep="series"/>
                                            </p:graphicEl>
                                          </p:spTgt>
                                        </p:tgtEl>
                                        <p:attrNameLst>
                                          <p:attrName>style.visibility</p:attrName>
                                        </p:attrNameLst>
                                      </p:cBhvr>
                                      <p:to>
                                        <p:strVal val="visible"/>
                                      </p:to>
                                    </p:set>
                                    <p:animEffect transition="in" filter="wipe(left)">
                                      <p:cBhvr>
                                        <p:cTn id="32" dur="500"/>
                                        <p:tgtEl>
                                          <p:spTgt spid="4">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graphicEl>
                                              <a:chart seriesIdx="5" categoryIdx="-4" bldStep="series"/>
                                            </p:graphicEl>
                                          </p:spTgt>
                                        </p:tgtEl>
                                        <p:attrNameLst>
                                          <p:attrName>style.visibility</p:attrName>
                                        </p:attrNameLst>
                                      </p:cBhvr>
                                      <p:to>
                                        <p:strVal val="visible"/>
                                      </p:to>
                                    </p:set>
                                    <p:animEffect transition="in" filter="wipe(left)">
                                      <p:cBhvr>
                                        <p:cTn id="37" dur="500"/>
                                        <p:tgtEl>
                                          <p:spTgt spid="4">
                                            <p:graphicEl>
                                              <a:chart seriesIdx="5"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Chart bld="series"/>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graphicFrame>
        <p:nvGraphicFramePr>
          <p:cNvPr id="9" name="Chart 8"/>
          <p:cNvGraphicFramePr>
            <a:graphicFrameLocks/>
          </p:cNvGraphicFramePr>
          <p:nvPr>
            <p:extLst>
              <p:ext uri="{D42A27DB-BD31-4B8C-83A1-F6EECF244321}">
                <p14:modId xmlns:p14="http://schemas.microsoft.com/office/powerpoint/2010/main" val="2788236053"/>
              </p:ext>
            </p:extLst>
          </p:nvPr>
        </p:nvGraphicFramePr>
        <p:xfrm>
          <a:off x="457200" y="762000"/>
          <a:ext cx="8065889" cy="498760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wipe(left)">
                                      <p:cBhvr>
                                        <p:cTn id="7" dur="5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graphicEl>
                                              <a:chart seriesIdx="0" categoryIdx="-4" bldStep="series"/>
                                            </p:graphicEl>
                                          </p:spTgt>
                                        </p:tgtEl>
                                        <p:attrNameLst>
                                          <p:attrName>style.visibility</p:attrName>
                                        </p:attrNameLst>
                                      </p:cBhvr>
                                      <p:to>
                                        <p:strVal val="visible"/>
                                      </p:to>
                                    </p:set>
                                    <p:animEffect transition="in" filter="wipe(left)">
                                      <p:cBhvr>
                                        <p:cTn id="12" dur="500"/>
                                        <p:tgtEl>
                                          <p:spTgt spid="9">
                                            <p:graphicEl>
                                              <a:chart seriesIdx="0" categoryIdx="-4" bldStep="series"/>
                                            </p:graphicEl>
                                          </p:spTgt>
                                        </p:tgtEl>
                                      </p:cBhvr>
                                    </p:animEffect>
                                  </p:childTnLst>
                                  <p:subTnLst>
                                    <p:set>
                                      <p:cBhvr override="childStyle">
                                        <p:cTn dur="1" fill="hold" display="0" masterRel="nextClick" afterEffect="1"/>
                                        <p:tgtEl>
                                          <p:spTgt spid="9">
                                            <p:graphicEl>
                                              <a:chart seriesIdx="0" categoryIdx="-4" bldStep="series"/>
                                            </p:graphicEl>
                                          </p:spTgt>
                                        </p:tgtEl>
                                        <p:attrNameLst>
                                          <p:attrName>style.visibility</p:attrName>
                                        </p:attrNameLst>
                                      </p:cBhvr>
                                      <p:to>
                                        <p:strVal val="hidden"/>
                                      </p:to>
                                    </p:set>
                                  </p:subTnLst>
                                </p:cTn>
                              </p:par>
                              <p:par>
                                <p:cTn id="13" presetID="22" presetClass="entr" presetSubtype="8" fill="hold" grpId="0" nodeType="withEffect">
                                  <p:stCondLst>
                                    <p:cond delay="0"/>
                                  </p:stCondLst>
                                  <p:childTnLst>
                                    <p:set>
                                      <p:cBhvr>
                                        <p:cTn id="14" dur="1" fill="hold">
                                          <p:stCondLst>
                                            <p:cond delay="0"/>
                                          </p:stCondLst>
                                        </p:cTn>
                                        <p:tgtEl>
                                          <p:spTgt spid="9">
                                            <p:graphicEl>
                                              <a:chart seriesIdx="1" categoryIdx="-4" bldStep="series"/>
                                            </p:graphicEl>
                                          </p:spTgt>
                                        </p:tgtEl>
                                        <p:attrNameLst>
                                          <p:attrName>style.visibility</p:attrName>
                                        </p:attrNameLst>
                                      </p:cBhvr>
                                      <p:to>
                                        <p:strVal val="visible"/>
                                      </p:to>
                                    </p:set>
                                    <p:animEffect transition="in" filter="wipe(left)">
                                      <p:cBhvr>
                                        <p:cTn id="15" dur="500"/>
                                        <p:tgtEl>
                                          <p:spTgt spid="9">
                                            <p:graphicEl>
                                              <a:chart seriesIdx="1" categoryIdx="-4" bldStep="series"/>
                                            </p:graphicEl>
                                          </p:spTgt>
                                        </p:tgtEl>
                                      </p:cBhvr>
                                    </p:animEffect>
                                  </p:childTnLst>
                                  <p:subTnLst>
                                    <p:set>
                                      <p:cBhvr override="childStyle">
                                        <p:cTn dur="1" fill="hold" display="0" masterRel="nextClick" afterEffect="1"/>
                                        <p:tgtEl>
                                          <p:spTgt spid="9">
                                            <p:graphicEl>
                                              <a:chart seriesIdx="1" categoryIdx="-4" bldStep="series"/>
                                            </p:graphicEl>
                                          </p:spTgt>
                                        </p:tgtEl>
                                        <p:attrNameLst>
                                          <p:attrName>style.visibility</p:attrName>
                                        </p:attrNameLst>
                                      </p:cBhvr>
                                      <p:to>
                                        <p:strVal val="hidden"/>
                                      </p:to>
                                    </p:set>
                                  </p:sub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9">
                                            <p:graphicEl>
                                              <a:chart seriesIdx="2" categoryIdx="-4" bldStep="series"/>
                                            </p:graphicEl>
                                          </p:spTgt>
                                        </p:tgtEl>
                                        <p:attrNameLst>
                                          <p:attrName>style.visibility</p:attrName>
                                        </p:attrNameLst>
                                      </p:cBhvr>
                                      <p:to>
                                        <p:strVal val="visible"/>
                                      </p:to>
                                    </p:set>
                                    <p:animEffect transition="in" filter="wipe(left)">
                                      <p:cBhvr>
                                        <p:cTn id="20" dur="500"/>
                                        <p:tgtEl>
                                          <p:spTgt spid="9">
                                            <p:graphicEl>
                                              <a:chart seriesIdx="2" categoryIdx="-4" bldStep="series"/>
                                            </p:graphicEl>
                                          </p:spTgt>
                                        </p:tgtEl>
                                      </p:cBhvr>
                                    </p:animEffect>
                                  </p:childTnLst>
                                  <p:subTnLst>
                                    <p:set>
                                      <p:cBhvr override="childStyle">
                                        <p:cTn dur="1" fill="hold" display="0" masterRel="nextClick" afterEffect="1"/>
                                        <p:tgtEl>
                                          <p:spTgt spid="9">
                                            <p:graphicEl>
                                              <a:chart seriesIdx="2" categoryIdx="-4" bldStep="series"/>
                                            </p:graphicEl>
                                          </p:spTgt>
                                        </p:tgtEl>
                                        <p:attrNameLst>
                                          <p:attrName>style.visibility</p:attrName>
                                        </p:attrNameLst>
                                      </p:cBhvr>
                                      <p:to>
                                        <p:strVal val="hidden"/>
                                      </p:to>
                                    </p:set>
                                  </p:subTnLst>
                                </p:cTn>
                              </p:par>
                              <p:par>
                                <p:cTn id="21" presetID="22" presetClass="entr" presetSubtype="8" fill="hold" grpId="0" nodeType="withEffect">
                                  <p:stCondLst>
                                    <p:cond delay="0"/>
                                  </p:stCondLst>
                                  <p:childTnLst>
                                    <p:set>
                                      <p:cBhvr>
                                        <p:cTn id="22" dur="1" fill="hold">
                                          <p:stCondLst>
                                            <p:cond delay="0"/>
                                          </p:stCondLst>
                                        </p:cTn>
                                        <p:tgtEl>
                                          <p:spTgt spid="9">
                                            <p:graphicEl>
                                              <a:chart seriesIdx="3" categoryIdx="-4" bldStep="series"/>
                                            </p:graphicEl>
                                          </p:spTgt>
                                        </p:tgtEl>
                                        <p:attrNameLst>
                                          <p:attrName>style.visibility</p:attrName>
                                        </p:attrNameLst>
                                      </p:cBhvr>
                                      <p:to>
                                        <p:strVal val="visible"/>
                                      </p:to>
                                    </p:set>
                                    <p:animEffect transition="in" filter="wipe(left)">
                                      <p:cBhvr>
                                        <p:cTn id="23" dur="500"/>
                                        <p:tgtEl>
                                          <p:spTgt spid="9">
                                            <p:graphicEl>
                                              <a:chart seriesIdx="3" categoryIdx="-4" bldStep="series"/>
                                            </p:graphicEl>
                                          </p:spTgt>
                                        </p:tgtEl>
                                      </p:cBhvr>
                                    </p:animEffect>
                                  </p:childTnLst>
                                  <p:subTnLst>
                                    <p:set>
                                      <p:cBhvr override="childStyle">
                                        <p:cTn dur="1" fill="hold" display="0" masterRel="nextClick" afterEffect="1"/>
                                        <p:tgtEl>
                                          <p:spTgt spid="9">
                                            <p:graphicEl>
                                              <a:chart seriesIdx="3" categoryIdx="-4" bldStep="series"/>
                                            </p:graphicEl>
                                          </p:spTgt>
                                        </p:tgtEl>
                                        <p:attrNameLst>
                                          <p:attrName>style.visibility</p:attrName>
                                        </p:attrNameLst>
                                      </p:cBhvr>
                                      <p:to>
                                        <p:strVal val="hidden"/>
                                      </p:to>
                                    </p:set>
                                  </p:sub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9">
                                            <p:graphicEl>
                                              <a:chart seriesIdx="4" categoryIdx="-4" bldStep="series"/>
                                            </p:graphicEl>
                                          </p:spTgt>
                                        </p:tgtEl>
                                        <p:attrNameLst>
                                          <p:attrName>style.visibility</p:attrName>
                                        </p:attrNameLst>
                                      </p:cBhvr>
                                      <p:to>
                                        <p:strVal val="visible"/>
                                      </p:to>
                                    </p:set>
                                    <p:animEffect transition="in" filter="wipe(left)">
                                      <p:cBhvr>
                                        <p:cTn id="28" dur="500"/>
                                        <p:tgtEl>
                                          <p:spTgt spid="9">
                                            <p:graphicEl>
                                              <a:chart seriesIdx="4" categoryIdx="-4" bldStep="series"/>
                                            </p:graphicEl>
                                          </p:spTgt>
                                        </p:tgtEl>
                                      </p:cBhvr>
                                    </p:animEffect>
                                  </p:childTnLst>
                                  <p:subTnLst>
                                    <p:set>
                                      <p:cBhvr override="childStyle">
                                        <p:cTn dur="1" fill="hold" display="0" masterRel="nextClick" afterEffect="1"/>
                                        <p:tgtEl>
                                          <p:spTgt spid="9">
                                            <p:graphicEl>
                                              <a:chart seriesIdx="4" categoryIdx="-4" bldStep="series"/>
                                            </p:graphicEl>
                                          </p:spTgt>
                                        </p:tgtEl>
                                        <p:attrNameLst>
                                          <p:attrName>style.visibility</p:attrName>
                                        </p:attrNameLst>
                                      </p:cBhvr>
                                      <p:to>
                                        <p:strVal val="hidden"/>
                                      </p:to>
                                    </p:set>
                                  </p:subTnLst>
                                </p:cTn>
                              </p:par>
                              <p:par>
                                <p:cTn id="29" presetID="22" presetClass="entr" presetSubtype="8" fill="hold" grpId="0" nodeType="withEffect">
                                  <p:stCondLst>
                                    <p:cond delay="0"/>
                                  </p:stCondLst>
                                  <p:childTnLst>
                                    <p:set>
                                      <p:cBhvr>
                                        <p:cTn id="30" dur="1" fill="hold">
                                          <p:stCondLst>
                                            <p:cond delay="0"/>
                                          </p:stCondLst>
                                        </p:cTn>
                                        <p:tgtEl>
                                          <p:spTgt spid="9">
                                            <p:graphicEl>
                                              <a:chart seriesIdx="5" categoryIdx="-4" bldStep="series"/>
                                            </p:graphicEl>
                                          </p:spTgt>
                                        </p:tgtEl>
                                        <p:attrNameLst>
                                          <p:attrName>style.visibility</p:attrName>
                                        </p:attrNameLst>
                                      </p:cBhvr>
                                      <p:to>
                                        <p:strVal val="visible"/>
                                      </p:to>
                                    </p:set>
                                    <p:animEffect transition="in" filter="wipe(left)">
                                      <p:cBhvr>
                                        <p:cTn id="31" dur="500"/>
                                        <p:tgtEl>
                                          <p:spTgt spid="9">
                                            <p:graphicEl>
                                              <a:chart seriesIdx="5" categoryIdx="-4" bldStep="series"/>
                                            </p:graphicEl>
                                          </p:spTgt>
                                        </p:tgtEl>
                                      </p:cBhvr>
                                    </p:animEffect>
                                  </p:childTnLst>
                                  <p:subTnLst>
                                    <p:set>
                                      <p:cBhvr override="childStyle">
                                        <p:cTn dur="1" fill="hold" display="0" masterRel="nextClick" afterEffect="1"/>
                                        <p:tgtEl>
                                          <p:spTgt spid="9">
                                            <p:graphicEl>
                                              <a:chart seriesIdx="5" categoryIdx="-4" bldStep="series"/>
                                            </p:graphicEl>
                                          </p:spTgt>
                                        </p:tgtEl>
                                        <p:attrNameLst>
                                          <p:attrName>style.visibility</p:attrName>
                                        </p:attrNameLst>
                                      </p:cBhvr>
                                      <p:to>
                                        <p:strVal val="hidden"/>
                                      </p:to>
                                    </p:set>
                                  </p:sub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9">
                                            <p:graphicEl>
                                              <a:chart seriesIdx="6" categoryIdx="-4" bldStep="series"/>
                                            </p:graphicEl>
                                          </p:spTgt>
                                        </p:tgtEl>
                                        <p:attrNameLst>
                                          <p:attrName>style.visibility</p:attrName>
                                        </p:attrNameLst>
                                      </p:cBhvr>
                                      <p:to>
                                        <p:strVal val="visible"/>
                                      </p:to>
                                    </p:set>
                                    <p:animEffect transition="in" filter="wipe(left)">
                                      <p:cBhvr>
                                        <p:cTn id="36" dur="500"/>
                                        <p:tgtEl>
                                          <p:spTgt spid="9">
                                            <p:graphicEl>
                                              <a:chart seriesIdx="6" categoryIdx="-4" bldStep="series"/>
                                            </p:graphicEl>
                                          </p:spTgt>
                                        </p:tgtEl>
                                      </p:cBhvr>
                                    </p:animEffect>
                                  </p:childTnLst>
                                  <p:subTnLst>
                                    <p:set>
                                      <p:cBhvr override="childStyle">
                                        <p:cTn dur="1" fill="hold" display="0" masterRel="nextClick" afterEffect="1"/>
                                        <p:tgtEl>
                                          <p:spTgt spid="9">
                                            <p:graphicEl>
                                              <a:chart seriesIdx="6" categoryIdx="-4" bldStep="series"/>
                                            </p:graphicEl>
                                          </p:spTgt>
                                        </p:tgtEl>
                                        <p:attrNameLst>
                                          <p:attrName>style.visibility</p:attrName>
                                        </p:attrNameLst>
                                      </p:cBhvr>
                                      <p:to>
                                        <p:strVal val="hidden"/>
                                      </p:to>
                                    </p:set>
                                  </p:subTnLst>
                                </p:cTn>
                              </p:par>
                              <p:par>
                                <p:cTn id="37" presetID="22" presetClass="entr" presetSubtype="8" fill="hold" grpId="0" nodeType="withEffect">
                                  <p:stCondLst>
                                    <p:cond delay="0"/>
                                  </p:stCondLst>
                                  <p:childTnLst>
                                    <p:set>
                                      <p:cBhvr>
                                        <p:cTn id="38" dur="1" fill="hold">
                                          <p:stCondLst>
                                            <p:cond delay="0"/>
                                          </p:stCondLst>
                                        </p:cTn>
                                        <p:tgtEl>
                                          <p:spTgt spid="9">
                                            <p:graphicEl>
                                              <a:chart seriesIdx="7" categoryIdx="-4" bldStep="series"/>
                                            </p:graphicEl>
                                          </p:spTgt>
                                        </p:tgtEl>
                                        <p:attrNameLst>
                                          <p:attrName>style.visibility</p:attrName>
                                        </p:attrNameLst>
                                      </p:cBhvr>
                                      <p:to>
                                        <p:strVal val="visible"/>
                                      </p:to>
                                    </p:set>
                                    <p:animEffect transition="in" filter="wipe(left)">
                                      <p:cBhvr>
                                        <p:cTn id="39" dur="500"/>
                                        <p:tgtEl>
                                          <p:spTgt spid="9">
                                            <p:graphicEl>
                                              <a:chart seriesIdx="7" categoryIdx="-4" bldStep="series"/>
                                            </p:graphicEl>
                                          </p:spTgt>
                                        </p:tgtEl>
                                      </p:cBhvr>
                                    </p:animEffect>
                                  </p:childTnLst>
                                  <p:subTnLst>
                                    <p:set>
                                      <p:cBhvr override="childStyle">
                                        <p:cTn dur="1" fill="hold" display="0" masterRel="nextClick" afterEffect="1"/>
                                        <p:tgtEl>
                                          <p:spTgt spid="9">
                                            <p:graphicEl>
                                              <a:chart seriesIdx="7" categoryIdx="-4" bldStep="series"/>
                                            </p:graphicEl>
                                          </p:spTgt>
                                        </p:tgtEl>
                                        <p:attrNameLst>
                                          <p:attrName>style.visibility</p:attrName>
                                        </p:attrNameLst>
                                      </p:cBhvr>
                                      <p:to>
                                        <p:strVal val="hidden"/>
                                      </p:to>
                                    </p:set>
                                  </p:sub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9">
                                            <p:graphicEl>
                                              <a:chart seriesIdx="8" categoryIdx="-4" bldStep="series"/>
                                            </p:graphicEl>
                                          </p:spTgt>
                                        </p:tgtEl>
                                        <p:attrNameLst>
                                          <p:attrName>style.visibility</p:attrName>
                                        </p:attrNameLst>
                                      </p:cBhvr>
                                      <p:to>
                                        <p:strVal val="visible"/>
                                      </p:to>
                                    </p:set>
                                    <p:animEffect transition="in" filter="wipe(left)">
                                      <p:cBhvr>
                                        <p:cTn id="44" dur="500"/>
                                        <p:tgtEl>
                                          <p:spTgt spid="9">
                                            <p:graphicEl>
                                              <a:chart seriesIdx="8" categoryIdx="-4" bldStep="series"/>
                                            </p:graphicEl>
                                          </p:spTgt>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9">
                                            <p:graphicEl>
                                              <a:chart seriesIdx="9" categoryIdx="-4" bldStep="series"/>
                                            </p:graphicEl>
                                          </p:spTgt>
                                        </p:tgtEl>
                                        <p:attrNameLst>
                                          <p:attrName>style.visibility</p:attrName>
                                        </p:attrNameLst>
                                      </p:cBhvr>
                                      <p:to>
                                        <p:strVal val="visible"/>
                                      </p:to>
                                    </p:set>
                                    <p:animEffect transition="in" filter="wipe(left)">
                                      <p:cBhvr>
                                        <p:cTn id="47" dur="500"/>
                                        <p:tgtEl>
                                          <p:spTgt spid="9">
                                            <p:graphicEl>
                                              <a:chart seriesIdx="9"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uiExpand="1">
        <p:bldSub>
          <a:bldChart bld="series"/>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graphicFrame>
        <p:nvGraphicFramePr>
          <p:cNvPr id="7" name="Chart 6"/>
          <p:cNvGraphicFramePr>
            <a:graphicFrameLocks/>
          </p:cNvGraphicFramePr>
          <p:nvPr>
            <p:extLst>
              <p:ext uri="{D42A27DB-BD31-4B8C-83A1-F6EECF244321}">
                <p14:modId xmlns:p14="http://schemas.microsoft.com/office/powerpoint/2010/main" val="1087529136"/>
              </p:ext>
            </p:extLst>
          </p:nvPr>
        </p:nvGraphicFramePr>
        <p:xfrm>
          <a:off x="676275" y="919162"/>
          <a:ext cx="7791450" cy="50196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820631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animEffect transition="in" filter="wipe(left)">
                                      <p:cBhvr>
                                        <p:cTn id="7" dur="500"/>
                                        <p:tgtEl>
                                          <p:spTgt spid="7">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graphicEl>
                                              <a:chart seriesIdx="0" categoryIdx="-4" bldStep="series"/>
                                            </p:graphicEl>
                                          </p:spTgt>
                                        </p:tgtEl>
                                        <p:attrNameLst>
                                          <p:attrName>style.visibility</p:attrName>
                                        </p:attrNameLst>
                                      </p:cBhvr>
                                      <p:to>
                                        <p:strVal val="visible"/>
                                      </p:to>
                                    </p:set>
                                    <p:animEffect transition="in" filter="wipe(left)">
                                      <p:cBhvr>
                                        <p:cTn id="12" dur="500"/>
                                        <p:tgtEl>
                                          <p:spTgt spid="7">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graphicEl>
                                              <a:chart seriesIdx="1" categoryIdx="-4" bldStep="series"/>
                                            </p:graphicEl>
                                          </p:spTgt>
                                        </p:tgtEl>
                                        <p:attrNameLst>
                                          <p:attrName>style.visibility</p:attrName>
                                        </p:attrNameLst>
                                      </p:cBhvr>
                                      <p:to>
                                        <p:strVal val="visible"/>
                                      </p:to>
                                    </p:set>
                                    <p:animEffect transition="in" filter="wipe(left)">
                                      <p:cBhvr>
                                        <p:cTn id="17" dur="500"/>
                                        <p:tgtEl>
                                          <p:spTgt spid="7">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graphicEl>
                                              <a:chart seriesIdx="2" categoryIdx="-4" bldStep="series"/>
                                            </p:graphicEl>
                                          </p:spTgt>
                                        </p:tgtEl>
                                        <p:attrNameLst>
                                          <p:attrName>style.visibility</p:attrName>
                                        </p:attrNameLst>
                                      </p:cBhvr>
                                      <p:to>
                                        <p:strVal val="visible"/>
                                      </p:to>
                                    </p:set>
                                    <p:animEffect transition="in" filter="wipe(left)">
                                      <p:cBhvr>
                                        <p:cTn id="22" dur="500"/>
                                        <p:tgtEl>
                                          <p:spTgt spid="7">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graphicEl>
                                              <a:chart seriesIdx="3" categoryIdx="-4" bldStep="series"/>
                                            </p:graphicEl>
                                          </p:spTgt>
                                        </p:tgtEl>
                                        <p:attrNameLst>
                                          <p:attrName>style.visibility</p:attrName>
                                        </p:attrNameLst>
                                      </p:cBhvr>
                                      <p:to>
                                        <p:strVal val="visible"/>
                                      </p:to>
                                    </p:set>
                                    <p:animEffect transition="in" filter="wipe(left)">
                                      <p:cBhvr>
                                        <p:cTn id="27" dur="500"/>
                                        <p:tgtEl>
                                          <p:spTgt spid="7">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graphicEl>
                                              <a:chart seriesIdx="4" categoryIdx="-4" bldStep="series"/>
                                            </p:graphicEl>
                                          </p:spTgt>
                                        </p:tgtEl>
                                        <p:attrNameLst>
                                          <p:attrName>style.visibility</p:attrName>
                                        </p:attrNameLst>
                                      </p:cBhvr>
                                      <p:to>
                                        <p:strVal val="visible"/>
                                      </p:to>
                                    </p:set>
                                    <p:animEffect transition="in" filter="wipe(left)">
                                      <p:cBhvr>
                                        <p:cTn id="32" dur="500"/>
                                        <p:tgtEl>
                                          <p:spTgt spid="7">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graphicEl>
                                              <a:chart seriesIdx="5" categoryIdx="-4" bldStep="series"/>
                                            </p:graphicEl>
                                          </p:spTgt>
                                        </p:tgtEl>
                                        <p:attrNameLst>
                                          <p:attrName>style.visibility</p:attrName>
                                        </p:attrNameLst>
                                      </p:cBhvr>
                                      <p:to>
                                        <p:strVal val="visible"/>
                                      </p:to>
                                    </p:set>
                                    <p:animEffect transition="in" filter="wipe(left)">
                                      <p:cBhvr>
                                        <p:cTn id="37" dur="500"/>
                                        <p:tgtEl>
                                          <p:spTgt spid="7">
                                            <p:graphicEl>
                                              <a:chart seriesIdx="5"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series"/>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graphicFrame>
        <p:nvGraphicFramePr>
          <p:cNvPr id="7" name="Chart 6"/>
          <p:cNvGraphicFramePr>
            <a:graphicFrameLocks/>
          </p:cNvGraphicFramePr>
          <p:nvPr>
            <p:extLst>
              <p:ext uri="{D42A27DB-BD31-4B8C-83A1-F6EECF244321}">
                <p14:modId xmlns:p14="http://schemas.microsoft.com/office/powerpoint/2010/main" val="2318270092"/>
              </p:ext>
            </p:extLst>
          </p:nvPr>
        </p:nvGraphicFramePr>
        <p:xfrm>
          <a:off x="676275" y="919162"/>
          <a:ext cx="7791450" cy="50196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820631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animEffect transition="in" filter="wipe(left)">
                                      <p:cBhvr>
                                        <p:cTn id="7" dur="500"/>
                                        <p:tgtEl>
                                          <p:spTgt spid="7">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graphicEl>
                                              <a:chart seriesIdx="0" categoryIdx="-4" bldStep="series"/>
                                            </p:graphicEl>
                                          </p:spTgt>
                                        </p:tgtEl>
                                        <p:attrNameLst>
                                          <p:attrName>style.visibility</p:attrName>
                                        </p:attrNameLst>
                                      </p:cBhvr>
                                      <p:to>
                                        <p:strVal val="visible"/>
                                      </p:to>
                                    </p:set>
                                    <p:animEffect transition="in" filter="wipe(left)">
                                      <p:cBhvr>
                                        <p:cTn id="12" dur="500"/>
                                        <p:tgtEl>
                                          <p:spTgt spid="7">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graphicEl>
                                              <a:chart seriesIdx="1" categoryIdx="-4" bldStep="series"/>
                                            </p:graphicEl>
                                          </p:spTgt>
                                        </p:tgtEl>
                                        <p:attrNameLst>
                                          <p:attrName>style.visibility</p:attrName>
                                        </p:attrNameLst>
                                      </p:cBhvr>
                                      <p:to>
                                        <p:strVal val="visible"/>
                                      </p:to>
                                    </p:set>
                                    <p:animEffect transition="in" filter="wipe(left)">
                                      <p:cBhvr>
                                        <p:cTn id="17" dur="500"/>
                                        <p:tgtEl>
                                          <p:spTgt spid="7">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graphicEl>
                                              <a:chart seriesIdx="2" categoryIdx="-4" bldStep="series"/>
                                            </p:graphicEl>
                                          </p:spTgt>
                                        </p:tgtEl>
                                        <p:attrNameLst>
                                          <p:attrName>style.visibility</p:attrName>
                                        </p:attrNameLst>
                                      </p:cBhvr>
                                      <p:to>
                                        <p:strVal val="visible"/>
                                      </p:to>
                                    </p:set>
                                    <p:animEffect transition="in" filter="wipe(left)">
                                      <p:cBhvr>
                                        <p:cTn id="22" dur="500"/>
                                        <p:tgtEl>
                                          <p:spTgt spid="7">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graphicEl>
                                              <a:chart seriesIdx="3" categoryIdx="-4" bldStep="series"/>
                                            </p:graphicEl>
                                          </p:spTgt>
                                        </p:tgtEl>
                                        <p:attrNameLst>
                                          <p:attrName>style.visibility</p:attrName>
                                        </p:attrNameLst>
                                      </p:cBhvr>
                                      <p:to>
                                        <p:strVal val="visible"/>
                                      </p:to>
                                    </p:set>
                                    <p:animEffect transition="in" filter="wipe(left)">
                                      <p:cBhvr>
                                        <p:cTn id="27" dur="500"/>
                                        <p:tgtEl>
                                          <p:spTgt spid="7">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graphicEl>
                                              <a:chart seriesIdx="4" categoryIdx="-4" bldStep="series"/>
                                            </p:graphicEl>
                                          </p:spTgt>
                                        </p:tgtEl>
                                        <p:attrNameLst>
                                          <p:attrName>style.visibility</p:attrName>
                                        </p:attrNameLst>
                                      </p:cBhvr>
                                      <p:to>
                                        <p:strVal val="visible"/>
                                      </p:to>
                                    </p:set>
                                    <p:animEffect transition="in" filter="wipe(left)">
                                      <p:cBhvr>
                                        <p:cTn id="32" dur="500"/>
                                        <p:tgtEl>
                                          <p:spTgt spid="7">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graphicEl>
                                              <a:chart seriesIdx="5" categoryIdx="-4" bldStep="series"/>
                                            </p:graphicEl>
                                          </p:spTgt>
                                        </p:tgtEl>
                                        <p:attrNameLst>
                                          <p:attrName>style.visibility</p:attrName>
                                        </p:attrNameLst>
                                      </p:cBhvr>
                                      <p:to>
                                        <p:strVal val="visible"/>
                                      </p:to>
                                    </p:set>
                                    <p:animEffect transition="in" filter="wipe(left)">
                                      <p:cBhvr>
                                        <p:cTn id="37" dur="500"/>
                                        <p:tgtEl>
                                          <p:spTgt spid="7">
                                            <p:graphicEl>
                                              <a:chart seriesIdx="5"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series"/>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graphicFrame>
        <p:nvGraphicFramePr>
          <p:cNvPr id="5" name="Chart 4"/>
          <p:cNvGraphicFramePr>
            <a:graphicFrameLocks/>
          </p:cNvGraphicFramePr>
          <p:nvPr>
            <p:extLst>
              <p:ext uri="{D42A27DB-BD31-4B8C-83A1-F6EECF244321}">
                <p14:modId xmlns:p14="http://schemas.microsoft.com/office/powerpoint/2010/main" val="3727327918"/>
              </p:ext>
            </p:extLst>
          </p:nvPr>
        </p:nvGraphicFramePr>
        <p:xfrm>
          <a:off x="676275" y="919162"/>
          <a:ext cx="7791450" cy="50196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631450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graphicEl>
                                              <a:chart seriesIdx="-3" categoryIdx="-3" bldStep="gridLegend"/>
                                            </p:graphicEl>
                                          </p:spTgt>
                                        </p:tgtEl>
                                        <p:attrNameLst>
                                          <p:attrName>style.visibility</p:attrName>
                                        </p:attrNameLst>
                                      </p:cBhvr>
                                      <p:to>
                                        <p:strVal val="visible"/>
                                      </p:to>
                                    </p:set>
                                    <p:animEffect transition="in" filter="wipe(left)">
                                      <p:cBhvr>
                                        <p:cTn id="7" dur="500"/>
                                        <p:tgtEl>
                                          <p:spTgt spid="5">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graphicEl>
                                              <a:chart seriesIdx="0" categoryIdx="-4" bldStep="series"/>
                                            </p:graphicEl>
                                          </p:spTgt>
                                        </p:tgtEl>
                                        <p:attrNameLst>
                                          <p:attrName>style.visibility</p:attrName>
                                        </p:attrNameLst>
                                      </p:cBhvr>
                                      <p:to>
                                        <p:strVal val="visible"/>
                                      </p:to>
                                    </p:set>
                                    <p:animEffect transition="in" filter="wipe(left)">
                                      <p:cBhvr>
                                        <p:cTn id="12" dur="500"/>
                                        <p:tgtEl>
                                          <p:spTgt spid="5">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graphicEl>
                                              <a:chart seriesIdx="1" categoryIdx="-4" bldStep="series"/>
                                            </p:graphicEl>
                                          </p:spTgt>
                                        </p:tgtEl>
                                        <p:attrNameLst>
                                          <p:attrName>style.visibility</p:attrName>
                                        </p:attrNameLst>
                                      </p:cBhvr>
                                      <p:to>
                                        <p:strVal val="visible"/>
                                      </p:to>
                                    </p:set>
                                    <p:animEffect transition="in" filter="wipe(left)">
                                      <p:cBhvr>
                                        <p:cTn id="17" dur="500"/>
                                        <p:tgtEl>
                                          <p:spTgt spid="5">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graphicEl>
                                              <a:chart seriesIdx="2" categoryIdx="-4" bldStep="series"/>
                                            </p:graphicEl>
                                          </p:spTgt>
                                        </p:tgtEl>
                                        <p:attrNameLst>
                                          <p:attrName>style.visibility</p:attrName>
                                        </p:attrNameLst>
                                      </p:cBhvr>
                                      <p:to>
                                        <p:strVal val="visible"/>
                                      </p:to>
                                    </p:set>
                                    <p:animEffect transition="in" filter="wipe(left)">
                                      <p:cBhvr>
                                        <p:cTn id="22" dur="500"/>
                                        <p:tgtEl>
                                          <p:spTgt spid="5">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graphicEl>
                                              <a:chart seriesIdx="3" categoryIdx="-4" bldStep="series"/>
                                            </p:graphicEl>
                                          </p:spTgt>
                                        </p:tgtEl>
                                        <p:attrNameLst>
                                          <p:attrName>style.visibility</p:attrName>
                                        </p:attrNameLst>
                                      </p:cBhvr>
                                      <p:to>
                                        <p:strVal val="visible"/>
                                      </p:to>
                                    </p:set>
                                    <p:animEffect transition="in" filter="wipe(left)">
                                      <p:cBhvr>
                                        <p:cTn id="27" dur="500"/>
                                        <p:tgtEl>
                                          <p:spTgt spid="5">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graphicEl>
                                              <a:chart seriesIdx="4" categoryIdx="-4" bldStep="series"/>
                                            </p:graphicEl>
                                          </p:spTgt>
                                        </p:tgtEl>
                                        <p:attrNameLst>
                                          <p:attrName>style.visibility</p:attrName>
                                        </p:attrNameLst>
                                      </p:cBhvr>
                                      <p:to>
                                        <p:strVal val="visible"/>
                                      </p:to>
                                    </p:set>
                                    <p:animEffect transition="in" filter="wipe(left)">
                                      <p:cBhvr>
                                        <p:cTn id="32" dur="500"/>
                                        <p:tgtEl>
                                          <p:spTgt spid="5">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
                                            <p:graphicEl>
                                              <a:chart seriesIdx="5" categoryIdx="-4" bldStep="series"/>
                                            </p:graphicEl>
                                          </p:spTgt>
                                        </p:tgtEl>
                                        <p:attrNameLst>
                                          <p:attrName>style.visibility</p:attrName>
                                        </p:attrNameLst>
                                      </p:cBhvr>
                                      <p:to>
                                        <p:strVal val="visible"/>
                                      </p:to>
                                    </p:set>
                                    <p:animEffect transition="in" filter="wipe(left)">
                                      <p:cBhvr>
                                        <p:cTn id="37" dur="500"/>
                                        <p:tgtEl>
                                          <p:spTgt spid="5">
                                            <p:graphicEl>
                                              <a:chart seriesIdx="5"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Chart bld="series"/>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Data shows us trend lines and historical patterns</a:t>
            </a:r>
          </a:p>
          <a:p>
            <a:r>
              <a:rPr lang="en-US" dirty="0" smtClean="0"/>
              <a:t>Must consider how this information informs goals related to student equity</a:t>
            </a:r>
          </a:p>
          <a:p>
            <a:r>
              <a:rPr lang="en-US" dirty="0" smtClean="0"/>
              <a:t>Ethnicity is just one piece of equity</a:t>
            </a:r>
          </a:p>
          <a:p>
            <a:pPr lvl="1"/>
            <a:r>
              <a:rPr lang="en-US" dirty="0" smtClean="0"/>
              <a:t>Exploration on other characteristics are needed</a:t>
            </a:r>
          </a:p>
        </p:txBody>
      </p:sp>
      <p:pic>
        <p:nvPicPr>
          <p:cNvPr id="4" name="Picture 3" descr="FH Logo-5.jpg"/>
          <p:cNvPicPr>
            <a:picLocks noChangeAspect="1"/>
          </p:cNvPicPr>
          <p:nvPr/>
        </p:nvPicPr>
        <p:blipFill>
          <a:blip r:embed="rId2" cstate="print"/>
          <a:stretch>
            <a:fillRect/>
          </a:stretch>
        </p:blipFill>
        <p:spPr>
          <a:xfrm>
            <a:off x="2853283" y="6278880"/>
            <a:ext cx="3547517" cy="274320"/>
          </a:xfrm>
          <a:prstGeom prst="rect">
            <a:avLst/>
          </a:prstGeom>
        </p:spPr>
      </p:pic>
    </p:spTree>
    <p:extLst>
      <p:ext uri="{BB962C8B-B14F-4D97-AF65-F5344CB8AC3E}">
        <p14:creationId xmlns:p14="http://schemas.microsoft.com/office/powerpoint/2010/main" val="282164197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What’s the goal?</a:t>
            </a:r>
          </a:p>
          <a:p>
            <a:r>
              <a:rPr lang="en-US" dirty="0" smtClean="0"/>
              <a:t>What interventions can be attempted?</a:t>
            </a:r>
          </a:p>
          <a:p>
            <a:r>
              <a:rPr lang="en-US" dirty="0" err="1"/>
              <a:t>Unpackage</a:t>
            </a:r>
            <a:r>
              <a:rPr lang="en-US" dirty="0"/>
              <a:t> issues related to equity</a:t>
            </a:r>
          </a:p>
          <a:p>
            <a:pPr lvl="1"/>
            <a:r>
              <a:rPr lang="en-US" dirty="0"/>
              <a:t>Representation: Who is here?</a:t>
            </a:r>
          </a:p>
          <a:p>
            <a:pPr lvl="1"/>
            <a:r>
              <a:rPr lang="en-US" dirty="0"/>
              <a:t>Outcomes: What happens to those who are here?</a:t>
            </a:r>
          </a:p>
          <a:p>
            <a:endParaRPr lang="en-US" dirty="0" smtClean="0"/>
          </a:p>
          <a:p>
            <a:endParaRPr lang="en-US" dirty="0" smtClean="0"/>
          </a:p>
          <a:p>
            <a:endParaRPr lang="en-US" dirty="0" smtClean="0"/>
          </a:p>
          <a:p>
            <a:endParaRPr lang="en-US" dirty="0"/>
          </a:p>
        </p:txBody>
      </p:sp>
      <p:pic>
        <p:nvPicPr>
          <p:cNvPr id="4" name="Picture 3" descr="FH Logo-5.jpg"/>
          <p:cNvPicPr>
            <a:picLocks noChangeAspect="1"/>
          </p:cNvPicPr>
          <p:nvPr/>
        </p:nvPicPr>
        <p:blipFill>
          <a:blip r:embed="rId2" cstate="print"/>
          <a:stretch>
            <a:fillRect/>
          </a:stretch>
        </p:blipFill>
        <p:spPr>
          <a:xfrm>
            <a:off x="2853283" y="6278880"/>
            <a:ext cx="3547517" cy="274320"/>
          </a:xfrm>
          <a:prstGeom prst="rect">
            <a:avLst/>
          </a:prstGeom>
        </p:spPr>
      </p:pic>
    </p:spTree>
    <p:extLst>
      <p:ext uri="{BB962C8B-B14F-4D97-AF65-F5344CB8AC3E}">
        <p14:creationId xmlns:p14="http://schemas.microsoft.com/office/powerpoint/2010/main" val="8782992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Breakdown of regional, local population by ethnicity</a:t>
            </a:r>
          </a:p>
          <a:p>
            <a:r>
              <a:rPr lang="en-US" dirty="0" smtClean="0"/>
              <a:t>Compared with the ethnicities represented in Foothill’s student population</a:t>
            </a:r>
          </a:p>
          <a:p>
            <a:r>
              <a:rPr lang="en-US" dirty="0" smtClean="0"/>
              <a:t>Examine trend lines over 6 years</a:t>
            </a:r>
          </a:p>
        </p:txBody>
      </p:sp>
      <p:pic>
        <p:nvPicPr>
          <p:cNvPr id="4" name="Picture 3" descr="FH Logo-5.jpg"/>
          <p:cNvPicPr>
            <a:picLocks noChangeAspect="1"/>
          </p:cNvPicPr>
          <p:nvPr/>
        </p:nvPicPr>
        <p:blipFill>
          <a:blip r:embed="rId2" cstate="print"/>
          <a:stretch>
            <a:fillRect/>
          </a:stretch>
        </p:blipFill>
        <p:spPr>
          <a:xfrm>
            <a:off x="2853283" y="6278880"/>
            <a:ext cx="3547517" cy="274320"/>
          </a:xfrm>
          <a:prstGeom prst="rect">
            <a:avLst/>
          </a:prstGeom>
        </p:spPr>
      </p:pic>
    </p:spTree>
    <p:extLst>
      <p:ext uri="{BB962C8B-B14F-4D97-AF65-F5344CB8AC3E}">
        <p14:creationId xmlns:p14="http://schemas.microsoft.com/office/powerpoint/2010/main" val="3883792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8229600" cy="1295400"/>
          </a:xfrm>
        </p:spPr>
        <p:txBody>
          <a:bodyPr>
            <a:normAutofit fontScale="90000"/>
          </a:bodyPr>
          <a:lstStyle/>
          <a:p>
            <a:r>
              <a:rPr lang="en-US" dirty="0" smtClean="0"/>
              <a:t>Part </a:t>
            </a:r>
            <a:r>
              <a:rPr lang="en-US" dirty="0"/>
              <a:t>I</a:t>
            </a:r>
            <a:r>
              <a:rPr lang="en-US" dirty="0" smtClean="0"/>
              <a:t>: </a:t>
            </a:r>
            <a:br>
              <a:rPr lang="en-US" dirty="0" smtClean="0"/>
            </a:br>
            <a:r>
              <a:rPr lang="en-US" dirty="0" smtClean="0"/>
              <a:t>Foothill Students and Local Population</a:t>
            </a:r>
            <a:endParaRPr lang="en-US" dirty="0"/>
          </a:p>
        </p:txBody>
      </p:sp>
      <p:pic>
        <p:nvPicPr>
          <p:cNvPr id="3" name="Picture 2" descr="FH Logo-5.jpg"/>
          <p:cNvPicPr>
            <a:picLocks noChangeAspect="1"/>
          </p:cNvPicPr>
          <p:nvPr/>
        </p:nvPicPr>
        <p:blipFill>
          <a:blip r:embed="rId2" cstate="print"/>
          <a:stretch>
            <a:fillRect/>
          </a:stretch>
        </p:blipFill>
        <p:spPr>
          <a:xfrm>
            <a:off x="2853283" y="6278880"/>
            <a:ext cx="3547517" cy="274320"/>
          </a:xfrm>
          <a:prstGeom prst="rect">
            <a:avLst/>
          </a:prstGeom>
        </p:spPr>
      </p:pic>
    </p:spTree>
    <p:extLst>
      <p:ext uri="{BB962C8B-B14F-4D97-AF65-F5344CB8AC3E}">
        <p14:creationId xmlns:p14="http://schemas.microsoft.com/office/powerpoint/2010/main" val="29679744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l="1003" t="1667" r="1729" b="1667"/>
          <a:stretch>
            <a:fillRect/>
          </a:stretch>
        </p:blipFill>
        <p:spPr bwMode="auto">
          <a:xfrm>
            <a:off x="762000" y="1447800"/>
            <a:ext cx="7391400" cy="4419600"/>
          </a:xfrm>
          <a:prstGeom prst="rect">
            <a:avLst/>
          </a:prstGeom>
          <a:noFill/>
          <a:ln w="9525">
            <a:noFill/>
            <a:miter lim="800000"/>
            <a:headEnd/>
            <a:tailEnd/>
          </a:ln>
          <a:effectLst/>
        </p:spPr>
      </p:pic>
      <p:sp>
        <p:nvSpPr>
          <p:cNvPr id="2" name="TextBox 1"/>
          <p:cNvSpPr txBox="1"/>
          <p:nvPr/>
        </p:nvSpPr>
        <p:spPr>
          <a:xfrm>
            <a:off x="1676400" y="533400"/>
            <a:ext cx="5715000" cy="830997"/>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latin typeface="Calibri"/>
              </a:rPr>
              <a:t>Enrollment by Ethnicity</a:t>
            </a:r>
            <a:endParaRPr lang="en-US" sz="2400" b="1" dirty="0">
              <a:solidFill>
                <a:prstClr val="black"/>
              </a:solidFill>
              <a:latin typeface="Calibri"/>
            </a:endParaRPr>
          </a:p>
        </p:txBody>
      </p:sp>
      <p:pic>
        <p:nvPicPr>
          <p:cNvPr id="4" name="Picture 3" descr="FH Logo-5.jpg"/>
          <p:cNvPicPr>
            <a:picLocks noChangeAspect="1"/>
          </p:cNvPicPr>
          <p:nvPr/>
        </p:nvPicPr>
        <p:blipFill>
          <a:blip r:embed="rId4"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3.png"/>
          <p:cNvPicPr>
            <a:picLocks noChangeAspect="1"/>
          </p:cNvPicPr>
          <p:nvPr/>
        </p:nvPicPr>
        <p:blipFill>
          <a:blip r:embed="rId3" cstate="print"/>
          <a:stretch>
            <a:fillRect/>
          </a:stretch>
        </p:blipFill>
        <p:spPr>
          <a:xfrm>
            <a:off x="762000" y="1524000"/>
            <a:ext cx="7581487" cy="4572000"/>
          </a:xfrm>
          <a:prstGeom prst="rect">
            <a:avLst/>
          </a:prstGeom>
        </p:spPr>
      </p:pic>
      <p:sp>
        <p:nvSpPr>
          <p:cNvPr id="3" name="TextBox 2"/>
          <p:cNvSpPr txBox="1"/>
          <p:nvPr/>
        </p:nvSpPr>
        <p:spPr>
          <a:xfrm>
            <a:off x="7086600" y="1828800"/>
            <a:ext cx="1447800" cy="369333"/>
          </a:xfrm>
          <a:prstGeom prst="rect">
            <a:avLst/>
          </a:prstGeom>
          <a:noFill/>
        </p:spPr>
        <p:txBody>
          <a:bodyPr wrap="square" rtlCol="0">
            <a:spAutoFit/>
          </a:bodyPr>
          <a:lstStyle/>
          <a:p>
            <a:r>
              <a:rPr lang="en-US" dirty="0" smtClean="0">
                <a:solidFill>
                  <a:prstClr val="black"/>
                </a:solidFill>
                <a:latin typeface="Calibri"/>
              </a:rPr>
              <a:t>Service Area</a:t>
            </a:r>
            <a:endParaRPr lang="en-US" dirty="0">
              <a:solidFill>
                <a:prstClr val="black"/>
              </a:solidFill>
              <a:latin typeface="Calibri"/>
            </a:endParaRPr>
          </a:p>
        </p:txBody>
      </p:sp>
      <p:sp>
        <p:nvSpPr>
          <p:cNvPr id="5" name="TextBox 4"/>
          <p:cNvSpPr txBox="1"/>
          <p:nvPr/>
        </p:nvSpPr>
        <p:spPr>
          <a:xfrm>
            <a:off x="7315200" y="2743200"/>
            <a:ext cx="990600" cy="369333"/>
          </a:xfrm>
          <a:prstGeom prst="rect">
            <a:avLst/>
          </a:prstGeom>
          <a:noFill/>
        </p:spPr>
        <p:txBody>
          <a:bodyPr wrap="square" rtlCol="0">
            <a:spAutoFit/>
          </a:bodyPr>
          <a:lstStyle/>
          <a:p>
            <a:r>
              <a:rPr lang="en-US" dirty="0" smtClean="0">
                <a:solidFill>
                  <a:prstClr val="black"/>
                </a:solidFill>
                <a:latin typeface="Calibri"/>
              </a:rPr>
              <a:t>County</a:t>
            </a:r>
          </a:p>
        </p:txBody>
      </p:sp>
      <p:sp>
        <p:nvSpPr>
          <p:cNvPr id="6" name="TextBox 5"/>
          <p:cNvSpPr txBox="1"/>
          <p:nvPr/>
        </p:nvSpPr>
        <p:spPr>
          <a:xfrm>
            <a:off x="1295400" y="304800"/>
            <a:ext cx="6629400" cy="1200329"/>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latin typeface="Calibri"/>
              </a:rPr>
              <a:t>Student Enrollment and Population</a:t>
            </a:r>
          </a:p>
          <a:p>
            <a:pPr algn="ctr">
              <a:defRPr sz="1800" b="1" i="0" u="none" strike="noStrike" kern="1200" baseline="0">
                <a:solidFill>
                  <a:prstClr val="black"/>
                </a:solidFill>
                <a:latin typeface="+mn-lt"/>
                <a:ea typeface="+mn-ea"/>
                <a:cs typeface="+mn-cs"/>
              </a:defRPr>
            </a:pPr>
            <a:r>
              <a:rPr lang="en-US" sz="2400" b="1" dirty="0" smtClean="0">
                <a:solidFill>
                  <a:prstClr val="black"/>
                </a:solidFill>
                <a:latin typeface="Calibri"/>
              </a:rPr>
              <a:t>County and Service Area Overlay</a:t>
            </a:r>
            <a:endParaRPr lang="en-US" sz="2400" b="1" dirty="0">
              <a:solidFill>
                <a:prstClr val="black"/>
              </a:solidFill>
              <a:latin typeface="Calibri"/>
            </a:endParaRPr>
          </a:p>
        </p:txBody>
      </p:sp>
      <p:pic>
        <p:nvPicPr>
          <p:cNvPr id="7" name="Picture 6" descr="FH Logo-5.jpg"/>
          <p:cNvPicPr>
            <a:picLocks noChangeAspect="1"/>
          </p:cNvPicPr>
          <p:nvPr/>
        </p:nvPicPr>
        <p:blipFill>
          <a:blip r:embed="rId4"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3.png"/>
          <p:cNvPicPr>
            <a:picLocks noChangeAspect="1"/>
          </p:cNvPicPr>
          <p:nvPr/>
        </p:nvPicPr>
        <p:blipFill>
          <a:blip r:embed="rId3" cstate="print"/>
          <a:stretch>
            <a:fillRect/>
          </a:stretch>
        </p:blipFill>
        <p:spPr>
          <a:xfrm>
            <a:off x="609600" y="1524000"/>
            <a:ext cx="7581486" cy="4572000"/>
          </a:xfrm>
          <a:prstGeom prst="rect">
            <a:avLst/>
          </a:prstGeom>
        </p:spPr>
      </p:pic>
      <p:sp>
        <p:nvSpPr>
          <p:cNvPr id="3" name="TextBox 2"/>
          <p:cNvSpPr txBox="1"/>
          <p:nvPr/>
        </p:nvSpPr>
        <p:spPr>
          <a:xfrm>
            <a:off x="7620000" y="3505200"/>
            <a:ext cx="1447800" cy="369332"/>
          </a:xfrm>
          <a:prstGeom prst="rect">
            <a:avLst/>
          </a:prstGeom>
          <a:noFill/>
        </p:spPr>
        <p:txBody>
          <a:bodyPr wrap="square" rtlCol="0">
            <a:spAutoFit/>
          </a:bodyPr>
          <a:lstStyle/>
          <a:p>
            <a:r>
              <a:rPr lang="en-US" dirty="0" smtClean="0">
                <a:solidFill>
                  <a:prstClr val="black"/>
                </a:solidFill>
                <a:latin typeface="Calibri"/>
              </a:rPr>
              <a:t>Service Area</a:t>
            </a:r>
            <a:endParaRPr lang="en-US" dirty="0">
              <a:solidFill>
                <a:prstClr val="black"/>
              </a:solidFill>
              <a:latin typeface="Calibri"/>
            </a:endParaRPr>
          </a:p>
        </p:txBody>
      </p:sp>
      <p:sp>
        <p:nvSpPr>
          <p:cNvPr id="5" name="TextBox 4"/>
          <p:cNvSpPr txBox="1"/>
          <p:nvPr/>
        </p:nvSpPr>
        <p:spPr>
          <a:xfrm>
            <a:off x="7696200" y="3048000"/>
            <a:ext cx="990600" cy="369332"/>
          </a:xfrm>
          <a:prstGeom prst="rect">
            <a:avLst/>
          </a:prstGeom>
          <a:noFill/>
        </p:spPr>
        <p:txBody>
          <a:bodyPr wrap="square" rtlCol="0">
            <a:spAutoFit/>
          </a:bodyPr>
          <a:lstStyle/>
          <a:p>
            <a:r>
              <a:rPr lang="en-US" dirty="0" smtClean="0">
                <a:solidFill>
                  <a:prstClr val="black"/>
                </a:solidFill>
                <a:latin typeface="Calibri"/>
              </a:rPr>
              <a:t>County</a:t>
            </a:r>
          </a:p>
        </p:txBody>
      </p:sp>
      <p:sp>
        <p:nvSpPr>
          <p:cNvPr id="6" name="TextBox 5"/>
          <p:cNvSpPr txBox="1"/>
          <p:nvPr/>
        </p:nvSpPr>
        <p:spPr>
          <a:xfrm>
            <a:off x="1295400" y="304800"/>
            <a:ext cx="6553200" cy="1200329"/>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Student Enrollment and Population</a:t>
            </a: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County and Service Area Overlay</a:t>
            </a:r>
            <a:endParaRPr lang="en-US" sz="2400" b="1" dirty="0">
              <a:solidFill>
                <a:prstClr val="black"/>
              </a:solidFill>
            </a:endParaRPr>
          </a:p>
        </p:txBody>
      </p:sp>
      <p:pic>
        <p:nvPicPr>
          <p:cNvPr id="7" name="Picture 6" descr="FH Logo-5.jpg"/>
          <p:cNvPicPr>
            <a:picLocks noChangeAspect="1"/>
          </p:cNvPicPr>
          <p:nvPr/>
        </p:nvPicPr>
        <p:blipFill>
          <a:blip r:embed="rId4"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3.png"/>
          <p:cNvPicPr>
            <a:picLocks noChangeAspect="1"/>
          </p:cNvPicPr>
          <p:nvPr/>
        </p:nvPicPr>
        <p:blipFill>
          <a:blip r:embed="rId3" cstate="print"/>
          <a:stretch>
            <a:fillRect/>
          </a:stretch>
        </p:blipFill>
        <p:spPr>
          <a:xfrm>
            <a:off x="685800" y="1447800"/>
            <a:ext cx="7581486" cy="4572000"/>
          </a:xfrm>
          <a:prstGeom prst="rect">
            <a:avLst/>
          </a:prstGeom>
        </p:spPr>
      </p:pic>
      <p:sp>
        <p:nvSpPr>
          <p:cNvPr id="3" name="TextBox 2"/>
          <p:cNvSpPr txBox="1"/>
          <p:nvPr/>
        </p:nvSpPr>
        <p:spPr>
          <a:xfrm>
            <a:off x="7696200" y="3897868"/>
            <a:ext cx="1447800" cy="369332"/>
          </a:xfrm>
          <a:prstGeom prst="rect">
            <a:avLst/>
          </a:prstGeom>
          <a:noFill/>
        </p:spPr>
        <p:txBody>
          <a:bodyPr wrap="square" rtlCol="0">
            <a:spAutoFit/>
          </a:bodyPr>
          <a:lstStyle/>
          <a:p>
            <a:r>
              <a:rPr lang="en-US" dirty="0" smtClean="0">
                <a:solidFill>
                  <a:prstClr val="black"/>
                </a:solidFill>
                <a:latin typeface="Calibri"/>
              </a:rPr>
              <a:t>Service Area</a:t>
            </a:r>
            <a:endParaRPr lang="en-US" dirty="0">
              <a:solidFill>
                <a:prstClr val="black"/>
              </a:solidFill>
              <a:latin typeface="Calibri"/>
            </a:endParaRPr>
          </a:p>
        </p:txBody>
      </p:sp>
      <p:sp>
        <p:nvSpPr>
          <p:cNvPr id="5" name="TextBox 4"/>
          <p:cNvSpPr txBox="1"/>
          <p:nvPr/>
        </p:nvSpPr>
        <p:spPr>
          <a:xfrm>
            <a:off x="7772400" y="3212068"/>
            <a:ext cx="990600" cy="369332"/>
          </a:xfrm>
          <a:prstGeom prst="rect">
            <a:avLst/>
          </a:prstGeom>
          <a:noFill/>
        </p:spPr>
        <p:txBody>
          <a:bodyPr wrap="square" rtlCol="0">
            <a:spAutoFit/>
          </a:bodyPr>
          <a:lstStyle/>
          <a:p>
            <a:r>
              <a:rPr lang="en-US" dirty="0" smtClean="0">
                <a:solidFill>
                  <a:prstClr val="black"/>
                </a:solidFill>
                <a:latin typeface="Calibri"/>
              </a:rPr>
              <a:t>County</a:t>
            </a:r>
          </a:p>
        </p:txBody>
      </p:sp>
      <p:sp>
        <p:nvSpPr>
          <p:cNvPr id="7" name="TextBox 6"/>
          <p:cNvSpPr txBox="1"/>
          <p:nvPr/>
        </p:nvSpPr>
        <p:spPr>
          <a:xfrm>
            <a:off x="1295400" y="304800"/>
            <a:ext cx="6629400" cy="1200329"/>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Student Enrollment and Population</a:t>
            </a: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County and Service Area Overlay</a:t>
            </a:r>
            <a:endParaRPr lang="en-US" sz="2400" b="1" dirty="0">
              <a:solidFill>
                <a:prstClr val="black"/>
              </a:solidFill>
            </a:endParaRPr>
          </a:p>
        </p:txBody>
      </p:sp>
      <p:pic>
        <p:nvPicPr>
          <p:cNvPr id="6" name="Picture 5" descr="FH Logo-5.jpg"/>
          <p:cNvPicPr>
            <a:picLocks noChangeAspect="1"/>
          </p:cNvPicPr>
          <p:nvPr/>
        </p:nvPicPr>
        <p:blipFill>
          <a:blip r:embed="rId4"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3.png"/>
          <p:cNvPicPr>
            <a:picLocks noChangeAspect="1"/>
          </p:cNvPicPr>
          <p:nvPr/>
        </p:nvPicPr>
        <p:blipFill>
          <a:blip r:embed="rId3" cstate="print"/>
          <a:stretch>
            <a:fillRect/>
          </a:stretch>
        </p:blipFill>
        <p:spPr>
          <a:xfrm>
            <a:off x="609600" y="1572064"/>
            <a:ext cx="7581486" cy="4572000"/>
          </a:xfrm>
          <a:prstGeom prst="rect">
            <a:avLst/>
          </a:prstGeom>
        </p:spPr>
      </p:pic>
      <p:sp>
        <p:nvSpPr>
          <p:cNvPr id="3" name="TextBox 2"/>
          <p:cNvSpPr txBox="1"/>
          <p:nvPr/>
        </p:nvSpPr>
        <p:spPr>
          <a:xfrm>
            <a:off x="7620000" y="4648200"/>
            <a:ext cx="1447800" cy="369332"/>
          </a:xfrm>
          <a:prstGeom prst="rect">
            <a:avLst/>
          </a:prstGeom>
          <a:noFill/>
        </p:spPr>
        <p:txBody>
          <a:bodyPr wrap="square" rtlCol="0">
            <a:spAutoFit/>
          </a:bodyPr>
          <a:lstStyle/>
          <a:p>
            <a:r>
              <a:rPr lang="en-US" dirty="0" smtClean="0">
                <a:solidFill>
                  <a:prstClr val="black"/>
                </a:solidFill>
                <a:latin typeface="Calibri"/>
              </a:rPr>
              <a:t>Service Area</a:t>
            </a:r>
            <a:endParaRPr lang="en-US" dirty="0">
              <a:solidFill>
                <a:prstClr val="black"/>
              </a:solidFill>
              <a:latin typeface="Calibri"/>
            </a:endParaRPr>
          </a:p>
        </p:txBody>
      </p:sp>
      <p:sp>
        <p:nvSpPr>
          <p:cNvPr id="5" name="TextBox 4"/>
          <p:cNvSpPr txBox="1"/>
          <p:nvPr/>
        </p:nvSpPr>
        <p:spPr>
          <a:xfrm>
            <a:off x="7772400" y="4953000"/>
            <a:ext cx="990600" cy="369332"/>
          </a:xfrm>
          <a:prstGeom prst="rect">
            <a:avLst/>
          </a:prstGeom>
          <a:noFill/>
        </p:spPr>
        <p:txBody>
          <a:bodyPr wrap="square" rtlCol="0">
            <a:spAutoFit/>
          </a:bodyPr>
          <a:lstStyle/>
          <a:p>
            <a:r>
              <a:rPr lang="en-US" dirty="0" smtClean="0">
                <a:solidFill>
                  <a:prstClr val="black"/>
                </a:solidFill>
                <a:latin typeface="Calibri"/>
              </a:rPr>
              <a:t>County</a:t>
            </a:r>
          </a:p>
        </p:txBody>
      </p:sp>
      <p:sp>
        <p:nvSpPr>
          <p:cNvPr id="7" name="TextBox 6"/>
          <p:cNvSpPr txBox="1"/>
          <p:nvPr/>
        </p:nvSpPr>
        <p:spPr>
          <a:xfrm>
            <a:off x="1295400" y="304800"/>
            <a:ext cx="6781800" cy="1200329"/>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Student Enrollment and Population</a:t>
            </a:r>
          </a:p>
          <a:p>
            <a:pPr algn="ctr">
              <a:defRPr sz="1800" b="1" i="0" u="none" strike="noStrike" kern="1200" baseline="0">
                <a:solidFill>
                  <a:prstClr val="black"/>
                </a:solidFill>
                <a:latin typeface="+mn-lt"/>
                <a:ea typeface="+mn-ea"/>
                <a:cs typeface="+mn-cs"/>
              </a:defRPr>
            </a:pPr>
            <a:r>
              <a:rPr lang="en-US" sz="2400" b="1" dirty="0" smtClean="0">
                <a:solidFill>
                  <a:prstClr val="black"/>
                </a:solidFill>
              </a:rPr>
              <a:t>County and Service Area Overlay</a:t>
            </a:r>
            <a:endParaRPr lang="en-US" sz="2400" b="1" dirty="0">
              <a:solidFill>
                <a:prstClr val="black"/>
              </a:solidFill>
            </a:endParaRPr>
          </a:p>
        </p:txBody>
      </p:sp>
      <p:pic>
        <p:nvPicPr>
          <p:cNvPr id="6" name="Picture 5" descr="FH Logo-5.jpg"/>
          <p:cNvPicPr>
            <a:picLocks noChangeAspect="1"/>
          </p:cNvPicPr>
          <p:nvPr/>
        </p:nvPicPr>
        <p:blipFill>
          <a:blip r:embed="rId4"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630621" y="1371600"/>
            <a:ext cx="7598979" cy="4572000"/>
          </a:xfrm>
          <a:prstGeom prst="rect">
            <a:avLst/>
          </a:prstGeom>
          <a:noFill/>
          <a:ln w="9525">
            <a:noFill/>
            <a:miter lim="800000"/>
            <a:headEnd/>
            <a:tailEnd/>
          </a:ln>
          <a:effectLst/>
        </p:spPr>
      </p:pic>
      <p:sp>
        <p:nvSpPr>
          <p:cNvPr id="4" name="TextBox 3"/>
          <p:cNvSpPr txBox="1"/>
          <p:nvPr/>
        </p:nvSpPr>
        <p:spPr>
          <a:xfrm>
            <a:off x="914400" y="304800"/>
            <a:ext cx="7010400" cy="830997"/>
          </a:xfrm>
          <a:prstGeom prst="rect">
            <a:avLst/>
          </a:prstGeom>
          <a:noFill/>
        </p:spPr>
        <p:txBody>
          <a:bodyPr wrap="square" rtlCol="0">
            <a:spAutoFit/>
          </a:bodyPr>
          <a:lstStyle/>
          <a:p>
            <a:pPr algn="ctr">
              <a:defRPr sz="1800" b="1" i="0" u="none" strike="noStrike" kern="1200" baseline="0">
                <a:solidFill>
                  <a:prstClr val="black"/>
                </a:solidFill>
                <a:latin typeface="+mn-lt"/>
                <a:ea typeface="+mn-ea"/>
                <a:cs typeface="+mn-cs"/>
              </a:defRPr>
            </a:pPr>
            <a:r>
              <a:rPr lang="en-US" sz="2400" b="1" dirty="0">
                <a:solidFill>
                  <a:prstClr val="black"/>
                </a:solidFill>
                <a:latin typeface="Calibri"/>
              </a:rPr>
              <a:t>Foothill College Fall </a:t>
            </a:r>
            <a:r>
              <a:rPr lang="en-US" sz="2400" b="1" dirty="0" smtClean="0">
                <a:solidFill>
                  <a:prstClr val="black"/>
                </a:solidFill>
                <a:latin typeface="Calibri"/>
              </a:rPr>
              <a:t>2007-Fall 2012</a:t>
            </a:r>
            <a:endParaRPr lang="en-US" sz="2400" b="1" dirty="0">
              <a:solidFill>
                <a:prstClr val="black"/>
              </a:solidFill>
              <a:latin typeface="Calibri"/>
            </a:endParaRPr>
          </a:p>
          <a:p>
            <a:pPr algn="ctr">
              <a:defRPr sz="1800" b="1" i="0" u="none" strike="noStrike" kern="1200" baseline="0">
                <a:solidFill>
                  <a:prstClr val="black"/>
                </a:solidFill>
                <a:latin typeface="+mn-lt"/>
                <a:ea typeface="+mn-ea"/>
                <a:cs typeface="+mn-cs"/>
              </a:defRPr>
            </a:pPr>
            <a:r>
              <a:rPr lang="en-US" sz="2400" b="1" dirty="0" smtClean="0">
                <a:solidFill>
                  <a:prstClr val="black"/>
                </a:solidFill>
                <a:latin typeface="Calibri"/>
              </a:rPr>
              <a:t>Student Enrollment by Ethnicity</a:t>
            </a:r>
            <a:endParaRPr lang="en-US" sz="2400" b="1" dirty="0">
              <a:solidFill>
                <a:prstClr val="black"/>
              </a:solidFill>
              <a:latin typeface="Calibri"/>
            </a:endParaRPr>
          </a:p>
        </p:txBody>
      </p:sp>
      <p:pic>
        <p:nvPicPr>
          <p:cNvPr id="5" name="Picture 4" descr="FH Logo-5.jpg"/>
          <p:cNvPicPr>
            <a:picLocks noChangeAspect="1"/>
          </p:cNvPicPr>
          <p:nvPr/>
        </p:nvPicPr>
        <p:blipFill>
          <a:blip r:embed="rId4"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FHDA">
      <a:dk1>
        <a:sysClr val="windowText" lastClr="000000"/>
      </a:dk1>
      <a:lt1>
        <a:sysClr val="window" lastClr="FFFFFF"/>
      </a:lt1>
      <a:dk2>
        <a:srgbClr val="1F497D"/>
      </a:dk2>
      <a:lt2>
        <a:srgbClr val="EEECE1"/>
      </a:lt2>
      <a:accent1>
        <a:srgbClr val="820404"/>
      </a:accent1>
      <a:accent2>
        <a:srgbClr val="46867B"/>
      </a:accent2>
      <a:accent3>
        <a:srgbClr val="F5C53F"/>
      </a:accent3>
      <a:accent4>
        <a:srgbClr val="616C8F"/>
      </a:accent4>
      <a:accent5>
        <a:srgbClr val="CC6666"/>
      </a:accent5>
      <a:accent6>
        <a:srgbClr val="315F57"/>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2689</TotalTime>
  <Words>853</Words>
  <Application>Microsoft Macintosh PowerPoint</Application>
  <PresentationFormat>On-screen Show (4:3)</PresentationFormat>
  <Paragraphs>119</Paragraphs>
  <Slides>19</Slides>
  <Notes>13</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Office Theme</vt:lpstr>
      <vt:lpstr>1_Office Theme</vt:lpstr>
      <vt:lpstr>2_Office Theme</vt:lpstr>
      <vt:lpstr>3_Office Theme</vt:lpstr>
      <vt:lpstr>Student Equity:  Representation by Ethnicity Fall 2007 to Fall 2012 </vt:lpstr>
      <vt:lpstr>Overview</vt:lpstr>
      <vt:lpstr>Part I:  Foothill Students and Local Population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Part II:  Foothill Students and Employees</vt:lpstr>
      <vt:lpstr>PowerPoint Presentation</vt:lpstr>
      <vt:lpstr>PowerPoint Presentation</vt:lpstr>
      <vt:lpstr>PowerPoint Presentation</vt:lpstr>
      <vt:lpstr>PowerPoint Presentation</vt:lpstr>
      <vt:lpstr>PowerPoint Presentation</vt:lpstr>
      <vt:lpstr>PowerPoint Presentation</vt:lpstr>
      <vt:lpstr>Summary</vt:lpstr>
      <vt:lpstr>Implications</vt:lpstr>
    </vt:vector>
  </TitlesOfParts>
  <Company>FHDA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 Summer Bridge  Math Program </dc:title>
  <dc:creator>ekuo</dc:creator>
  <cp:lastModifiedBy>Faculty</cp:lastModifiedBy>
  <cp:revision>547</cp:revision>
  <dcterms:created xsi:type="dcterms:W3CDTF">2012-10-18T00:39:36Z</dcterms:created>
  <dcterms:modified xsi:type="dcterms:W3CDTF">2013-05-09T05:42:42Z</dcterms:modified>
</cp:coreProperties>
</file>