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xlsx" ContentType="application/vnd.openxmlformats-officedocument.spreadsheetml.shee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61" r:id="rId2"/>
    <p:sldId id="258" r:id="rId3"/>
    <p:sldId id="260" r:id="rId4"/>
    <p:sldId id="276" r:id="rId5"/>
    <p:sldId id="262" r:id="rId6"/>
    <p:sldId id="280" r:id="rId7"/>
    <p:sldId id="263" r:id="rId8"/>
    <p:sldId id="264" r:id="rId9"/>
    <p:sldId id="275" r:id="rId10"/>
    <p:sldId id="266" r:id="rId11"/>
    <p:sldId id="277" r:id="rId12"/>
    <p:sldId id="267" r:id="rId13"/>
    <p:sldId id="265" r:id="rId14"/>
    <p:sldId id="268" r:id="rId15"/>
    <p:sldId id="269" r:id="rId16"/>
    <p:sldId id="271" r:id="rId17"/>
    <p:sldId id="270" r:id="rId18"/>
    <p:sldId id="272" r:id="rId19"/>
    <p:sldId id="279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632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Foothill Overall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0.711</c:v>
                </c:pt>
                <c:pt idx="1">
                  <c:v>0.652</c:v>
                </c:pt>
                <c:pt idx="2">
                  <c:v>0.648</c:v>
                </c:pt>
                <c:pt idx="3">
                  <c:v>0.612</c:v>
                </c:pt>
                <c:pt idx="4">
                  <c:v>0.645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State Overall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0.523</c:v>
                </c:pt>
                <c:pt idx="1">
                  <c:v>0.513</c:v>
                </c:pt>
                <c:pt idx="2">
                  <c:v>0.513</c:v>
                </c:pt>
                <c:pt idx="3">
                  <c:v>0.508</c:v>
                </c:pt>
                <c:pt idx="4">
                  <c:v>0.492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Foothill Prepared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0.826</c:v>
                </c:pt>
                <c:pt idx="1">
                  <c:v>0.838</c:v>
                </c:pt>
                <c:pt idx="2">
                  <c:v>0.84</c:v>
                </c:pt>
                <c:pt idx="3">
                  <c:v>0.813</c:v>
                </c:pt>
                <c:pt idx="4">
                  <c:v>0.833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State Prepared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0.724</c:v>
                </c:pt>
                <c:pt idx="1">
                  <c:v>0.722</c:v>
                </c:pt>
                <c:pt idx="2">
                  <c:v>0.718</c:v>
                </c:pt>
                <c:pt idx="3">
                  <c:v>0.721</c:v>
                </c:pt>
                <c:pt idx="4">
                  <c:v>0.712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Foothill Unprepared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0.654</c:v>
                </c:pt>
                <c:pt idx="1">
                  <c:v>0.552</c:v>
                </c:pt>
                <c:pt idx="2">
                  <c:v>0.522</c:v>
                </c:pt>
                <c:pt idx="3">
                  <c:v>0.464</c:v>
                </c:pt>
                <c:pt idx="4">
                  <c:v>0.504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State Unprepared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Sheet1!$G$2:$G$6</c:f>
              <c:numCache>
                <c:formatCode>0%</c:formatCode>
                <c:ptCount val="5"/>
                <c:pt idx="0">
                  <c:v>0.45</c:v>
                </c:pt>
                <c:pt idx="1">
                  <c:v>0.439</c:v>
                </c:pt>
                <c:pt idx="2">
                  <c:v>0.439</c:v>
                </c:pt>
                <c:pt idx="3">
                  <c:v>0.43</c:v>
                </c:pt>
                <c:pt idx="4">
                  <c:v>0.411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7809128"/>
        <c:axId val="467812264"/>
      </c:lineChart>
      <c:catAx>
        <c:axId val="467809128"/>
        <c:scaling>
          <c:orientation val="minMax"/>
        </c:scaling>
        <c:delete val="0"/>
        <c:axPos val="b"/>
        <c:majorTickMark val="out"/>
        <c:minorTickMark val="none"/>
        <c:tickLblPos val="nextTo"/>
        <c:crossAx val="467812264"/>
        <c:crosses val="autoZero"/>
        <c:auto val="1"/>
        <c:lblAlgn val="ctr"/>
        <c:lblOffset val="100"/>
        <c:noMultiLvlLbl val="0"/>
      </c:catAx>
      <c:valAx>
        <c:axId val="467812264"/>
        <c:scaling>
          <c:orientation val="minMax"/>
          <c:max val="1.0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46780912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</c:marke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Sheet1!$A$2:$A$13</c:f>
              <c:strCache>
                <c:ptCount val="12"/>
                <c:pt idx="0">
                  <c:v>Foothill</c:v>
                </c:pt>
                <c:pt idx="1">
                  <c:v>Berkeley City</c:v>
                </c:pt>
                <c:pt idx="2">
                  <c:v>Cañada</c:v>
                </c:pt>
                <c:pt idx="3">
                  <c:v>Irvine Valley</c:v>
                </c:pt>
                <c:pt idx="4">
                  <c:v>Marin</c:v>
                </c:pt>
                <c:pt idx="5">
                  <c:v>Mission</c:v>
                </c:pt>
                <c:pt idx="6">
                  <c:v>Ohlone</c:v>
                </c:pt>
                <c:pt idx="7">
                  <c:v>San Diego Miramar</c:v>
                </c:pt>
                <c:pt idx="8">
                  <c:v>San Francisco City</c:v>
                </c:pt>
                <c:pt idx="9">
                  <c:v>San Mateo</c:v>
                </c:pt>
                <c:pt idx="10">
                  <c:v>Skyline</c:v>
                </c:pt>
                <c:pt idx="11">
                  <c:v>West Valley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7940792"/>
        <c:axId val="467943768"/>
      </c:lineChart>
      <c:catAx>
        <c:axId val="467940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67943768"/>
        <c:crosses val="autoZero"/>
        <c:auto val="1"/>
        <c:lblAlgn val="ctr"/>
        <c:lblOffset val="100"/>
        <c:noMultiLvlLbl val="0"/>
      </c:catAx>
      <c:valAx>
        <c:axId val="467943768"/>
        <c:scaling>
          <c:orientation val="minMax"/>
          <c:max val="1.0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4679407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Foothill  Overall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0.524</c:v>
                </c:pt>
                <c:pt idx="1">
                  <c:v>0.581</c:v>
                </c:pt>
                <c:pt idx="2">
                  <c:v>0.627</c:v>
                </c:pt>
                <c:pt idx="3">
                  <c:v>0.607</c:v>
                </c:pt>
                <c:pt idx="4">
                  <c:v>0.602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State Overall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0.636</c:v>
                </c:pt>
                <c:pt idx="1">
                  <c:v>0.678000000000001</c:v>
                </c:pt>
                <c:pt idx="2">
                  <c:v>0.665</c:v>
                </c:pt>
                <c:pt idx="3">
                  <c:v>0.66</c:v>
                </c:pt>
                <c:pt idx="4">
                  <c:v>0.658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Foothill Prepared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0.492</c:v>
                </c:pt>
                <c:pt idx="1">
                  <c:v>0.514</c:v>
                </c:pt>
                <c:pt idx="2">
                  <c:v>0.623</c:v>
                </c:pt>
                <c:pt idx="3">
                  <c:v>0.608</c:v>
                </c:pt>
                <c:pt idx="4">
                  <c:v>0.597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State Prepared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0.582</c:v>
                </c:pt>
                <c:pt idx="1">
                  <c:v>0.644</c:v>
                </c:pt>
                <c:pt idx="2">
                  <c:v>0.628</c:v>
                </c:pt>
                <c:pt idx="3">
                  <c:v>0.622</c:v>
                </c:pt>
                <c:pt idx="4">
                  <c:v>0.622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Foothill Unprepared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0.532</c:v>
                </c:pt>
                <c:pt idx="1">
                  <c:v>0.598</c:v>
                </c:pt>
                <c:pt idx="2">
                  <c:v>0.589</c:v>
                </c:pt>
                <c:pt idx="3">
                  <c:v>0.579</c:v>
                </c:pt>
                <c:pt idx="4">
                  <c:v>0.581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State Unprepared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Sheet1!$G$2:$G$6</c:f>
              <c:numCache>
                <c:formatCode>0%</c:formatCode>
                <c:ptCount val="5"/>
                <c:pt idx="0">
                  <c:v>0.657</c:v>
                </c:pt>
                <c:pt idx="1">
                  <c:v>0.691</c:v>
                </c:pt>
                <c:pt idx="2">
                  <c:v>0.68</c:v>
                </c:pt>
                <c:pt idx="3">
                  <c:v>0.675000000000001</c:v>
                </c:pt>
                <c:pt idx="4">
                  <c:v>0.673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8064376"/>
        <c:axId val="468067512"/>
      </c:lineChart>
      <c:catAx>
        <c:axId val="468064376"/>
        <c:scaling>
          <c:orientation val="minMax"/>
        </c:scaling>
        <c:delete val="0"/>
        <c:axPos val="b"/>
        <c:majorTickMark val="out"/>
        <c:minorTickMark val="none"/>
        <c:tickLblPos val="nextTo"/>
        <c:crossAx val="468067512"/>
        <c:crosses val="autoZero"/>
        <c:auto val="1"/>
        <c:lblAlgn val="ctr"/>
        <c:lblOffset val="100"/>
        <c:noMultiLvlLbl val="0"/>
      </c:catAx>
      <c:valAx>
        <c:axId val="468067512"/>
        <c:scaling>
          <c:orientation val="minMax"/>
          <c:max val="1.0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46806437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Foothill  Overall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0.626</c:v>
                </c:pt>
                <c:pt idx="1">
                  <c:v>0.723</c:v>
                </c:pt>
                <c:pt idx="2">
                  <c:v>0.718</c:v>
                </c:pt>
                <c:pt idx="3">
                  <c:v>0.742</c:v>
                </c:pt>
                <c:pt idx="4">
                  <c:v>0.732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State Overall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0.636</c:v>
                </c:pt>
                <c:pt idx="1">
                  <c:v>0.651</c:v>
                </c:pt>
                <c:pt idx="2">
                  <c:v>0.65</c:v>
                </c:pt>
                <c:pt idx="3">
                  <c:v>0.66</c:v>
                </c:pt>
                <c:pt idx="4">
                  <c:v>0.664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Foothill Prepared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0.657</c:v>
                </c:pt>
                <c:pt idx="1">
                  <c:v>0.727</c:v>
                </c:pt>
                <c:pt idx="2">
                  <c:v>0.765</c:v>
                </c:pt>
                <c:pt idx="3">
                  <c:v>0.779</c:v>
                </c:pt>
                <c:pt idx="4">
                  <c:v>0.777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State Prepared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0.666</c:v>
                </c:pt>
                <c:pt idx="1">
                  <c:v>0.696</c:v>
                </c:pt>
                <c:pt idx="2">
                  <c:v>0.689</c:v>
                </c:pt>
                <c:pt idx="3">
                  <c:v>0.696</c:v>
                </c:pt>
                <c:pt idx="4">
                  <c:v>0.701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Foothill Unprepared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0.611</c:v>
                </c:pt>
                <c:pt idx="1">
                  <c:v>0.721</c:v>
                </c:pt>
                <c:pt idx="2">
                  <c:v>0.687</c:v>
                </c:pt>
                <c:pt idx="3">
                  <c:v>0.715</c:v>
                </c:pt>
                <c:pt idx="4">
                  <c:v>0.698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State Unprepared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Sheet1!$G$2:$G$6</c:f>
              <c:numCache>
                <c:formatCode>0%</c:formatCode>
                <c:ptCount val="5"/>
                <c:pt idx="0">
                  <c:v>0.626</c:v>
                </c:pt>
                <c:pt idx="1">
                  <c:v>0.635</c:v>
                </c:pt>
                <c:pt idx="2">
                  <c:v>0.636</c:v>
                </c:pt>
                <c:pt idx="3">
                  <c:v>0.647</c:v>
                </c:pt>
                <c:pt idx="4">
                  <c:v>0.651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8291848"/>
        <c:axId val="468294984"/>
      </c:lineChart>
      <c:catAx>
        <c:axId val="468291848"/>
        <c:scaling>
          <c:orientation val="minMax"/>
        </c:scaling>
        <c:delete val="0"/>
        <c:axPos val="b"/>
        <c:majorTickMark val="out"/>
        <c:minorTickMark val="none"/>
        <c:tickLblPos val="nextTo"/>
        <c:crossAx val="468294984"/>
        <c:crosses val="autoZero"/>
        <c:auto val="1"/>
        <c:lblAlgn val="ctr"/>
        <c:lblOffset val="100"/>
        <c:noMultiLvlLbl val="0"/>
      </c:catAx>
      <c:valAx>
        <c:axId val="468294984"/>
        <c:scaling>
          <c:orientation val="minMax"/>
          <c:max val="1.0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46829184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Foothill Math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0.307</c:v>
                </c:pt>
                <c:pt idx="1">
                  <c:v>0.373</c:v>
                </c:pt>
                <c:pt idx="2">
                  <c:v>0.408</c:v>
                </c:pt>
                <c:pt idx="3">
                  <c:v>0.382</c:v>
                </c:pt>
                <c:pt idx="4">
                  <c:v>0.409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State Math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0.354</c:v>
                </c:pt>
                <c:pt idx="1">
                  <c:v>0.358</c:v>
                </c:pt>
                <c:pt idx="2">
                  <c:v>0.361</c:v>
                </c:pt>
                <c:pt idx="3">
                  <c:v>0.363</c:v>
                </c:pt>
                <c:pt idx="4">
                  <c:v>0.37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Latino/a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0.341</c:v>
                </c:pt>
                <c:pt idx="1">
                  <c:v>0.345</c:v>
                </c:pt>
                <c:pt idx="2">
                  <c:v>0.344</c:v>
                </c:pt>
                <c:pt idx="3">
                  <c:v>0.345</c:v>
                </c:pt>
                <c:pt idx="4">
                  <c:v>0.353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African American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0.263</c:v>
                </c:pt>
                <c:pt idx="1">
                  <c:v>0.26</c:v>
                </c:pt>
                <c:pt idx="2">
                  <c:v>0.26</c:v>
                </c:pt>
                <c:pt idx="3">
                  <c:v>0.261</c:v>
                </c:pt>
                <c:pt idx="4">
                  <c:v>0.266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Filipino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0.383</c:v>
                </c:pt>
                <c:pt idx="1">
                  <c:v>0.4</c:v>
                </c:pt>
                <c:pt idx="2">
                  <c:v>0.425</c:v>
                </c:pt>
                <c:pt idx="3">
                  <c:v>0.425</c:v>
                </c:pt>
                <c:pt idx="4">
                  <c:v>0.42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Asian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Sheet1!$G$2:$G$6</c:f>
              <c:numCache>
                <c:formatCode>0%</c:formatCode>
                <c:ptCount val="5"/>
                <c:pt idx="0">
                  <c:v>0.353</c:v>
                </c:pt>
                <c:pt idx="1">
                  <c:v>0.357</c:v>
                </c:pt>
                <c:pt idx="2">
                  <c:v>0.38</c:v>
                </c:pt>
                <c:pt idx="3">
                  <c:v>0.397</c:v>
                </c:pt>
                <c:pt idx="4">
                  <c:v>0.413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White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Sheet1!$H$2:$H$6</c:f>
              <c:numCache>
                <c:formatCode>0%</c:formatCode>
                <c:ptCount val="5"/>
                <c:pt idx="0">
                  <c:v>0.398</c:v>
                </c:pt>
                <c:pt idx="1">
                  <c:v>0.406</c:v>
                </c:pt>
                <c:pt idx="2">
                  <c:v>0.413</c:v>
                </c:pt>
                <c:pt idx="3">
                  <c:v>0.417</c:v>
                </c:pt>
                <c:pt idx="4">
                  <c:v>0.42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8489224"/>
        <c:axId val="468492104"/>
      </c:lineChart>
      <c:catAx>
        <c:axId val="468489224"/>
        <c:scaling>
          <c:orientation val="minMax"/>
        </c:scaling>
        <c:delete val="0"/>
        <c:axPos val="b"/>
        <c:majorTickMark val="out"/>
        <c:minorTickMark val="none"/>
        <c:tickLblPos val="nextTo"/>
        <c:crossAx val="468492104"/>
        <c:crosses val="autoZero"/>
        <c:auto val="1"/>
        <c:lblAlgn val="ctr"/>
        <c:lblOffset val="100"/>
        <c:noMultiLvlLbl val="0"/>
      </c:catAx>
      <c:valAx>
        <c:axId val="468492104"/>
        <c:scaling>
          <c:orientation val="minMax"/>
          <c:max val="0.5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4684892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0200617283950617"/>
          <c:y val="0.755212758036245"/>
          <c:w val="0.956423763001847"/>
          <c:h val="0.244787241963754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Foothill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0.52</c:v>
                </c:pt>
                <c:pt idx="1">
                  <c:v>0.576</c:v>
                </c:pt>
                <c:pt idx="2">
                  <c:v>0.542</c:v>
                </c:pt>
                <c:pt idx="3">
                  <c:v>0.514</c:v>
                </c:pt>
                <c:pt idx="4">
                  <c:v>0.478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State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0.356</c:v>
                </c:pt>
                <c:pt idx="1">
                  <c:v>0.365</c:v>
                </c:pt>
                <c:pt idx="2">
                  <c:v>0.368</c:v>
                </c:pt>
                <c:pt idx="3">
                  <c:v>0.372</c:v>
                </c:pt>
                <c:pt idx="4">
                  <c:v>0.381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Latino/a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0.497</c:v>
                </c:pt>
                <c:pt idx="1">
                  <c:v>0.508</c:v>
                </c:pt>
                <c:pt idx="2">
                  <c:v>0.468</c:v>
                </c:pt>
                <c:pt idx="3">
                  <c:v>0.426</c:v>
                </c:pt>
                <c:pt idx="4">
                  <c:v>0.451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African American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0.533</c:v>
                </c:pt>
                <c:pt idx="1">
                  <c:v>0.486</c:v>
                </c:pt>
                <c:pt idx="2">
                  <c:v>0.386</c:v>
                </c:pt>
                <c:pt idx="3">
                  <c:v>0.449</c:v>
                </c:pt>
                <c:pt idx="4">
                  <c:v>0.382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Filipino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0.55</c:v>
                </c:pt>
                <c:pt idx="1">
                  <c:v>0.586</c:v>
                </c:pt>
                <c:pt idx="2">
                  <c:v>0.5</c:v>
                </c:pt>
                <c:pt idx="3">
                  <c:v>0.409</c:v>
                </c:pt>
                <c:pt idx="4">
                  <c:v>0.385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Asian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Sheet1!$G$2:$G$6</c:f>
              <c:numCache>
                <c:formatCode>0%</c:formatCode>
                <c:ptCount val="5"/>
                <c:pt idx="0">
                  <c:v>0.424</c:v>
                </c:pt>
                <c:pt idx="1">
                  <c:v>0.661</c:v>
                </c:pt>
                <c:pt idx="2">
                  <c:v>0.7</c:v>
                </c:pt>
                <c:pt idx="3">
                  <c:v>0.679000000000001</c:v>
                </c:pt>
                <c:pt idx="4">
                  <c:v>0.615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White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Sheet1!$H$2:$H$6</c:f>
              <c:numCache>
                <c:formatCode>0%</c:formatCode>
                <c:ptCount val="5"/>
                <c:pt idx="0">
                  <c:v>0.649</c:v>
                </c:pt>
                <c:pt idx="1">
                  <c:v>0.589</c:v>
                </c:pt>
                <c:pt idx="2">
                  <c:v>0.619</c:v>
                </c:pt>
                <c:pt idx="3">
                  <c:v>0.602</c:v>
                </c:pt>
                <c:pt idx="4">
                  <c:v>0.522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8635112"/>
        <c:axId val="468637992"/>
      </c:lineChart>
      <c:catAx>
        <c:axId val="468635112"/>
        <c:scaling>
          <c:orientation val="minMax"/>
        </c:scaling>
        <c:delete val="0"/>
        <c:axPos val="b"/>
        <c:majorTickMark val="out"/>
        <c:minorTickMark val="none"/>
        <c:tickLblPos val="nextTo"/>
        <c:crossAx val="468637992"/>
        <c:crosses val="autoZero"/>
        <c:auto val="1"/>
        <c:lblAlgn val="ctr"/>
        <c:lblOffset val="100"/>
        <c:noMultiLvlLbl val="0"/>
      </c:catAx>
      <c:valAx>
        <c:axId val="468637992"/>
        <c:scaling>
          <c:orientation val="minMax"/>
          <c:max val="1.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46863511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Foothill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0.462</c:v>
                </c:pt>
                <c:pt idx="1">
                  <c:v>0.368</c:v>
                </c:pt>
                <c:pt idx="2">
                  <c:v>0.408</c:v>
                </c:pt>
                <c:pt idx="3">
                  <c:v>0.434</c:v>
                </c:pt>
                <c:pt idx="4">
                  <c:v>0.405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State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0.223</c:v>
                </c:pt>
                <c:pt idx="1">
                  <c:v>0.213</c:v>
                </c:pt>
                <c:pt idx="2">
                  <c:v>0.222</c:v>
                </c:pt>
                <c:pt idx="3">
                  <c:v>0.228</c:v>
                </c:pt>
                <c:pt idx="4">
                  <c:v>0.236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Latino/a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0.246</c:v>
                </c:pt>
                <c:pt idx="1">
                  <c:v>0.209</c:v>
                </c:pt>
                <c:pt idx="2">
                  <c:v>0.195</c:v>
                </c:pt>
                <c:pt idx="3">
                  <c:v>0.25</c:v>
                </c:pt>
                <c:pt idx="4">
                  <c:v>0.231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Sheet1!$I$1</c:f>
              <c:strCache>
                <c:ptCount val="1"/>
                <c:pt idx="0">
                  <c:v>Filipino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Sheet1!$I$2:$I$6</c:f>
            </c:numRef>
          </c:val>
          <c:smooth val="0"/>
        </c:ser>
        <c:ser>
          <c:idx val="4"/>
          <c:order val="4"/>
          <c:tx>
            <c:strRef>
              <c:f>Sheet1!$E$1</c:f>
              <c:strCache>
                <c:ptCount val="1"/>
                <c:pt idx="0">
                  <c:v>Asian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0.65</c:v>
                </c:pt>
                <c:pt idx="1">
                  <c:v>0.6</c:v>
                </c:pt>
                <c:pt idx="2">
                  <c:v>0.623</c:v>
                </c:pt>
                <c:pt idx="3">
                  <c:v>0.673</c:v>
                </c:pt>
                <c:pt idx="4">
                  <c:v>0.601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Sheet1!$J$1</c:f>
              <c:strCache>
                <c:ptCount val="1"/>
                <c:pt idx="0">
                  <c:v>White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Sheet1!$J$2:$J$6</c:f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8796568"/>
        <c:axId val="468799704"/>
      </c:lineChart>
      <c:catAx>
        <c:axId val="468796568"/>
        <c:scaling>
          <c:orientation val="minMax"/>
        </c:scaling>
        <c:delete val="0"/>
        <c:axPos val="b"/>
        <c:majorTickMark val="out"/>
        <c:minorTickMark val="none"/>
        <c:tickLblPos val="nextTo"/>
        <c:crossAx val="468799704"/>
        <c:crosses val="autoZero"/>
        <c:auto val="1"/>
        <c:lblAlgn val="ctr"/>
        <c:lblOffset val="100"/>
        <c:noMultiLvlLbl val="0"/>
      </c:catAx>
      <c:valAx>
        <c:axId val="468799704"/>
        <c:scaling>
          <c:orientation val="minMax"/>
          <c:max val="1.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46879656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Foothill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0.497</c:v>
                </c:pt>
                <c:pt idx="1">
                  <c:v>0.498</c:v>
                </c:pt>
                <c:pt idx="2">
                  <c:v>0.478</c:v>
                </c:pt>
                <c:pt idx="3">
                  <c:v>0.485</c:v>
                </c:pt>
                <c:pt idx="4">
                  <c:v>0.437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State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0.52</c:v>
                </c:pt>
                <c:pt idx="1">
                  <c:v>0.542</c:v>
                </c:pt>
                <c:pt idx="2">
                  <c:v>0.543</c:v>
                </c:pt>
                <c:pt idx="3">
                  <c:v>0.544</c:v>
                </c:pt>
                <c:pt idx="4">
                  <c:v>0.55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8913688"/>
        <c:axId val="468916664"/>
      </c:lineChart>
      <c:catAx>
        <c:axId val="468913688"/>
        <c:scaling>
          <c:orientation val="minMax"/>
        </c:scaling>
        <c:delete val="0"/>
        <c:axPos val="b"/>
        <c:majorTickMark val="out"/>
        <c:minorTickMark val="none"/>
        <c:tickLblPos val="nextTo"/>
        <c:crossAx val="468916664"/>
        <c:crosses val="autoZero"/>
        <c:auto val="1"/>
        <c:lblAlgn val="ctr"/>
        <c:lblOffset val="100"/>
        <c:noMultiLvlLbl val="0"/>
      </c:catAx>
      <c:valAx>
        <c:axId val="468916664"/>
        <c:scaling>
          <c:orientation val="minMax"/>
          <c:max val="1.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46891368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383F7D-31DB-7846-9B4D-CA930BB6ABDB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A2B2F-38D2-3C4A-B83E-3EB6DDBEED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631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Prepared/Unprepared based on lowest attempted Math or English course.</a:t>
            </a:r>
          </a:p>
          <a:p>
            <a:r>
              <a:rPr lang="en-US" dirty="0" smtClean="0"/>
              <a:t>If</a:t>
            </a:r>
            <a:r>
              <a:rPr lang="en-US" baseline="0" dirty="0" smtClean="0"/>
              <a:t> lowest attempted Math course was one below or college level, then student is “prepared for college.”</a:t>
            </a:r>
          </a:p>
          <a:p>
            <a:r>
              <a:rPr lang="en-US" baseline="0" dirty="0" smtClean="0"/>
              <a:t>If lowest attempted English course was college level, then student is “prepared for college.”</a:t>
            </a:r>
          </a:p>
          <a:p>
            <a:r>
              <a:rPr lang="en-US" baseline="0" dirty="0" smtClean="0"/>
              <a:t>If lowest attempted Math or English was below college level (two levels below or more in Math), then student is “unprepared for college.”</a:t>
            </a:r>
          </a:p>
          <a:p>
            <a:r>
              <a:rPr lang="en-US" baseline="0" dirty="0" smtClean="0"/>
              <a:t>If student attempts both Math and </a:t>
            </a:r>
            <a:r>
              <a:rPr lang="en-US" baseline="0" dirty="0" err="1" smtClean="0"/>
              <a:t>English,if</a:t>
            </a:r>
            <a:r>
              <a:rPr lang="en-US" baseline="0" dirty="0" smtClean="0"/>
              <a:t> lowest of either is below college level, then student is “unprepared for college.”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2B2F-38D2-3C4A-B83E-3EB6DDBEEDE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02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First time new students:</a:t>
            </a:r>
          </a:p>
          <a:p>
            <a:r>
              <a:rPr lang="en-US" dirty="0" smtClean="0"/>
              <a:t>F06: 1,298</a:t>
            </a:r>
          </a:p>
          <a:p>
            <a:r>
              <a:rPr lang="en-US" dirty="0" smtClean="0"/>
              <a:t>W07: 417</a:t>
            </a:r>
          </a:p>
          <a:p>
            <a:r>
              <a:rPr lang="en-US" dirty="0" smtClean="0"/>
              <a:t>S07: 339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2B2F-38D2-3C4A-B83E-3EB6DDBEEDE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764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F07C-58E1-D142-8A1C-2C3AF39054C2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chart" Target="../charts/char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chart" Target="../charts/char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chart" Target="../charts/char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chart" Target="../charts/char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scorecard.cccco.edu" TargetMode="External"/><Relationship Id="rId4" Type="http://schemas.openxmlformats.org/officeDocument/2006/relationships/hyperlink" Target="http://www.foothill.edu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Student Success Scorecard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PaRC Presentation</a:t>
            </a:r>
          </a:p>
          <a:p>
            <a:r>
              <a:rPr lang="en-US" dirty="0" smtClean="0"/>
              <a:t>April 17, 2013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530820"/>
            <a:ext cx="8229600" cy="8868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</a:t>
            </a:r>
            <a:r>
              <a:rPr lang="en-US" sz="17600" dirty="0" smtClean="0"/>
              <a:t> </a:t>
            </a:r>
          </a:p>
          <a:p>
            <a:r>
              <a:rPr lang="en-US" sz="17600" b="1" dirty="0" smtClean="0"/>
              <a:t>          FOOTHILL COLLEGE</a:t>
            </a:r>
            <a:r>
              <a:rPr lang="en-US" sz="17600" dirty="0" smtClean="0"/>
              <a:t/>
            </a:r>
            <a:br>
              <a:rPr lang="en-US" sz="17600" dirty="0" smtClean="0"/>
            </a:br>
            <a:r>
              <a:rPr lang="en-US" sz="17600" dirty="0" smtClean="0"/>
              <a:t/>
            </a:r>
            <a:br>
              <a:rPr lang="en-US" sz="17600" dirty="0" smtClean="0"/>
            </a:br>
            <a:endParaRPr lang="en-US" sz="176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5439" y="274639"/>
            <a:ext cx="1290183" cy="1046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487700" y="5933805"/>
            <a:ext cx="9704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E. Kuo</a:t>
            </a:r>
          </a:p>
          <a:p>
            <a:r>
              <a:rPr lang="en-US" dirty="0" smtClean="0"/>
              <a:t>FH IR&amp;P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1649" y="5980041"/>
            <a:ext cx="7184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*Formerly known as the Accountability Reporting for Community Colleges (ARCC)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75431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824" y="6015726"/>
            <a:ext cx="613777" cy="59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6131491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FOOTHILL COLLEGE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What outcomes are counted?</a:t>
            </a:r>
            <a:endParaRPr lang="en-US" sz="4400" b="1" dirty="0">
              <a:latin typeface="+mj-lt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Completion cohort outcomes definition:</a:t>
            </a:r>
          </a:p>
          <a:p>
            <a:pPr lvl="1"/>
            <a:r>
              <a:rPr lang="en-US" dirty="0" smtClean="0"/>
              <a:t>Earned AA/AS </a:t>
            </a:r>
          </a:p>
          <a:p>
            <a:pPr lvl="1"/>
            <a:r>
              <a:rPr lang="en-US" dirty="0" smtClean="0"/>
              <a:t>Earned Certificate</a:t>
            </a:r>
          </a:p>
          <a:p>
            <a:pPr lvl="1"/>
            <a:r>
              <a:rPr lang="en-US" dirty="0" smtClean="0"/>
              <a:t>Transfer to four-year institution</a:t>
            </a:r>
          </a:p>
          <a:p>
            <a:pPr lvl="1"/>
            <a:r>
              <a:rPr lang="en-US" dirty="0" smtClean="0"/>
              <a:t>At least 60 transferrable CSU/UC units with minimum 2.0 GPA</a:t>
            </a:r>
          </a:p>
          <a:p>
            <a:pPr lvl="1"/>
            <a:r>
              <a:rPr lang="en-US" dirty="0" smtClean="0"/>
              <a:t>Within 6 years</a:t>
            </a:r>
          </a:p>
        </p:txBody>
      </p:sp>
    </p:spTree>
    <p:extLst>
      <p:ext uri="{BB962C8B-B14F-4D97-AF65-F5344CB8AC3E}">
        <p14:creationId xmlns:p14="http://schemas.microsoft.com/office/powerpoint/2010/main" val="1039455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824" y="6015726"/>
            <a:ext cx="613777" cy="59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6131491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FOOTHILL COLLEGE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What outcomes are counted?</a:t>
            </a:r>
            <a:endParaRPr lang="en-US" sz="4400" b="1" dirty="0">
              <a:latin typeface="+mj-lt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Persistence cohort outcomes definition:</a:t>
            </a:r>
          </a:p>
          <a:p>
            <a:pPr lvl="1"/>
            <a:r>
              <a:rPr lang="en-US" dirty="0" smtClean="0"/>
              <a:t>Enroll in four consecutive quarters</a:t>
            </a:r>
          </a:p>
          <a:p>
            <a:pPr lvl="1"/>
            <a:r>
              <a:rPr lang="en-US" dirty="0" smtClean="0"/>
              <a:t>Within the first year of enrollment</a:t>
            </a:r>
          </a:p>
          <a:p>
            <a:r>
              <a:rPr lang="en-US" dirty="0" smtClean="0"/>
              <a:t>Attain 30 Units cohort outcomes definition:</a:t>
            </a:r>
          </a:p>
          <a:p>
            <a:pPr lvl="1"/>
            <a:r>
              <a:rPr lang="en-US" dirty="0" smtClean="0"/>
              <a:t>Earned at least 30 units </a:t>
            </a:r>
          </a:p>
          <a:p>
            <a:pPr lvl="1"/>
            <a:r>
              <a:rPr lang="en-US" dirty="0" smtClean="0"/>
              <a:t>Within 6 years</a:t>
            </a:r>
          </a:p>
        </p:txBody>
      </p:sp>
    </p:spTree>
    <p:extLst>
      <p:ext uri="{BB962C8B-B14F-4D97-AF65-F5344CB8AC3E}">
        <p14:creationId xmlns:p14="http://schemas.microsoft.com/office/powerpoint/2010/main" val="533101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824" y="6015726"/>
            <a:ext cx="613777" cy="59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6131491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FOOTHILL COLLEGE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Basic Skills Education Progress </a:t>
            </a:r>
            <a:endParaRPr lang="en-US" sz="4400" b="1" dirty="0">
              <a:latin typeface="+mj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Who’s in the cohort?</a:t>
            </a:r>
          </a:p>
          <a:p>
            <a:pPr lvl="1"/>
            <a:r>
              <a:rPr lang="en-US" dirty="0" smtClean="0"/>
              <a:t>Attempt a credit course below transfer level</a:t>
            </a:r>
          </a:p>
          <a:p>
            <a:r>
              <a:rPr lang="en-US" dirty="0" smtClean="0"/>
              <a:t>What’s the cohort outcome?</a:t>
            </a:r>
          </a:p>
          <a:p>
            <a:pPr lvl="1"/>
            <a:r>
              <a:rPr lang="en-US" dirty="0" smtClean="0"/>
              <a:t>Math: pass a college-level Math course within 6 years (includes degree and transfer applicable)</a:t>
            </a:r>
          </a:p>
          <a:p>
            <a:pPr lvl="1"/>
            <a:r>
              <a:rPr lang="en-US" dirty="0" smtClean="0"/>
              <a:t>English: pass a college-level English course within 6 years</a:t>
            </a:r>
          </a:p>
          <a:p>
            <a:pPr lvl="1"/>
            <a:r>
              <a:rPr lang="en-US" dirty="0" smtClean="0"/>
              <a:t>ESL: pass the ESL sequence or a college-level English within 6 years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027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5614224" y="3554966"/>
            <a:ext cx="3306502" cy="243376"/>
          </a:xfrm>
          <a:prstGeom prst="rect">
            <a:avLst/>
          </a:pr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824" y="6015726"/>
            <a:ext cx="613777" cy="59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6131491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FOOTHILL COLLEGE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Math</a:t>
            </a:r>
            <a:endParaRPr lang="en-US" sz="4400" b="1" dirty="0">
              <a:latin typeface="+mj-lt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6081777"/>
              </p:ext>
            </p:extLst>
          </p:nvPr>
        </p:nvGraphicFramePr>
        <p:xfrm>
          <a:off x="457200" y="1417638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83600" y="3091632"/>
            <a:ext cx="240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7030A0"/>
                </a:solidFill>
              </a:rPr>
              <a:t>FH African American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80840" y="3402830"/>
            <a:ext cx="3915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Who’s being counted at FH in 2006-07?</a:t>
            </a:r>
          </a:p>
          <a:p>
            <a:endParaRPr lang="en-US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1553936" y="3691554"/>
            <a:ext cx="2322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29 African Americans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854699" y="4018070"/>
            <a:ext cx="168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16 Asians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772527" y="3695369"/>
            <a:ext cx="1520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17 Filipinos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907366" y="4027065"/>
            <a:ext cx="1403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87 Latino/as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244086" y="4010700"/>
            <a:ext cx="1370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281 Whites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241669" y="2788308"/>
            <a:ext cx="902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Foothill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52292" y="1872522"/>
            <a:ext cx="1370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/>
                </a:solidFill>
              </a:rPr>
              <a:t>FH </a:t>
            </a:r>
          </a:p>
          <a:p>
            <a:r>
              <a:rPr lang="en-US" dirty="0" smtClean="0">
                <a:solidFill>
                  <a:schemeClr val="accent5"/>
                </a:solidFill>
              </a:rPr>
              <a:t>Filipino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29053" y="3510702"/>
            <a:ext cx="3458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What’s being counted in 2006-07?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998531" y="3876220"/>
            <a:ext cx="26882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Mainly Math My Way</a:t>
            </a:r>
          </a:p>
          <a:p>
            <a:r>
              <a:rPr lang="en-US" dirty="0" smtClean="0"/>
              <a:t>Over 40% of cohort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787335" y="2208438"/>
            <a:ext cx="833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State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74325" y="2341292"/>
            <a:ext cx="1047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FH Asian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854699" y="1889234"/>
            <a:ext cx="1219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FH White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74325" y="2525958"/>
            <a:ext cx="1353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FH Latino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80840" y="4355448"/>
            <a:ext cx="1142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Total 281</a:t>
            </a:r>
            <a:endParaRPr lang="en-US" u="sng" dirty="0"/>
          </a:p>
        </p:txBody>
      </p:sp>
      <p:sp>
        <p:nvSpPr>
          <p:cNvPr id="25" name="TextBox 24"/>
          <p:cNvSpPr txBox="1"/>
          <p:nvPr/>
        </p:nvSpPr>
        <p:spPr>
          <a:xfrm>
            <a:off x="2690523" y="4355448"/>
            <a:ext cx="32077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Cohort size decreased from a high of 424 students in 2002-03 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1241668" y="3411329"/>
            <a:ext cx="4051377" cy="337378"/>
          </a:xfrm>
          <a:prstGeom prst="rect">
            <a:avLst/>
          </a:pr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937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3000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3000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000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7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000"/>
                                        <p:tgtEl>
                                          <p:spTgt spid="3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3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3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8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3000"/>
                                        <p:tgtEl>
                                          <p:spTgt spid="3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Graphic spid="3" grpId="0" uiExpand="1">
        <p:bldSub>
          <a:bldChart bld="series"/>
        </p:bldSub>
      </p:bldGraphic>
      <p:bldP spid="8" grpId="0"/>
      <p:bldP spid="9" grpId="0"/>
      <p:bldP spid="10" grpId="0"/>
      <p:bldP spid="11" grpId="0"/>
      <p:bldP spid="12" grpId="0"/>
      <p:bldP spid="14" grpId="0"/>
      <p:bldP spid="17" grpId="0"/>
      <p:bldP spid="18" grpId="0"/>
      <p:bldP spid="24" grpId="0"/>
      <p:bldP spid="25" grpId="0"/>
      <p:bldP spid="2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824" y="6015726"/>
            <a:ext cx="613777" cy="59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6131491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FOOTHILL COLLEGE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English</a:t>
            </a:r>
            <a:endParaRPr lang="en-US" sz="4400" b="1" dirty="0">
              <a:latin typeface="+mj-lt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878109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03810" y="2657134"/>
            <a:ext cx="1086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FH White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19503" y="3510263"/>
            <a:ext cx="11863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FH Asian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70138" y="3760087"/>
            <a:ext cx="1086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State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03102" y="3325597"/>
            <a:ext cx="1136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Foothill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02541" y="3275458"/>
            <a:ext cx="1303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FH Latino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89640" y="3477670"/>
            <a:ext cx="2188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FH African American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02541" y="3108338"/>
            <a:ext cx="1370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/>
                </a:solidFill>
              </a:rPr>
              <a:t>FH Filipino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41180" y="4095994"/>
            <a:ext cx="2272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Who’s being counted at FH in 2006-07?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09653" y="4095994"/>
            <a:ext cx="2175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55 African Americans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538601" y="4411436"/>
            <a:ext cx="1591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52 Asians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456223" y="4712650"/>
            <a:ext cx="1320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26 Filipinos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759525" y="4712650"/>
            <a:ext cx="1604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142 Latino/as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29663" y="4431902"/>
            <a:ext cx="2389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25 Pacific Islanders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129663" y="4834658"/>
            <a:ext cx="1520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157 Whites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771154" y="1737997"/>
            <a:ext cx="4093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What’s being counted at FH in 2006-07?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305842" y="2055515"/>
            <a:ext cx="5647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Mainly English 100 as well as 104 A/B, 205 and 215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236466" y="4767400"/>
            <a:ext cx="1219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Total 500</a:t>
            </a:r>
            <a:endParaRPr lang="en-US" u="sng" dirty="0"/>
          </a:p>
        </p:txBody>
      </p:sp>
      <p:sp>
        <p:nvSpPr>
          <p:cNvPr id="25" name="TextBox 24"/>
          <p:cNvSpPr txBox="1"/>
          <p:nvPr/>
        </p:nvSpPr>
        <p:spPr>
          <a:xfrm>
            <a:off x="7109678" y="4062571"/>
            <a:ext cx="18881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Cohort size has decreased steadily from 905 in 2002-03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1370138" y="4129419"/>
            <a:ext cx="2168463" cy="583231"/>
          </a:xfrm>
          <a:prstGeom prst="rect">
            <a:avLst/>
          </a:pr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1771154" y="1737997"/>
            <a:ext cx="3865558" cy="369332"/>
          </a:xfrm>
          <a:prstGeom prst="rect">
            <a:avLst/>
          </a:pr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161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3000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3000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000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8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000"/>
                                        <p:tgtEl>
                                          <p:spTgt spid="3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3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3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9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3000"/>
                                        <p:tgtEl>
                                          <p:spTgt spid="3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Chart bld="series"/>
        </p:bldSub>
      </p:bldGraphic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 animBg="1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824" y="6015726"/>
            <a:ext cx="613777" cy="59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6131491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FOOTHILL COLLEGE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ESLL</a:t>
            </a:r>
            <a:endParaRPr lang="en-US" sz="4400" b="1" dirty="0">
              <a:latin typeface="+mj-lt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147902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967653" y="2718561"/>
            <a:ext cx="1286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/>
                </a:solidFill>
              </a:rPr>
              <a:t>FH Asian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67653" y="3392440"/>
            <a:ext cx="1420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Foothill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01325" y="4010767"/>
            <a:ext cx="1286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FH Latino/a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36720" y="4228008"/>
            <a:ext cx="751905" cy="367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State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36720" y="1603469"/>
            <a:ext cx="3859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Who’s being counted at FH in 2006-07?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336720" y="1954412"/>
            <a:ext cx="1971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 African American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570646" y="2340459"/>
            <a:ext cx="1570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148 Asian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703151" y="2340459"/>
            <a:ext cx="167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134 Latino/a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375218" y="1954412"/>
            <a:ext cx="1169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52 White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603329" y="1972801"/>
            <a:ext cx="13200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 Filipino &amp; 2 PI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043299" y="4445254"/>
            <a:ext cx="1588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What’s being counted at FH in 2006-07?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685237" y="4545526"/>
            <a:ext cx="3421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Seems like about 45% in F06 are enrolled in ESL 166/167, 155/156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463410" y="2687650"/>
            <a:ext cx="1139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Total 365</a:t>
            </a:r>
            <a:endParaRPr lang="en-US" u="sng" dirty="0"/>
          </a:p>
        </p:txBody>
      </p:sp>
      <p:sp>
        <p:nvSpPr>
          <p:cNvPr id="20" name="TextBox 19"/>
          <p:cNvSpPr txBox="1"/>
          <p:nvPr/>
        </p:nvSpPr>
        <p:spPr>
          <a:xfrm>
            <a:off x="6031949" y="1487321"/>
            <a:ext cx="19382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ESL cohort size has decreased from a high of 578 in 2002-03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336720" y="1603469"/>
            <a:ext cx="3926615" cy="369332"/>
          </a:xfrm>
          <a:prstGeom prst="rect">
            <a:avLst/>
          </a:pr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0542" y="4445254"/>
            <a:ext cx="1760861" cy="923330"/>
          </a:xfrm>
          <a:prstGeom prst="rect">
            <a:avLst/>
          </a:pr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687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3000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3000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000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8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000"/>
                                        <p:tgtEl>
                                          <p:spTgt spid="3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3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3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Chart bld="series"/>
        </p:bldSub>
      </p:bldGraphic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 animBg="1"/>
      <p:bldP spid="2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824" y="6015726"/>
            <a:ext cx="613777" cy="59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6131491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FOOTHILL COLLEGE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Career Technical Education</a:t>
            </a:r>
            <a:endParaRPr lang="en-US" sz="4400" b="1" dirty="0">
              <a:latin typeface="+mj-lt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511409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70646" y="2022097"/>
            <a:ext cx="16876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Who’s being counted at FH in 2006-07?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58254" y="1821558"/>
            <a:ext cx="2322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59 African Americans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518185" y="2241025"/>
            <a:ext cx="1754445" cy="367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518 Asians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58255" y="2608679"/>
            <a:ext cx="1771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82 Filipinos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122043" y="2978011"/>
            <a:ext cx="1587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255 Latino/as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843070" y="2957939"/>
            <a:ext cx="2205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23 Pacific Islanders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728647" y="2456599"/>
            <a:ext cx="1453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801 Whites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848150" y="2006224"/>
            <a:ext cx="1503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Total 1947</a:t>
            </a:r>
            <a:endParaRPr lang="en-US" u="sng" dirty="0"/>
          </a:p>
        </p:txBody>
      </p:sp>
      <p:sp>
        <p:nvSpPr>
          <p:cNvPr id="16" name="TextBox 15"/>
          <p:cNvSpPr txBox="1"/>
          <p:nvPr/>
        </p:nvSpPr>
        <p:spPr>
          <a:xfrm>
            <a:off x="7351960" y="2978011"/>
            <a:ext cx="1103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State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351960" y="3695178"/>
            <a:ext cx="1791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Foothill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570645" y="2022097"/>
            <a:ext cx="1510757" cy="914400"/>
          </a:xfrm>
          <a:prstGeom prst="rect">
            <a:avLst/>
          </a:pr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649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Chart bld="series"/>
        </p:bldSub>
      </p:bldGraphic>
      <p:bldP spid="5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824" y="6015726"/>
            <a:ext cx="613777" cy="59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6131491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FOOTHILL COLLEGE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Who’s in the cohort?</a:t>
            </a:r>
            <a:endParaRPr lang="en-US" sz="4400" b="1" dirty="0">
              <a:latin typeface="+mj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First-time CTE course completers who also complete 8+ units in the subsequent 3 years in a single vocational discipline </a:t>
            </a:r>
          </a:p>
          <a:p>
            <a:pPr marL="0" indent="0" algn="ctr">
              <a:buNone/>
            </a:pPr>
            <a:r>
              <a:rPr lang="en-US" sz="4400" b="1" dirty="0" smtClean="0"/>
              <a:t>What’s the cohort outcome?</a:t>
            </a:r>
          </a:p>
          <a:p>
            <a:pPr marL="0" indent="0" algn="ctr">
              <a:buNone/>
            </a:pPr>
            <a:endParaRPr lang="en-US" sz="1000" b="1" dirty="0" smtClean="0"/>
          </a:p>
          <a:p>
            <a:r>
              <a:rPr lang="en-US" dirty="0" smtClean="0"/>
              <a:t>Earned AA/AS</a:t>
            </a:r>
          </a:p>
          <a:p>
            <a:r>
              <a:rPr lang="en-US" dirty="0" smtClean="0"/>
              <a:t>Earned Certificate</a:t>
            </a:r>
          </a:p>
          <a:p>
            <a:r>
              <a:rPr lang="en-US" dirty="0" smtClean="0"/>
              <a:t>Transfer to a 4-yr institution</a:t>
            </a:r>
          </a:p>
          <a:p>
            <a:pPr marL="342900" lvl="1" indent="-342900">
              <a:buFont typeface="Arial"/>
              <a:buChar char="•"/>
            </a:pPr>
            <a:r>
              <a:rPr lang="en-US" sz="3200" dirty="0"/>
              <a:t>At least 60 transferrable CSU/UC units with minimum 2.0 </a:t>
            </a:r>
            <a:r>
              <a:rPr lang="en-US" sz="3200" dirty="0" smtClean="0"/>
              <a:t>GPA</a:t>
            </a:r>
          </a:p>
          <a:p>
            <a:r>
              <a:rPr lang="en-US" dirty="0" smtClean="0"/>
              <a:t>Within 6 years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131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824" y="6015726"/>
            <a:ext cx="613777" cy="59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6131491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FOOTHILL COLLEGE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What’s the message?</a:t>
            </a:r>
            <a:endParaRPr lang="en-US" sz="4400" b="1" dirty="0">
              <a:latin typeface="+mj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System-level:</a:t>
            </a:r>
          </a:p>
          <a:p>
            <a:pPr lvl="1"/>
            <a:r>
              <a:rPr lang="en-US" dirty="0" smtClean="0"/>
              <a:t>Emphasis on defining completion as degree/certificate and transfer attainment</a:t>
            </a:r>
          </a:p>
          <a:p>
            <a:pPr lvl="1"/>
            <a:r>
              <a:rPr lang="en-US" dirty="0" smtClean="0"/>
              <a:t>Different outcomes among Prepared and Unprepared students</a:t>
            </a:r>
          </a:p>
          <a:p>
            <a:r>
              <a:rPr lang="en-US" dirty="0" smtClean="0"/>
              <a:t>Institution-level:</a:t>
            </a:r>
          </a:p>
          <a:p>
            <a:pPr lvl="1"/>
            <a:r>
              <a:rPr lang="en-US" dirty="0" smtClean="0"/>
              <a:t>Decrease in cohort size over time</a:t>
            </a:r>
          </a:p>
          <a:p>
            <a:pPr lvl="1"/>
            <a:r>
              <a:rPr lang="en-US" dirty="0" smtClean="0"/>
              <a:t>Disaggregating data can lead to small groups of students</a:t>
            </a:r>
          </a:p>
          <a:p>
            <a:pPr lvl="1"/>
            <a:r>
              <a:rPr lang="en-US" dirty="0" smtClean="0"/>
              <a:t>Changes in courses (number and curriculum) affects what is included in the cohort</a:t>
            </a:r>
          </a:p>
          <a:p>
            <a:pPr lvl="1"/>
            <a:r>
              <a:rPr lang="en-US" dirty="0" smtClean="0"/>
              <a:t>How are we serving our students?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199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824" y="6015726"/>
            <a:ext cx="613777" cy="59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6131491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FOOTHILL COLLEGE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What’s the next step?</a:t>
            </a:r>
            <a:endParaRPr lang="en-US" sz="4400" b="1" dirty="0">
              <a:latin typeface="+mj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is this information useful to us?</a:t>
            </a:r>
          </a:p>
          <a:p>
            <a:r>
              <a:rPr lang="en-US" dirty="0" smtClean="0"/>
              <a:t>Use data to set institutional priorities in planning and resource allocation process</a:t>
            </a:r>
          </a:p>
          <a:p>
            <a:r>
              <a:rPr lang="en-US" dirty="0" smtClean="0"/>
              <a:t>Revisit institutional goals, objectives and metrics</a:t>
            </a:r>
          </a:p>
          <a:p>
            <a:pPr lvl="1"/>
            <a:r>
              <a:rPr lang="en-US" dirty="0" smtClean="0"/>
              <a:t>Present more detailed Scorecard data in other settings such as core mission groups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451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/>
              <a:t>Annual scorecard with specific metrics related to student progress and success</a:t>
            </a:r>
          </a:p>
          <a:p>
            <a:r>
              <a:rPr lang="en-US" dirty="0" smtClean="0"/>
              <a:t>Framework based on Student Success Taskforce (SSTF) recommendations</a:t>
            </a:r>
          </a:p>
          <a:p>
            <a:r>
              <a:rPr lang="en-US" dirty="0" smtClean="0"/>
              <a:t>Disaggregation of data</a:t>
            </a:r>
          </a:p>
          <a:p>
            <a:r>
              <a:rPr lang="en-US" dirty="0" smtClean="0"/>
              <a:t>Longitudinal data</a:t>
            </a:r>
          </a:p>
          <a:p>
            <a:endParaRPr lang="en-US" dirty="0"/>
          </a:p>
        </p:txBody>
      </p:sp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824" y="6015726"/>
            <a:ext cx="613777" cy="59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6131491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FOOTHILL COLLEGE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Overview</a:t>
            </a:r>
            <a:endParaRPr lang="en-US" sz="4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824" y="6015726"/>
            <a:ext cx="613777" cy="59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6131491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FOOTHILL COLLEGE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Check it out!</a:t>
            </a:r>
            <a:endParaRPr lang="en-US" sz="4400" b="1" dirty="0">
              <a:latin typeface="+mj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 Success Scorecard</a:t>
            </a:r>
          </a:p>
          <a:p>
            <a:pPr marL="0" indent="0" algn="ctr">
              <a:buNone/>
            </a:pPr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scorecard.cccco.edu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>
                <a:hlinkClick r:id="rId4"/>
              </a:rPr>
              <a:t>http://www.foothill.edu</a:t>
            </a: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02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3" name="Content Placeholder 2" descr="422_OneYear.pdf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36" b="8141"/>
          <a:stretch/>
        </p:blipFill>
        <p:spPr>
          <a:xfrm>
            <a:off x="457200" y="1044079"/>
            <a:ext cx="8229600" cy="5266843"/>
          </a:xfrm>
        </p:spPr>
      </p:pic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824" y="6015726"/>
            <a:ext cx="613777" cy="59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6131491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FOOTHILL COLLEGE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College Profile</a:t>
            </a:r>
            <a:endParaRPr lang="en-US" sz="4400" b="1" dirty="0">
              <a:latin typeface="+mj-lt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1241055" y="5113733"/>
            <a:ext cx="192176" cy="35094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8807" y="4528957"/>
            <a:ext cx="114224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Over half of 2011-12 students are between ages 20 to 49</a:t>
            </a:r>
            <a:endParaRPr lang="en-US" sz="1400" dirty="0"/>
          </a:p>
        </p:txBody>
      </p:sp>
      <p:sp>
        <p:nvSpPr>
          <p:cNvPr id="11" name="Right Arrow 10"/>
          <p:cNvSpPr/>
          <p:nvPr/>
        </p:nvSpPr>
        <p:spPr>
          <a:xfrm>
            <a:off x="3795889" y="5249333"/>
            <a:ext cx="352778" cy="24356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ight Arrow 12"/>
          <p:cNvSpPr/>
          <p:nvPr/>
        </p:nvSpPr>
        <p:spPr>
          <a:xfrm>
            <a:off x="3793068" y="4555073"/>
            <a:ext cx="352778" cy="24356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ight Arrow 13"/>
          <p:cNvSpPr/>
          <p:nvPr/>
        </p:nvSpPr>
        <p:spPr>
          <a:xfrm>
            <a:off x="3764846" y="4907848"/>
            <a:ext cx="352778" cy="24356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160886" y="5787702"/>
            <a:ext cx="5870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Asians, Hispanics and Whites compose over three-fourths of students enrolled </a:t>
            </a:r>
            <a:endParaRPr 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5926666" y="4794960"/>
            <a:ext cx="28645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FT Faculty based on district figures</a:t>
            </a:r>
            <a:endParaRPr lang="en-US" sz="1400" dirty="0"/>
          </a:p>
        </p:txBody>
      </p:sp>
      <p:sp>
        <p:nvSpPr>
          <p:cNvPr id="17" name="Oval 16"/>
          <p:cNvSpPr/>
          <p:nvPr/>
        </p:nvSpPr>
        <p:spPr>
          <a:xfrm>
            <a:off x="7464778" y="4555073"/>
            <a:ext cx="479778" cy="352775"/>
          </a:xfrm>
          <a:prstGeom prst="ellipse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824" y="6015726"/>
            <a:ext cx="613777" cy="59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6131491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FOOTHILL COLLEGE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College Indicators</a:t>
            </a:r>
            <a:endParaRPr lang="en-US" sz="4400" b="1" dirty="0">
              <a:latin typeface="+mj-lt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Tracking students over six years</a:t>
            </a:r>
          </a:p>
          <a:p>
            <a:r>
              <a:rPr lang="en-US" dirty="0" smtClean="0"/>
              <a:t>Scorecard focuses on 2006-07 cohort </a:t>
            </a:r>
          </a:p>
          <a:p>
            <a:r>
              <a:rPr lang="en-US" dirty="0" smtClean="0"/>
              <a:t>Data available for five cohorts</a:t>
            </a:r>
          </a:p>
          <a:p>
            <a:pPr lvl="1"/>
            <a:r>
              <a:rPr lang="en-US" dirty="0" smtClean="0"/>
              <a:t>2002-03 to 2006-07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839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7504259"/>
              </p:ext>
            </p:extLst>
          </p:nvPr>
        </p:nvGraphicFramePr>
        <p:xfrm>
          <a:off x="457200" y="1252538"/>
          <a:ext cx="8229600" cy="469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824" y="6015726"/>
            <a:ext cx="613777" cy="59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6131491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FOOTHILL COLLEGE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Completion</a:t>
            </a:r>
            <a:endParaRPr lang="en-US" sz="4400" b="1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22706" y="2342509"/>
            <a:ext cx="1664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Foothill Overall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4547" y="2670745"/>
            <a:ext cx="1664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State Overall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31622" y="1613043"/>
            <a:ext cx="1910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Foothill Prepared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65879" y="2054833"/>
            <a:ext cx="1720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State Prepared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5555" y="2578279"/>
            <a:ext cx="231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Foothill Unprepared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29573" y="3339104"/>
            <a:ext cx="2085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State Unprepared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87862" y="3708436"/>
            <a:ext cx="4327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Prepared/Unprepared determined by lowest attempted Math or English course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947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3000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3000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000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8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000"/>
                                        <p:tgtEl>
                                          <p:spTgt spid="3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4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3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Chart bld="series"/>
        </p:bldSub>
      </p:bldGraphic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824" y="6015726"/>
            <a:ext cx="613777" cy="59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6131491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FOOTHILL COLLEGE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Completion Peer Grouping</a:t>
            </a:r>
            <a:endParaRPr lang="en-US" sz="4400" b="1" dirty="0"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55865" y="1005061"/>
            <a:ext cx="39761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Overall Completion Rates</a:t>
            </a:r>
            <a:endParaRPr lang="en-US" sz="2800" dirty="0"/>
          </a:p>
        </p:txBody>
      </p:sp>
      <p:graphicFrame>
        <p:nvGraphicFramePr>
          <p:cNvPr id="21" name="Content Placeholder 20"/>
          <p:cNvGraphicFramePr>
            <a:graphicFrameLocks noGrp="1"/>
          </p:cNvGraphicFramePr>
          <p:nvPr>
            <p:ph idx="1"/>
          </p:nvPr>
        </p:nvGraphicFramePr>
        <p:xfrm>
          <a:off x="436651" y="152828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Rectangle 22"/>
          <p:cNvSpPr/>
          <p:nvPr/>
        </p:nvSpPr>
        <p:spPr>
          <a:xfrm>
            <a:off x="4371653" y="3118721"/>
            <a:ext cx="441789" cy="4571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965842" y="2754589"/>
            <a:ext cx="441789" cy="4571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717532" y="2917519"/>
            <a:ext cx="441789" cy="4571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808341" y="2894660"/>
            <a:ext cx="441789" cy="4571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127634" y="2673591"/>
            <a:ext cx="441789" cy="4571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190177" y="2884386"/>
            <a:ext cx="441789" cy="4571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575442" y="2940379"/>
            <a:ext cx="441789" cy="4571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419653" y="2930105"/>
            <a:ext cx="441789" cy="4571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8024475" y="2777449"/>
            <a:ext cx="441789" cy="4571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318517" y="2640458"/>
            <a:ext cx="441789" cy="4571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2534405" y="3073002"/>
            <a:ext cx="441789" cy="4571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1900716" y="3095861"/>
            <a:ext cx="441789" cy="4571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5" name="Down Arrow 74"/>
          <p:cNvSpPr/>
          <p:nvPr/>
        </p:nvSpPr>
        <p:spPr>
          <a:xfrm>
            <a:off x="1345916" y="2137025"/>
            <a:ext cx="301376" cy="31849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Down Arrow 75"/>
          <p:cNvSpPr/>
          <p:nvPr/>
        </p:nvSpPr>
        <p:spPr>
          <a:xfrm>
            <a:off x="4376793" y="2640458"/>
            <a:ext cx="303087" cy="34564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1181531" y="1777429"/>
            <a:ext cx="2619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Peer group high: 65%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4046306" y="2260313"/>
            <a:ext cx="2472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Peer Group low: 47%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5407632" y="1694474"/>
            <a:ext cx="2616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Peer Group average: 55%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3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3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3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7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7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7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7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7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7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7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3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7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7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7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7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3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7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1" grpId="0">
        <p:bldAsOne/>
      </p:bldGraphic>
      <p:bldP spid="23" grpId="0" animBg="1"/>
      <p:bldP spid="24" grpId="0" animBg="1"/>
      <p:bldP spid="25" grpId="0" animBg="1"/>
      <p:bldP spid="26" grpId="0" animBg="1"/>
      <p:bldP spid="27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28" grpId="0" animBg="1"/>
      <p:bldP spid="35" grpId="0" animBg="1"/>
      <p:bldP spid="75" grpId="0" animBg="1"/>
      <p:bldP spid="76" grpId="0" animBg="1"/>
      <p:bldP spid="77" grpId="0"/>
      <p:bldP spid="78" grpId="0"/>
      <p:bldP spid="7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824" y="6015726"/>
            <a:ext cx="613777" cy="59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6131491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FOOTHILL COLLEGE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Persistence</a:t>
            </a:r>
            <a:endParaRPr lang="en-US" sz="4400" b="1" dirty="0">
              <a:latin typeface="+mj-lt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541977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05610" y="2691398"/>
            <a:ext cx="1418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State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overall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4580" y="2372170"/>
            <a:ext cx="2292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State Unprepared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05610" y="2876064"/>
            <a:ext cx="1603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State Prepared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84509" y="2741502"/>
            <a:ext cx="1979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Foothill Overall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21671" y="2926168"/>
            <a:ext cx="2880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Foothill Prepared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05814" y="3060730"/>
            <a:ext cx="2880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Foothill Unprepared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00615" y="3757095"/>
            <a:ext cx="7092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Foothill reports lower persistence rates when compared to state figures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800615" y="4126427"/>
            <a:ext cx="6679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About one-third of Foothill completers did not persist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119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3000"/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8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3000"/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3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8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8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 uiExpand="1">
        <p:bldSub>
          <a:bldChart bld="series"/>
        </p:bldSub>
      </p:bldGraphic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824" y="6015726"/>
            <a:ext cx="613777" cy="59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6131491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FOOTHILL COLLEGE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Attain 30 Units</a:t>
            </a:r>
            <a:endParaRPr lang="en-US" sz="4400" b="1" dirty="0">
              <a:latin typeface="+mj-lt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501780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987439" y="2339142"/>
            <a:ext cx="1878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Foothill Overall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34612" y="2523094"/>
            <a:ext cx="1684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FH Unprepared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71585" y="2116898"/>
            <a:ext cx="2267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Foothill Prepared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20871" y="2708474"/>
            <a:ext cx="1490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State Overall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20871" y="2523808"/>
            <a:ext cx="1565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State Prepared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24824" y="2893140"/>
            <a:ext cx="1997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State Unprepared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40910" y="3444658"/>
            <a:ext cx="5699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Foothill’s cohorts tend to attain 30 units at a higher rate </a:t>
            </a:r>
          </a:p>
          <a:p>
            <a:r>
              <a:rPr lang="en-US" dirty="0" smtClean="0"/>
              <a:t>when compared to state figures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167003" y="4090989"/>
            <a:ext cx="69769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Prepared students attain 30 units at a higher rate compared to those Unprepared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246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3000"/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3000"/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000"/>
                                        <p:tgtEl>
                                          <p:spTgt spid="8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8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 uiExpand="1">
        <p:bldSub>
          <a:bldChart bld="series"/>
        </p:bldSub>
      </p:bldGraphic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Completion</a:t>
            </a:r>
            <a:r>
              <a:rPr lang="en-US" dirty="0"/>
              <a:t>, Persistence and Attain 30 </a:t>
            </a:r>
            <a:r>
              <a:rPr lang="en-US" dirty="0" smtClean="0"/>
              <a:t>Units cohort definition:</a:t>
            </a:r>
            <a:endParaRPr lang="en-US" dirty="0"/>
          </a:p>
          <a:p>
            <a:pPr lvl="1"/>
            <a:r>
              <a:rPr lang="en-US" dirty="0" smtClean="0"/>
              <a:t>First-time students (w/valid SSN)</a:t>
            </a:r>
          </a:p>
          <a:p>
            <a:pPr lvl="1"/>
            <a:r>
              <a:rPr lang="en-US" dirty="0" smtClean="0"/>
              <a:t>6 units minimum earned (pass course)</a:t>
            </a:r>
          </a:p>
          <a:p>
            <a:pPr lvl="1"/>
            <a:r>
              <a:rPr lang="en-US" dirty="0" smtClean="0"/>
              <a:t>Attempt any Math or English in first three years</a:t>
            </a:r>
          </a:p>
          <a:p>
            <a:endParaRPr lang="en-US" dirty="0"/>
          </a:p>
          <a:p>
            <a:r>
              <a:rPr lang="en-US" dirty="0" smtClean="0"/>
              <a:t>Foothill 2006-07 cohort: 958 students</a:t>
            </a:r>
          </a:p>
          <a:p>
            <a:pPr lvl="1"/>
            <a:r>
              <a:rPr lang="en-US" dirty="0" smtClean="0"/>
              <a:t>47% Female (451)</a:t>
            </a:r>
          </a:p>
          <a:p>
            <a:pPr lvl="1"/>
            <a:r>
              <a:rPr lang="en-US" dirty="0" smtClean="0"/>
              <a:t>85% Under age 20 (813)</a:t>
            </a:r>
          </a:p>
          <a:p>
            <a:pPr lvl="1"/>
            <a:r>
              <a:rPr lang="en-US" dirty="0" smtClean="0"/>
              <a:t>39% Whites (373)</a:t>
            </a:r>
          </a:p>
          <a:p>
            <a:pPr lvl="1"/>
            <a:r>
              <a:rPr lang="en-US" dirty="0" smtClean="0"/>
              <a:t>25% Asian (239)</a:t>
            </a:r>
          </a:p>
          <a:p>
            <a:pPr lvl="1"/>
            <a:r>
              <a:rPr lang="en-US" dirty="0" smtClean="0"/>
              <a:t>16% Latino/a (157)</a:t>
            </a:r>
            <a:endParaRPr lang="en-US" dirty="0"/>
          </a:p>
        </p:txBody>
      </p:sp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824" y="6015726"/>
            <a:ext cx="613777" cy="59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6131491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FOOTHILL COLLEGE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Who’s being counted?</a:t>
            </a:r>
            <a:endParaRPr lang="en-US" sz="4400" b="1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45356" y="4194598"/>
            <a:ext cx="27402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Foothill had 2,054 new first-time students in 2006-07 academic year</a:t>
            </a:r>
          </a:p>
        </p:txBody>
      </p:sp>
    </p:spTree>
    <p:extLst>
      <p:ext uri="{BB962C8B-B14F-4D97-AF65-F5344CB8AC3E}">
        <p14:creationId xmlns:p14="http://schemas.microsoft.com/office/powerpoint/2010/main" val="792731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1234</TotalTime>
  <Words>1086</Words>
  <Application>Microsoft Macintosh PowerPoint</Application>
  <PresentationFormat>On-screen Show (4:3)</PresentationFormat>
  <Paragraphs>230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Student Success Scorecard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</vt:vector>
  </TitlesOfParts>
  <Company>FHDACCD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</dc:creator>
  <cp:lastModifiedBy>Faculty</cp:lastModifiedBy>
  <cp:revision>128</cp:revision>
  <dcterms:created xsi:type="dcterms:W3CDTF">2012-03-27T05:18:19Z</dcterms:created>
  <dcterms:modified xsi:type="dcterms:W3CDTF">2013-04-17T22:09:11Z</dcterms:modified>
</cp:coreProperties>
</file>