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6" r:id="rId6"/>
    <p:sldId id="261" r:id="rId7"/>
    <p:sldId id="277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62" r:id="rId17"/>
    <p:sldId id="263" r:id="rId18"/>
    <p:sldId id="264" r:id="rId19"/>
    <p:sldId id="26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1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9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6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2561-DFF9-44D7-984E-F0929FE548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1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68562-5463-4710-9B5E-452E9605E4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D1F1-16AB-43EF-801D-3BCC40797F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3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044B2-60B2-4FB4-871B-0D02A22CF6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C05C-39CB-4790-9A89-866F86ADE0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51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8DA8-5236-4915-A38F-D5F99EA16F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9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E34A2-8238-4511-AF65-FEAC1E7BDD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4F49-CCEB-4D8B-B6FF-622FC34DB3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1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B690-B616-4518-AA96-BFCA7F4C67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7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8583-23BF-41A5-BCC6-BCF9807AAC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98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3BD0-6385-480C-9302-6C3FC8EC0A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6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2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0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D4BFC9-E9BB-4440-B5B7-AF41A41DBF01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3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C_2012_PP_Template_pla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9624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3"/>
            <a:r>
              <a:rPr lang="en-US" sz="6600" dirty="0" smtClean="0">
                <a:solidFill>
                  <a:schemeClr val="bg1"/>
                </a:solidFill>
              </a:rPr>
              <a:t>Faculty Inquiry Tool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" y="5070396"/>
            <a:ext cx="8991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to Foothill Academic Senate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Mallory Newell, Institutional Research and Planning De Anza College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0"/>
            <a:ext cx="913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9144000" cy="67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20320"/>
            <a:ext cx="9144000" cy="68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68680"/>
            <a:ext cx="9054702" cy="5943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400" y="1"/>
            <a:ext cx="7772400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tx1"/>
                </a:solidFill>
              </a:rPr>
              <a:t>Export to Excel!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0988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>
                <a:solidFill>
                  <a:schemeClr val="bg1"/>
                </a:solidFill>
              </a:rPr>
              <a:t>Commitment of $45k from each college for start up fees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Additional ongoing maintenance and upgrades between $5k and $15k per year (pending what the colleges want to add to it and if additional ETS staff is hired through 3SP funding)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De Anza has committed $60K upfront from Basic </a:t>
            </a:r>
            <a:r>
              <a:rPr lang="en-US" kern="0" dirty="0" smtClean="0">
                <a:solidFill>
                  <a:schemeClr val="bg1"/>
                </a:solidFill>
              </a:rPr>
              <a:t>Skills Initiative </a:t>
            </a:r>
            <a:r>
              <a:rPr lang="en-US" kern="0" dirty="0" smtClean="0">
                <a:solidFill>
                  <a:schemeClr val="bg1"/>
                </a:solidFill>
              </a:rPr>
              <a:t>funding to get it started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kern="0" dirty="0" smtClean="0">
              <a:solidFill>
                <a:schemeClr val="bg1"/>
              </a:solidFill>
            </a:endParaRP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161067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Costs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0988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>
                <a:solidFill>
                  <a:schemeClr val="bg1"/>
                </a:solidFill>
              </a:rPr>
              <a:t>Faculty trainings will take place in Fall 2015</a:t>
            </a:r>
          </a:p>
          <a:p>
            <a:pPr lvl="1"/>
            <a:endParaRPr lang="en-US" kern="0" dirty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Once trained, </a:t>
            </a:r>
            <a:r>
              <a:rPr lang="en-US" kern="0" dirty="0" smtClean="0">
                <a:solidFill>
                  <a:schemeClr val="bg1"/>
                </a:solidFill>
              </a:rPr>
              <a:t>faculty will </a:t>
            </a:r>
            <a:r>
              <a:rPr lang="en-US" kern="0" dirty="0" smtClean="0">
                <a:solidFill>
                  <a:schemeClr val="bg1"/>
                </a:solidFill>
              </a:rPr>
              <a:t>receive access to the tool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Peer-to-Peer </a:t>
            </a:r>
            <a:r>
              <a:rPr lang="en-US" kern="0" dirty="0" smtClean="0">
                <a:solidFill>
                  <a:schemeClr val="bg1"/>
                </a:solidFill>
              </a:rPr>
              <a:t>trainings to expand access to the tool</a:t>
            </a:r>
            <a:endParaRPr lang="en-US" kern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kern="0" dirty="0" smtClean="0">
              <a:solidFill>
                <a:schemeClr val="bg1"/>
              </a:solidFill>
            </a:endParaRP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Roll Out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0988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>
                <a:solidFill>
                  <a:schemeClr val="bg1"/>
                </a:solidFill>
              </a:rPr>
              <a:t>Approval from Foothill by </a:t>
            </a:r>
            <a:r>
              <a:rPr lang="en-US" kern="0" dirty="0" smtClean="0">
                <a:solidFill>
                  <a:schemeClr val="bg1"/>
                </a:solidFill>
              </a:rPr>
              <a:t>late February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Interface developed by </a:t>
            </a:r>
            <a:r>
              <a:rPr lang="en-US" kern="0" dirty="0" smtClean="0">
                <a:solidFill>
                  <a:schemeClr val="bg1"/>
                </a:solidFill>
              </a:rPr>
              <a:t>March/April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Share with colleges in </a:t>
            </a:r>
            <a:r>
              <a:rPr lang="en-US" kern="0" dirty="0" smtClean="0">
                <a:solidFill>
                  <a:schemeClr val="bg1"/>
                </a:solidFill>
              </a:rPr>
              <a:t>May/June </a:t>
            </a:r>
            <a:r>
              <a:rPr lang="en-US" kern="0" dirty="0" smtClean="0">
                <a:solidFill>
                  <a:schemeClr val="bg1"/>
                </a:solidFill>
              </a:rPr>
              <a:t>for feedback 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Finalize tool and test in summer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Fall </a:t>
            </a:r>
            <a:r>
              <a:rPr lang="en-US" kern="0" dirty="0" smtClean="0">
                <a:solidFill>
                  <a:schemeClr val="bg1"/>
                </a:solidFill>
              </a:rPr>
              <a:t>2015 start trainings with limited users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Winter and spring 2015 – expand trainings and users 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Ongoing –</a:t>
            </a:r>
            <a:r>
              <a:rPr lang="en-US" kern="0" dirty="0" smtClean="0">
                <a:solidFill>
                  <a:schemeClr val="bg1"/>
                </a:solidFill>
              </a:rPr>
              <a:t> development of </a:t>
            </a:r>
            <a:r>
              <a:rPr lang="en-US" kern="0" dirty="0" smtClean="0">
                <a:solidFill>
                  <a:schemeClr val="bg1"/>
                </a:solidFill>
              </a:rPr>
              <a:t>2.0 version</a:t>
            </a:r>
          </a:p>
          <a:p>
            <a:pPr marL="457200" lvl="1" indent="0">
              <a:buNone/>
            </a:pPr>
            <a:endParaRPr lang="en-US" kern="0" dirty="0" smtClean="0">
              <a:solidFill>
                <a:schemeClr val="bg1"/>
              </a:solidFill>
            </a:endParaRP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Timeline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0988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>
                <a:solidFill>
                  <a:schemeClr val="bg1"/>
                </a:solidFill>
              </a:rPr>
              <a:t>Develop a wish list as we go:</a:t>
            </a:r>
          </a:p>
          <a:p>
            <a:pPr lvl="2"/>
            <a:r>
              <a:rPr lang="en-US" kern="0" dirty="0" smtClean="0">
                <a:solidFill>
                  <a:schemeClr val="bg1"/>
                </a:solidFill>
              </a:rPr>
              <a:t>Placement data</a:t>
            </a:r>
          </a:p>
          <a:p>
            <a:pPr lvl="2"/>
            <a:r>
              <a:rPr lang="en-US" kern="0" dirty="0" smtClean="0">
                <a:solidFill>
                  <a:schemeClr val="bg1"/>
                </a:solidFill>
              </a:rPr>
              <a:t>Cohort tracking (learning </a:t>
            </a:r>
            <a:r>
              <a:rPr lang="en-US" kern="0" dirty="0" smtClean="0">
                <a:solidFill>
                  <a:schemeClr val="bg1"/>
                </a:solidFill>
              </a:rPr>
              <a:t>communities, upload student ids)</a:t>
            </a:r>
          </a:p>
          <a:p>
            <a:pPr lvl="2"/>
            <a:r>
              <a:rPr lang="en-US" kern="0" dirty="0" smtClean="0">
                <a:solidFill>
                  <a:schemeClr val="bg1"/>
                </a:solidFill>
              </a:rPr>
              <a:t>Track students in regards to a course they started in and where they end up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2"/>
            <a:r>
              <a:rPr lang="en-US" kern="0" dirty="0" smtClean="0">
                <a:solidFill>
                  <a:schemeClr val="bg1"/>
                </a:solidFill>
              </a:rPr>
              <a:t>Student services categories</a:t>
            </a:r>
          </a:p>
          <a:p>
            <a:pPr lvl="2"/>
            <a:r>
              <a:rPr lang="en-US" kern="0" dirty="0" smtClean="0">
                <a:solidFill>
                  <a:schemeClr val="bg1"/>
                </a:solidFill>
              </a:rPr>
              <a:t>Enrollment priorities </a:t>
            </a:r>
            <a:r>
              <a:rPr lang="en-US" kern="0" dirty="0" smtClean="0">
                <a:solidFill>
                  <a:schemeClr val="bg1"/>
                </a:solidFill>
              </a:rPr>
              <a:t>categories</a:t>
            </a:r>
          </a:p>
          <a:p>
            <a:pPr lvl="2"/>
            <a:r>
              <a:rPr lang="en-US" kern="0" dirty="0" smtClean="0">
                <a:solidFill>
                  <a:schemeClr val="bg1"/>
                </a:solidFill>
              </a:rPr>
              <a:t>Majors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2"/>
            <a:endParaRPr lang="en-US" kern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kern="0" dirty="0" smtClean="0">
              <a:solidFill>
                <a:schemeClr val="bg1"/>
              </a:solidFill>
            </a:endParaRP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130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Version 2.0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2286000"/>
            <a:ext cx="8610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r>
              <a:rPr lang="en-US" sz="6000" kern="0" dirty="0" smtClean="0">
                <a:solidFill>
                  <a:schemeClr val="bg1"/>
                </a:solidFill>
              </a:rPr>
              <a:t>Questions</a:t>
            </a:r>
            <a:r>
              <a:rPr lang="en-US" sz="6000" kern="0" dirty="0" smtClean="0">
                <a:solidFill>
                  <a:schemeClr val="bg1"/>
                </a:solidFill>
              </a:rPr>
              <a:t>?</a:t>
            </a:r>
          </a:p>
          <a:p>
            <a:pPr algn="l"/>
            <a:endParaRPr lang="en-US" sz="6000" kern="0" dirty="0">
              <a:solidFill>
                <a:schemeClr val="bg1"/>
              </a:solidFill>
            </a:endParaRPr>
          </a:p>
          <a:p>
            <a:pPr algn="l"/>
            <a:r>
              <a:rPr lang="en-US" sz="3200" kern="0" dirty="0" smtClean="0">
                <a:solidFill>
                  <a:schemeClr val="bg1"/>
                </a:solidFill>
              </a:rPr>
              <a:t>Mallory Newell</a:t>
            </a:r>
          </a:p>
          <a:p>
            <a:pPr algn="l"/>
            <a:r>
              <a:rPr lang="en-US" sz="3200" kern="0" dirty="0" smtClean="0">
                <a:solidFill>
                  <a:schemeClr val="bg1"/>
                </a:solidFill>
              </a:rPr>
              <a:t>408-864-8777</a:t>
            </a:r>
            <a:endParaRPr lang="en-US" sz="3200" kern="0" dirty="0" smtClean="0">
              <a:solidFill>
                <a:schemeClr val="bg1"/>
              </a:solidFill>
            </a:endParaRPr>
          </a:p>
          <a:p>
            <a:pPr algn="l"/>
            <a:r>
              <a:rPr lang="en-US" sz="3200" kern="0" dirty="0" smtClean="0">
                <a:solidFill>
                  <a:schemeClr val="bg1"/>
                </a:solidFill>
              </a:rPr>
              <a:t>newellmallory@deanza.edu</a:t>
            </a:r>
            <a:endParaRPr lang="en-US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09880" y="12954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By academic year or term: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Course enrollment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Success </a:t>
            </a:r>
            <a:r>
              <a:rPr lang="en-US" kern="0" dirty="0" smtClean="0">
                <a:solidFill>
                  <a:schemeClr val="bg1"/>
                </a:solidFill>
              </a:rPr>
              <a:t>Count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Non </a:t>
            </a:r>
            <a:r>
              <a:rPr lang="en-US" kern="0" dirty="0" smtClean="0">
                <a:solidFill>
                  <a:schemeClr val="bg1"/>
                </a:solidFill>
              </a:rPr>
              <a:t>Success </a:t>
            </a:r>
            <a:r>
              <a:rPr lang="en-US" kern="0" dirty="0" smtClean="0">
                <a:solidFill>
                  <a:schemeClr val="bg1"/>
                </a:solidFill>
              </a:rPr>
              <a:t>Count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Withdraw Count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Retention Count</a:t>
            </a:r>
            <a:endParaRPr lang="en-US" kern="0" dirty="0" smtClean="0">
              <a:solidFill>
                <a:schemeClr val="bg1"/>
              </a:solidFill>
            </a:endParaRPr>
          </a:p>
          <a:p>
            <a:r>
              <a:rPr lang="en-US" kern="0" dirty="0" smtClean="0">
                <a:solidFill>
                  <a:schemeClr val="bg1"/>
                </a:solidFill>
              </a:rPr>
              <a:t>Success rate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Retention rate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Disaggregation by student characteristics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Drill down to section level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7499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Capabilities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0988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>
                <a:solidFill>
                  <a:schemeClr val="bg1"/>
                </a:solidFill>
              </a:rPr>
              <a:t>Gender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Ethnicity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Age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Educational </a:t>
            </a:r>
            <a:r>
              <a:rPr lang="en-US" kern="0" dirty="0" smtClean="0">
                <a:solidFill>
                  <a:schemeClr val="bg1"/>
                </a:solidFill>
              </a:rPr>
              <a:t>Goal Student </a:t>
            </a:r>
            <a:r>
              <a:rPr lang="en-US" kern="0" dirty="0" smtClean="0">
                <a:solidFill>
                  <a:schemeClr val="bg1"/>
                </a:solidFill>
              </a:rPr>
              <a:t>Type (first time student, returning, continuing, etc.)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Low income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DSPS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Foster Youth</a:t>
            </a:r>
          </a:p>
          <a:p>
            <a:pPr lvl="1"/>
            <a:r>
              <a:rPr lang="en-US" kern="0" dirty="0" err="1" smtClean="0">
                <a:solidFill>
                  <a:schemeClr val="bg1"/>
                </a:solidFill>
              </a:rPr>
              <a:t>CalWorks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Veteran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Basic </a:t>
            </a:r>
            <a:r>
              <a:rPr lang="en-US" kern="0" dirty="0" smtClean="0">
                <a:solidFill>
                  <a:schemeClr val="bg1"/>
                </a:solidFill>
              </a:rPr>
              <a:t>skills </a:t>
            </a:r>
            <a:r>
              <a:rPr lang="en-US" kern="0" dirty="0">
                <a:solidFill>
                  <a:schemeClr val="bg1"/>
                </a:solidFill>
              </a:rPr>
              <a:t>s</a:t>
            </a:r>
            <a:r>
              <a:rPr lang="en-US" kern="0" dirty="0" smtClean="0">
                <a:solidFill>
                  <a:schemeClr val="bg1"/>
                </a:solidFill>
              </a:rPr>
              <a:t>tatus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Financial aid status (All, BOG, PELL)</a:t>
            </a:r>
          </a:p>
          <a:p>
            <a:pPr marL="457200" lvl="1" indent="0">
              <a:buNone/>
            </a:pPr>
            <a:endParaRPr lang="en-US" kern="0" dirty="0" smtClean="0">
              <a:solidFill>
                <a:schemeClr val="bg1"/>
              </a:solidFill>
            </a:endParaRP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99712"/>
            <a:ext cx="8763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Disaggregation – Student Level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30988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>
                <a:solidFill>
                  <a:schemeClr val="bg1"/>
                </a:solidFill>
              </a:rPr>
              <a:t>Course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Department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Division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Subject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Basic </a:t>
            </a:r>
            <a:r>
              <a:rPr lang="en-US" kern="0" dirty="0" smtClean="0">
                <a:solidFill>
                  <a:schemeClr val="bg1"/>
                </a:solidFill>
              </a:rPr>
              <a:t>Skills Course 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Degree </a:t>
            </a:r>
            <a:r>
              <a:rPr lang="en-US" kern="0" dirty="0" smtClean="0">
                <a:solidFill>
                  <a:schemeClr val="bg1"/>
                </a:solidFill>
              </a:rPr>
              <a:t>Applicable Course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Transferable Course </a:t>
            </a: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Vocational Course</a:t>
            </a:r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Online </a:t>
            </a:r>
            <a:r>
              <a:rPr lang="en-US" kern="0" dirty="0" smtClean="0">
                <a:solidFill>
                  <a:schemeClr val="bg1"/>
                </a:solidFill>
              </a:rPr>
              <a:t>Education Course</a:t>
            </a:r>
            <a:endParaRPr lang="en-US" kern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kern="0" dirty="0" smtClean="0">
              <a:solidFill>
                <a:schemeClr val="bg1"/>
              </a:solidFill>
            </a:endParaRP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99712"/>
            <a:ext cx="8763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Disaggregation – Course Level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0" y="1371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 smtClean="0">
                <a:solidFill>
                  <a:schemeClr val="bg1"/>
                </a:solidFill>
              </a:rPr>
              <a:t>The tool will only be accessible through </a:t>
            </a:r>
            <a:r>
              <a:rPr lang="en-US" kern="0" dirty="0" err="1" smtClean="0">
                <a:solidFill>
                  <a:schemeClr val="bg1"/>
                </a:solidFill>
              </a:rPr>
              <a:t>MyPortal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smtClean="0">
                <a:solidFill>
                  <a:schemeClr val="bg1"/>
                </a:solidFill>
              </a:rPr>
              <a:t>(password protected)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Faculty can drill down to their own section level but they can only see their own </a:t>
            </a:r>
            <a:r>
              <a:rPr lang="en-US" kern="0" dirty="0" smtClean="0">
                <a:solidFill>
                  <a:schemeClr val="bg1"/>
                </a:solidFill>
              </a:rPr>
              <a:t>sections, but can compare </a:t>
            </a:r>
            <a:r>
              <a:rPr lang="en-US" kern="0" dirty="0" smtClean="0">
                <a:solidFill>
                  <a:schemeClr val="bg1"/>
                </a:solidFill>
              </a:rPr>
              <a:t>to all other sections aggregated 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Deans may have access to all faculty within their </a:t>
            </a:r>
            <a:r>
              <a:rPr lang="en-US" kern="0" dirty="0" smtClean="0">
                <a:solidFill>
                  <a:schemeClr val="bg1"/>
                </a:solidFill>
              </a:rPr>
              <a:t>division</a:t>
            </a: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pPr lvl="1"/>
            <a:r>
              <a:rPr lang="en-US" kern="0" dirty="0" smtClean="0">
                <a:solidFill>
                  <a:schemeClr val="bg1"/>
                </a:solidFill>
              </a:rPr>
              <a:t>Staff will be able to see course level, not section level detail. </a:t>
            </a:r>
            <a:endParaRPr lang="en-US" kern="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kern="0" dirty="0" smtClean="0">
              <a:solidFill>
                <a:schemeClr val="bg1"/>
              </a:solidFill>
            </a:endParaRPr>
          </a:p>
          <a:p>
            <a:pPr lvl="1"/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6200" y="1393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Drill Down Capabilities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67725" y="19589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kern="0" dirty="0" smtClean="0">
                <a:solidFill>
                  <a:schemeClr val="bg1"/>
                </a:solidFill>
              </a:rPr>
              <a:t>Let’s Take a Look……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705" y="6096000"/>
            <a:ext cx="9110420" cy="7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l"/>
            <a:r>
              <a:rPr lang="en-US" sz="1800" kern="0" dirty="0" smtClean="0">
                <a:solidFill>
                  <a:schemeClr val="bg1"/>
                </a:solidFill>
              </a:rPr>
              <a:t>*Special thank you to Cabrillo College for sharing their tool and screen shots. </a:t>
            </a:r>
            <a:endParaRPr lang="en-US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20320"/>
            <a:ext cx="912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46867B"/>
      </a:accent4>
      <a:accent5>
        <a:srgbClr val="CC6666"/>
      </a:accent5>
      <a:accent6>
        <a:srgbClr val="315F57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387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FHDACCD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Inquiry Tool (FIT)</dc:title>
  <dc:creator>mnewell</dc:creator>
  <cp:lastModifiedBy>mnewell</cp:lastModifiedBy>
  <cp:revision>12</cp:revision>
  <dcterms:created xsi:type="dcterms:W3CDTF">2015-01-07T15:53:38Z</dcterms:created>
  <dcterms:modified xsi:type="dcterms:W3CDTF">2015-01-12T17:05:09Z</dcterms:modified>
</cp:coreProperties>
</file>