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handoutMasterIdLst>
    <p:handoutMasterId r:id="rId13"/>
  </p:handoutMasterIdLst>
  <p:sldIdLst>
    <p:sldId id="263" r:id="rId2"/>
    <p:sldId id="273" r:id="rId3"/>
    <p:sldId id="272" r:id="rId4"/>
    <p:sldId id="269" r:id="rId5"/>
    <p:sldId id="276" r:id="rId6"/>
    <p:sldId id="270" r:id="rId7"/>
    <p:sldId id="277" r:id="rId8"/>
    <p:sldId id="274" r:id="rId9"/>
    <p:sldId id="275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1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9" autoAdjust="0"/>
    <p:restoredTop sz="94660"/>
  </p:normalViewPr>
  <p:slideViewPr>
    <p:cSldViewPr snapToGrid="0" snapToObjects="1">
      <p:cViewPr>
        <p:scale>
          <a:sx n="134" d="100"/>
          <a:sy n="134" d="100"/>
        </p:scale>
        <p:origin x="-1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4A60A-94B8-064F-ADA6-1BB898D60B10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8A32D-3885-5C45-97D6-414ECBEA1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5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66600-65B8-EC46-AA30-F26415E72533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9D506-3991-F849-BD53-7E023038D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666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Main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13" name="Picture 12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6" y="1244037"/>
            <a:ext cx="3149600" cy="3365500"/>
          </a:xfrm>
          <a:prstGeom prst="rect">
            <a:avLst/>
          </a:prstGeom>
          <a:effectLst>
            <a:outerShdw blurRad="53975" dist="25400" dir="2700000" algn="tl" rotWithShape="0">
              <a:schemeClr val="bg1">
                <a:alpha val="70000"/>
              </a:scheme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483326" y="6255006"/>
            <a:ext cx="52776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/>
              <a:t>Foothill College,</a:t>
            </a:r>
            <a:r>
              <a:rPr lang="en-US" sz="1050" baseline="0" dirty="0" smtClean="0"/>
              <a:t> </a:t>
            </a:r>
            <a:r>
              <a:rPr lang="en-US" sz="1050" dirty="0" smtClean="0"/>
              <a:t>12345 El Monte Road,</a:t>
            </a:r>
            <a:r>
              <a:rPr lang="en-US" sz="1050" baseline="0" dirty="0" smtClean="0"/>
              <a:t> </a:t>
            </a:r>
            <a:r>
              <a:rPr lang="en-US" sz="1050" dirty="0" smtClean="0"/>
              <a:t>Los Altos Hills, CA 94022  </a:t>
            </a:r>
            <a:r>
              <a:rPr lang="en-US" sz="1050" dirty="0" smtClean="0">
                <a:solidFill>
                  <a:srgbClr val="990000"/>
                </a:solidFill>
              </a:rPr>
              <a:t>|</a:t>
            </a:r>
            <a:r>
              <a:rPr lang="en-US" sz="1050" baseline="0" dirty="0" smtClean="0"/>
              <a:t>  </a:t>
            </a:r>
            <a:r>
              <a:rPr lang="en-US" sz="1050" dirty="0" err="1" smtClean="0"/>
              <a:t>foothill.edu</a:t>
            </a:r>
            <a:endParaRPr lang="en-US" sz="1050" dirty="0" smtClean="0"/>
          </a:p>
        </p:txBody>
      </p:sp>
      <p:pic>
        <p:nvPicPr>
          <p:cNvPr id="7" name="Picture 6" descr="PPT Main Slid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FH Owl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6" y="1244037"/>
            <a:ext cx="3149600" cy="3365500"/>
          </a:xfrm>
          <a:prstGeom prst="rect">
            <a:avLst/>
          </a:prstGeom>
          <a:effectLst>
            <a:outerShdw blurRad="53975" dist="25400" dir="2700000" algn="tl" rotWithShape="0">
              <a:schemeClr val="bg1">
                <a:alpha val="70000"/>
              </a:scheme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3483326" y="6255006"/>
            <a:ext cx="52776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/>
              <a:t>Foothill College,</a:t>
            </a:r>
            <a:r>
              <a:rPr lang="en-US" sz="1050" baseline="0" dirty="0" smtClean="0"/>
              <a:t> </a:t>
            </a:r>
            <a:r>
              <a:rPr lang="en-US" sz="1050" dirty="0" smtClean="0"/>
              <a:t>12345 El Monte Road,</a:t>
            </a:r>
            <a:r>
              <a:rPr lang="en-US" sz="1050" baseline="0" dirty="0" smtClean="0"/>
              <a:t> </a:t>
            </a:r>
            <a:r>
              <a:rPr lang="en-US" sz="1050" dirty="0" smtClean="0"/>
              <a:t>Los Altos Hills, CA 94022  </a:t>
            </a:r>
            <a:r>
              <a:rPr lang="en-US" sz="1050" dirty="0" smtClean="0">
                <a:solidFill>
                  <a:srgbClr val="990000"/>
                </a:solidFill>
              </a:rPr>
              <a:t>|</a:t>
            </a:r>
            <a:r>
              <a:rPr lang="en-US" sz="1050" baseline="0" dirty="0" smtClean="0"/>
              <a:t>  </a:t>
            </a:r>
            <a:r>
              <a:rPr lang="en-US" sz="1050" dirty="0" err="1" smtClean="0"/>
              <a:t>foothill.edu</a:t>
            </a:r>
            <a:endParaRPr lang="en-US" sz="105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0">
                <a:solidFill>
                  <a:srgbClr val="990000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2080902"/>
            <a:ext cx="6767369" cy="42783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3200"/>
            </a:lvl1pPr>
            <a:lvl2pPr marL="457200" indent="-228600">
              <a:buSzPct val="70000"/>
              <a:buFont typeface="Wingdings" charset="2"/>
              <a:buChar char="§"/>
              <a:defRPr sz="2800"/>
            </a:lvl2pPr>
            <a:lvl3pPr marL="685800" indent="-228600">
              <a:buSzPct val="70000"/>
              <a:buFont typeface="Wingdings" charset="2"/>
              <a:buChar char="§"/>
              <a:defRPr sz="2800"/>
            </a:lvl3pPr>
            <a:lvl4pPr marL="914400" indent="-228600">
              <a:buSzPct val="70000"/>
              <a:buFont typeface="Wingdings" charset="2"/>
              <a:buChar char="§"/>
              <a:defRPr sz="2800"/>
            </a:lvl4pPr>
            <a:lvl5pPr marL="1143000" indent="-228600">
              <a:buSzPct val="70000"/>
              <a:buFont typeface="Wingdings" charset="2"/>
              <a:buChar char="§"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2201964"/>
            <a:ext cx="3194124" cy="391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1800"/>
            </a:lvl1pPr>
            <a:lvl2pPr>
              <a:buSzPct val="70000"/>
              <a:defRPr sz="1800"/>
            </a:lvl2pPr>
            <a:lvl3pPr>
              <a:buSzPct val="70000"/>
              <a:defRPr sz="1800"/>
            </a:lvl3pPr>
            <a:lvl4pPr>
              <a:buSzPct val="70000"/>
              <a:defRPr sz="1800"/>
            </a:lvl4pPr>
            <a:lvl5pPr>
              <a:buSzPct val="7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0">
                <a:solidFill>
                  <a:srgbClr val="990000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2201964"/>
            <a:ext cx="3194124" cy="391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1800"/>
            </a:lvl1pPr>
            <a:lvl2pPr>
              <a:buSzPct val="70000"/>
              <a:defRPr sz="1800"/>
            </a:lvl2pPr>
            <a:lvl3pPr>
              <a:buSzPct val="70000"/>
              <a:defRPr sz="1800"/>
            </a:lvl3pPr>
            <a:lvl4pPr>
              <a:buSzPct val="70000"/>
              <a:defRPr sz="1800"/>
            </a:lvl4pPr>
            <a:lvl5pPr>
              <a:buSzPct val="7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594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943011" y="540205"/>
            <a:ext cx="6644154" cy="4861849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  <a:effectLst>
            <a:outerShdw blurRad="180975" dist="381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n>
                <a:noFill/>
              </a:ln>
              <a:effectLst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1943011" y="5666779"/>
            <a:ext cx="6644154" cy="8725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Caption or simple description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04139" y="714030"/>
            <a:ext cx="6283981" cy="4526908"/>
          </a:xfrm>
          <a:prstGeom prst="rect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943012" y="540205"/>
            <a:ext cx="3971324" cy="5790621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  <a:effectLst>
            <a:outerShdw blurRad="180975" dist="381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n>
                <a:noFill/>
              </a:ln>
              <a:effectLst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208158" y="540205"/>
            <a:ext cx="2454830" cy="57906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Caption or simple description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04139" y="714029"/>
            <a:ext cx="3649070" cy="5417773"/>
          </a:xfrm>
          <a:prstGeom prst="rect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09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41" y="5411552"/>
            <a:ext cx="4738888" cy="2464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5370" y="3100202"/>
            <a:ext cx="77886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90000"/>
                </a:solidFill>
              </a:rPr>
              <a:t>12345 El Monte Road</a:t>
            </a:r>
          </a:p>
          <a:p>
            <a:pPr algn="ctr"/>
            <a:r>
              <a:rPr lang="en-US" sz="2000" dirty="0" smtClean="0">
                <a:solidFill>
                  <a:srgbClr val="990000"/>
                </a:solidFill>
              </a:rPr>
              <a:t>Los Altos Hills, CA 94022</a:t>
            </a:r>
          </a:p>
          <a:p>
            <a:pPr algn="ctr"/>
            <a:endParaRPr lang="en-US" sz="2000" dirty="0" smtClean="0">
              <a:solidFill>
                <a:srgbClr val="99000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990000"/>
                </a:solidFill>
              </a:rPr>
              <a:t>foothill.edu</a:t>
            </a:r>
            <a:endParaRPr lang="en-US" sz="2000" dirty="0" smtClean="0">
              <a:solidFill>
                <a:srgbClr val="990000"/>
              </a:solidFill>
            </a:endParaRPr>
          </a:p>
          <a:p>
            <a:pPr algn="ctr"/>
            <a:endParaRPr lang="en-US" sz="2000" dirty="0">
              <a:solidFill>
                <a:srgbClr val="990000"/>
              </a:solidFill>
            </a:endParaRPr>
          </a:p>
        </p:txBody>
      </p:sp>
      <p:pic>
        <p:nvPicPr>
          <p:cNvPr id="2" name="Picture 1" descr="FHC Centered B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42" y="2131698"/>
            <a:ext cx="3892287" cy="681384"/>
          </a:xfrm>
          <a:prstGeom prst="rect">
            <a:avLst/>
          </a:prstGeom>
        </p:spPr>
      </p:pic>
      <p:pic>
        <p:nvPicPr>
          <p:cNvPr id="5" name="Picture 4" descr="Social Media Tag Horz 201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41" y="5411552"/>
            <a:ext cx="4738888" cy="24642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355370" y="3100202"/>
            <a:ext cx="77886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90000"/>
                </a:solidFill>
              </a:rPr>
              <a:t>12345 El Monte Road</a:t>
            </a:r>
          </a:p>
          <a:p>
            <a:pPr algn="ctr"/>
            <a:r>
              <a:rPr lang="en-US" sz="2000" dirty="0" smtClean="0">
                <a:solidFill>
                  <a:srgbClr val="990000"/>
                </a:solidFill>
              </a:rPr>
              <a:t>Los Altos Hills, CA 94022</a:t>
            </a:r>
          </a:p>
          <a:p>
            <a:pPr algn="ctr"/>
            <a:endParaRPr lang="en-US" sz="2000" dirty="0" smtClean="0">
              <a:solidFill>
                <a:srgbClr val="99000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990000"/>
                </a:solidFill>
              </a:rPr>
              <a:t>foothill.edu</a:t>
            </a:r>
            <a:endParaRPr lang="en-US" sz="2000" dirty="0" smtClean="0">
              <a:solidFill>
                <a:srgbClr val="990000"/>
              </a:solidFill>
            </a:endParaRPr>
          </a:p>
          <a:p>
            <a:pPr algn="ctr"/>
            <a:endParaRPr lang="en-US" sz="2000" dirty="0">
              <a:solidFill>
                <a:srgbClr val="990000"/>
              </a:solidFill>
            </a:endParaRPr>
          </a:p>
        </p:txBody>
      </p:sp>
      <p:pic>
        <p:nvPicPr>
          <p:cNvPr id="7" name="Picture 6" descr="FHC Centered B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42" y="2131698"/>
            <a:ext cx="3892287" cy="681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 Main Slides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" y="6207621"/>
            <a:ext cx="1355368" cy="6503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fld id="{A18B906A-13E2-D944-BA31-E28CBAB377D9}" type="slidenum">
              <a:rPr lang="en-US" sz="2400" smtClean="0">
                <a:latin typeface="+mn-lt"/>
              </a:rPr>
              <a:t>‹#›</a:t>
            </a:fld>
            <a:endParaRPr lang="en-US" sz="2400" dirty="0">
              <a:latin typeface="+mn-lt"/>
            </a:endParaRPr>
          </a:p>
        </p:txBody>
      </p:sp>
      <p:pic>
        <p:nvPicPr>
          <p:cNvPr id="14" name="Picture 13" descr="FH Owl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" y="339517"/>
            <a:ext cx="1771147" cy="1892556"/>
          </a:xfrm>
          <a:prstGeom prst="rect">
            <a:avLst/>
          </a:prstGeom>
          <a:effectLst>
            <a:outerShdw blurRad="53975" dist="25400" dir="2700000" algn="tl" rotWithShape="0">
              <a:schemeClr val="bg1">
                <a:alpha val="70000"/>
              </a:schemeClr>
            </a:outerShdw>
          </a:effectLst>
        </p:spPr>
      </p:pic>
      <p:pic>
        <p:nvPicPr>
          <p:cNvPr id="5" name="Picture 4" descr="PPT Main Slides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" y="6207621"/>
            <a:ext cx="1355368" cy="6503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fld id="{A18B906A-13E2-D944-BA31-E28CBAB377D9}" type="slidenum">
              <a:rPr lang="en-US" sz="2400" smtClean="0">
                <a:latin typeface="+mn-lt"/>
              </a:rPr>
              <a:t>‹#›</a:t>
            </a:fld>
            <a:endParaRPr lang="en-US" sz="2400" dirty="0">
              <a:latin typeface="+mn-lt"/>
            </a:endParaRPr>
          </a:p>
        </p:txBody>
      </p:sp>
      <p:pic>
        <p:nvPicPr>
          <p:cNvPr id="7" name="Picture 6" descr="FH Owl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" y="339517"/>
            <a:ext cx="1771147" cy="1892556"/>
          </a:xfrm>
          <a:prstGeom prst="rect">
            <a:avLst/>
          </a:prstGeom>
          <a:effectLst>
            <a:outerShdw blurRad="53975" dist="25400" dir="2700000" algn="tl" rotWithShape="0">
              <a:schemeClr val="bg1">
                <a:alpha val="70000"/>
              </a:scheme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63" r:id="rId4"/>
    <p:sldLayoutId id="2147483669" r:id="rId5"/>
    <p:sldLayoutId id="214748368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578114"/>
            <a:ext cx="5277693" cy="3373981"/>
          </a:xfrm>
        </p:spPr>
        <p:txBody>
          <a:bodyPr>
            <a:normAutofit/>
          </a:bodyPr>
          <a:lstStyle/>
          <a:p>
            <a:r>
              <a:rPr lang="en-US" b="1" dirty="0" smtClean="0"/>
              <a:t>Online Resource Usage Data @ Foothill College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smtClean="0"/>
              <a:t>3SP Advisory Group November 11,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84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7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Smarthinking</a:t>
            </a:r>
            <a:r>
              <a:rPr lang="en-US"/>
              <a:t> </a:t>
            </a:r>
            <a:r>
              <a:rPr lang="en-US" smtClean="0"/>
              <a:t>Usage Oct </a:t>
            </a:r>
            <a:r>
              <a:rPr lang="en-US" dirty="0"/>
              <a:t>2015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158176"/>
              </p:ext>
            </p:extLst>
          </p:nvPr>
        </p:nvGraphicFramePr>
        <p:xfrm>
          <a:off x="1469105" y="2293502"/>
          <a:ext cx="7421358" cy="181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893"/>
                <a:gridCol w="1236893"/>
                <a:gridCol w="1236893"/>
                <a:gridCol w="1236893"/>
                <a:gridCol w="1236893"/>
                <a:gridCol w="1236893"/>
              </a:tblGrid>
              <a:tr h="90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Hours Purchased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Hours Used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Sessions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Distinct Users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Hours Per Student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Sessions Per Student</a:t>
                      </a:r>
                    </a:p>
                  </a:txBody>
                  <a:tcPr marL="12700" marR="12700" marT="12700" marB="0" anchor="b"/>
                </a:tc>
              </a:tr>
              <a:tr h="90981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2.73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75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Smarthinking</a:t>
            </a:r>
            <a:r>
              <a:rPr lang="en-US" dirty="0"/>
              <a:t> </a:t>
            </a:r>
            <a:r>
              <a:rPr lang="en-US" dirty="0" smtClean="0"/>
              <a:t>Usage Oct </a:t>
            </a:r>
            <a:r>
              <a:rPr lang="en-US" dirty="0"/>
              <a:t>2015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542255"/>
              </p:ext>
            </p:extLst>
          </p:nvPr>
        </p:nvGraphicFramePr>
        <p:xfrm>
          <a:off x="2085179" y="1592184"/>
          <a:ext cx="5232060" cy="5014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020"/>
                <a:gridCol w="1744020"/>
                <a:gridCol w="1744020"/>
              </a:tblGrid>
              <a:tr h="27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Subject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Sessions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 Time(minutes)</a:t>
                      </a:r>
                    </a:p>
                  </a:txBody>
                  <a:tcPr marL="12700" marR="12700" marT="12700" marB="0" anchor="b"/>
                </a:tc>
              </a:tr>
              <a:tr h="27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Algebra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502</a:t>
                      </a:r>
                    </a:p>
                  </a:txBody>
                  <a:tcPr marL="12700" marR="12700" marT="12700" marB="0" anchor="b"/>
                </a:tc>
              </a:tr>
              <a:tr h="27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 Math Skills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12700" marR="12700" marT="12700" marB="0" anchor="b"/>
                </a:tc>
              </a:tr>
              <a:tr h="27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Calculus Single Variable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1019</a:t>
                      </a:r>
                    </a:p>
                  </a:txBody>
                  <a:tcPr marL="12700" marR="12700" marT="12700" marB="0" anchor="b"/>
                </a:tc>
              </a:tr>
              <a:tr h="27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Career Writing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2700" marR="12700" marT="12700" marB="0" anchor="b"/>
                </a:tc>
              </a:tr>
              <a:tr h="27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Essay Center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</a:t>
                      </a:r>
                    </a:p>
                  </a:txBody>
                  <a:tcPr marL="12700" marR="12700" marT="12700" marB="0" anchor="b"/>
                </a:tc>
              </a:tr>
              <a:tr h="27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 Chemistry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</a:t>
                      </a:r>
                    </a:p>
                  </a:txBody>
                  <a:tcPr marL="12700" marR="12700" marT="12700" marB="0" anchor="b"/>
                </a:tc>
              </a:tr>
              <a:tr h="27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Geometry &amp; Trigonometry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12700" marR="12700" marT="12700" marB="0" anchor="b"/>
                </a:tc>
              </a:tr>
              <a:tr h="28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Grammar &amp; Documentation Review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12700" marR="12700" marT="12700" marB="0" anchor="b"/>
                </a:tc>
              </a:tr>
              <a:tr h="27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Paragraph Submission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12700" marR="12700" marT="12700" marB="0" anchor="b"/>
                </a:tc>
              </a:tr>
              <a:tr h="27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</a:t>
                      </a:r>
                    </a:p>
                  </a:txBody>
                  <a:tcPr marL="12700" marR="12700" marT="12700" marB="0" anchor="b"/>
                </a:tc>
              </a:tr>
              <a:tr h="27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Reading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12700" marR="12700" marT="12700" marB="0" anchor="b"/>
                </a:tc>
              </a:tr>
              <a:tr h="27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 and Documentation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2700" marR="12700" marT="12700" marB="0" anchor="b"/>
                </a:tc>
              </a:tr>
              <a:tr h="27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Resume or Cover Letter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2700" marR="12700" marT="12700" marB="0" anchor="b"/>
                </a:tc>
              </a:tr>
              <a:tr h="27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Statistics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12700" marR="12700" marT="12700" marB="0" anchor="b"/>
                </a:tc>
              </a:tr>
              <a:tr h="27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Statistics w/ Audio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12700" marR="12700" marT="12700" marB="0" anchor="b"/>
                </a:tc>
              </a:tr>
              <a:tr h="27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Writing (All Subjects)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12700" marR="12700" marT="12700" marB="0" anchor="b"/>
                </a:tc>
              </a:tr>
              <a:tr h="274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in Hours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15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Smarthinking</a:t>
            </a:r>
            <a:r>
              <a:rPr lang="en-US" dirty="0" smtClean="0"/>
              <a:t> User Demographics </a:t>
            </a:r>
            <a:r>
              <a:rPr lang="en-US" dirty="0"/>
              <a:t>Oct 2015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834273"/>
              </p:ext>
            </p:extLst>
          </p:nvPr>
        </p:nvGraphicFramePr>
        <p:xfrm>
          <a:off x="1895475" y="2081213"/>
          <a:ext cx="676751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788"/>
                <a:gridCol w="966788"/>
                <a:gridCol w="966788"/>
                <a:gridCol w="966788"/>
                <a:gridCol w="966788"/>
                <a:gridCol w="966788"/>
                <a:gridCol w="966788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Gender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F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M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Total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Age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#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#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#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18 - 21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11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30%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10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27%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21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57%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22 - 25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11%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11%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8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22%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26 - 29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3%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3%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2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5%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30 +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11%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2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5%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6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16%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Total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20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54%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17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46%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37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100%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35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Foothill Student Success Scorecard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581230"/>
              </p:ext>
            </p:extLst>
          </p:nvPr>
        </p:nvGraphicFramePr>
        <p:xfrm>
          <a:off x="1895475" y="2081213"/>
          <a:ext cx="676751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757"/>
                <a:gridCol w="33837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Foothill Students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Less than 20 years 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22.4%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20 to 24 years 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34.1%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25 to 39 years 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28.2%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40 or more years 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15.3%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Unknown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0.1%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54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Smarthinking</a:t>
            </a:r>
            <a:r>
              <a:rPr lang="en-US" dirty="0"/>
              <a:t> User </a:t>
            </a:r>
            <a:r>
              <a:rPr lang="en-US" dirty="0" smtClean="0"/>
              <a:t>Demographics </a:t>
            </a:r>
            <a:r>
              <a:rPr lang="en-US" dirty="0"/>
              <a:t>Oct 2015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777181"/>
              </p:ext>
            </p:extLst>
          </p:nvPr>
        </p:nvGraphicFramePr>
        <p:xfrm>
          <a:off x="1895475" y="2081213"/>
          <a:ext cx="67675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838"/>
                <a:gridCol w="2255838"/>
                <a:gridCol w="2255838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Race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#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Asian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20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62%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Black or African American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2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3%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Hispanic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3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2%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Other Asian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3%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Two or more races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4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11%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White or Caucasian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7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"/>
                          <a:ea typeface="ＭＳ 明朝"/>
                          <a:cs typeface="Times New Roman"/>
                        </a:rPr>
                        <a:t>19%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8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Foothill Student Success Scorecard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828659"/>
              </p:ext>
            </p:extLst>
          </p:nvPr>
        </p:nvGraphicFramePr>
        <p:xfrm>
          <a:off x="1895475" y="2081213"/>
          <a:ext cx="676751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757"/>
                <a:gridCol w="33837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Foothill Students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African American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3.6%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American Indian/Alaska Native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0.2%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Asian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23.9%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Filipino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3.4%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Hispanic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21.4%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Pacific Islander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0.7%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White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35.5%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Two or more Races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4.8%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Unknown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"/>
                          <a:ea typeface="Times New Roman"/>
                          <a:cs typeface="Times New Roman"/>
                        </a:rPr>
                        <a:t>6.5%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32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Foothill- September</a:t>
            </a:r>
            <a:endParaRPr lang="en-US" dirty="0"/>
          </a:p>
        </p:txBody>
      </p:sp>
      <p:pic>
        <p:nvPicPr>
          <p:cNvPr id="4" name="Content Placeholder 3" descr="Screen Shot 2015-11-11 at 7.35.4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86" r="-10686"/>
          <a:stretch>
            <a:fillRect/>
          </a:stretch>
        </p:blipFill>
        <p:spPr>
          <a:xfrm>
            <a:off x="1534586" y="1573230"/>
            <a:ext cx="7536377" cy="4568049"/>
          </a:xfrm>
        </p:spPr>
      </p:pic>
    </p:spTree>
    <p:extLst>
      <p:ext uri="{BB962C8B-B14F-4D97-AF65-F5344CB8AC3E}">
        <p14:creationId xmlns:p14="http://schemas.microsoft.com/office/powerpoint/2010/main" val="124217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82799"/>
            <a:ext cx="6767369" cy="513438"/>
          </a:xfrm>
        </p:spPr>
        <p:txBody>
          <a:bodyPr anchor="t"/>
          <a:lstStyle/>
          <a:p>
            <a:r>
              <a:rPr lang="en-US" sz="3200" dirty="0" smtClean="0"/>
              <a:t>Ask Foothill</a:t>
            </a:r>
            <a:endParaRPr lang="en-US" sz="3200" dirty="0"/>
          </a:p>
        </p:txBody>
      </p:sp>
      <p:pic>
        <p:nvPicPr>
          <p:cNvPr id="4" name="Content Placeholder 3" descr="Screen Shot 2015-11-11 at 7.35.1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86" b="-26086"/>
          <a:stretch>
            <a:fillRect/>
          </a:stretch>
        </p:blipFill>
        <p:spPr>
          <a:xfrm>
            <a:off x="1895616" y="-142160"/>
            <a:ext cx="6767369" cy="4278359"/>
          </a:xfrm>
        </p:spPr>
      </p:pic>
      <p:pic>
        <p:nvPicPr>
          <p:cNvPr id="7" name="Picture 6" descr="Screen Shot 2015-11-11 at 7.37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16" y="3355066"/>
            <a:ext cx="6767369" cy="28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Foothill College Template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Foothill College Template.potx</Template>
  <TotalTime>446</TotalTime>
  <Words>335</Words>
  <Application>Microsoft Macintosh PowerPoint</Application>
  <PresentationFormat>On-screen Show (4:3)</PresentationFormat>
  <Paragraphs>175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Foothill College Template</vt:lpstr>
      <vt:lpstr>Online Resource Usage Data @ Foothill College</vt:lpstr>
      <vt:lpstr>Smarthinking Usage Oct 2015</vt:lpstr>
      <vt:lpstr>Smarthinking Usage Oct 2015</vt:lpstr>
      <vt:lpstr>Smarthinking User Demographics Oct 2015</vt:lpstr>
      <vt:lpstr>Foothill Student Success Scorecard</vt:lpstr>
      <vt:lpstr>Smarthinking User Demographics Oct 2015</vt:lpstr>
      <vt:lpstr>Foothill Student Success Scorecard</vt:lpstr>
      <vt:lpstr>Ask Foothill- September</vt:lpstr>
      <vt:lpstr>Ask Foothill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Foothill College</dc:title>
  <dc:creator>FHDA</dc:creator>
  <cp:lastModifiedBy>FHDA</cp:lastModifiedBy>
  <cp:revision>57</cp:revision>
  <dcterms:created xsi:type="dcterms:W3CDTF">2015-07-22T22:09:01Z</dcterms:created>
  <dcterms:modified xsi:type="dcterms:W3CDTF">2015-11-11T20:06:53Z</dcterms:modified>
</cp:coreProperties>
</file>