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3" r:id="rId6"/>
    <p:sldId id="259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CMS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Etudes</c:v>
                </c:pt>
                <c:pt idx="1">
                  <c:v>Canvas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444</c:v>
                </c:pt>
                <c:pt idx="1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CMS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Etudes</c:v>
                </c:pt>
                <c:pt idx="1">
                  <c:v>Canvas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448</c:v>
                </c:pt>
                <c:pt idx="1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Winter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Etudes</c:v>
                </c:pt>
                <c:pt idx="1">
                  <c:v>Canvas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444</c:v>
                </c:pt>
                <c:pt idx="1">
                  <c:v>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Spring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Etudes</c:v>
                </c:pt>
                <c:pt idx="1">
                  <c:v>Canvas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448</c:v>
                </c:pt>
                <c:pt idx="1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1854096"/>
        <c:axId val="721670784"/>
      </c:barChart>
      <c:catAx>
        <c:axId val="721854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670784"/>
        <c:crosses val="autoZero"/>
        <c:auto val="1"/>
        <c:lblAlgn val="ctr"/>
        <c:lblOffset val="100"/>
        <c:noMultiLvlLbl val="0"/>
      </c:catAx>
      <c:valAx>
        <c:axId val="72167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854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9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5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4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9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6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33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51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43877-F8D6-4575-8C8D-3194B66CCADA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08B95-8F54-4F80-928B-A2B28840D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1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Canvas Training and Migration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18,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b="1" dirty="0" smtClean="0"/>
              <a:t>Canvas Certification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114 people have Canvas Certification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93 people completed Canvas Certification training course</a:t>
            </a:r>
          </a:p>
          <a:p>
            <a:pPr lvl="1"/>
            <a:r>
              <a:rPr lang="en-US" dirty="0" smtClean="0"/>
              <a:t>21 received Canvas Certification based on prior experience/training</a:t>
            </a:r>
          </a:p>
          <a:p>
            <a:pPr lvl="1"/>
            <a:r>
              <a:rPr lang="en-US" dirty="0" smtClean="0"/>
              <a:t>Includes faculty and staff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113 registered for Canvas Certification</a:t>
            </a:r>
            <a:br>
              <a:rPr lang="en-US" dirty="0" smtClean="0"/>
            </a:br>
            <a:r>
              <a:rPr lang="en-US" dirty="0" smtClean="0"/>
              <a:t>training but have not completed</a:t>
            </a:r>
          </a:p>
          <a:p>
            <a:endParaRPr lang="en-US" dirty="0"/>
          </a:p>
          <a:p>
            <a:r>
              <a:rPr lang="en-US" dirty="0" smtClean="0"/>
              <a:t>On-campus workshops for Certification and Migration scheduled each month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61 course sites received accessibility reviews</a:t>
            </a:r>
          </a:p>
        </p:txBody>
      </p:sp>
      <p:pic>
        <p:nvPicPr>
          <p:cNvPr id="1026" name="Picture 2" descr="https://yccd.instructure.com/courses/5683/files/181535/preview?verifier=xJj56GKqPzGOgZF5tnody4fmI2SlzaWZ3mxfny8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813" y="3530445"/>
            <a:ext cx="3995987" cy="941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28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Canvas vs. Etudes Enrollments in Winter Quarter</a:t>
            </a:r>
            <a:br>
              <a:rPr lang="en-US" b="1" dirty="0" smtClean="0"/>
            </a:br>
            <a:r>
              <a:rPr lang="en-US" sz="3200" dirty="0" smtClean="0"/>
              <a:t>fully online, hybrid, and on-campus sections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71011"/>
            <a:ext cx="10515600" cy="3505952"/>
          </a:xfrm>
        </p:spPr>
        <p:txBody>
          <a:bodyPr>
            <a:normAutofit/>
          </a:bodyPr>
          <a:lstStyle/>
          <a:p>
            <a:r>
              <a:rPr lang="en-US" b="1" dirty="0" smtClean="0"/>
              <a:t>Sections using CMS (503)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all </a:t>
            </a:r>
            <a:r>
              <a:rPr lang="en-US" b="1" dirty="0"/>
              <a:t>Etudes</a:t>
            </a:r>
            <a:r>
              <a:rPr lang="en-US" dirty="0"/>
              <a:t> course sites </a:t>
            </a:r>
            <a:r>
              <a:rPr lang="en-US" dirty="0" smtClean="0"/>
              <a:t>= 444</a:t>
            </a:r>
            <a:br>
              <a:rPr lang="en-US" dirty="0" smtClean="0"/>
            </a:br>
            <a:endParaRPr lang="en-US" dirty="0"/>
          </a:p>
          <a:p>
            <a:pPr lvl="1"/>
            <a:r>
              <a:rPr lang="en-US" dirty="0"/>
              <a:t>For all </a:t>
            </a:r>
            <a:r>
              <a:rPr lang="en-US" b="1" dirty="0"/>
              <a:t>Canvas</a:t>
            </a:r>
            <a:r>
              <a:rPr lang="en-US" dirty="0"/>
              <a:t> course </a:t>
            </a:r>
            <a:r>
              <a:rPr lang="en-US" dirty="0" smtClean="0"/>
              <a:t>sites </a:t>
            </a:r>
            <a:r>
              <a:rPr lang="en-US" dirty="0"/>
              <a:t>= </a:t>
            </a:r>
            <a:r>
              <a:rPr lang="en-US" dirty="0" smtClean="0"/>
              <a:t>59 </a:t>
            </a:r>
            <a:r>
              <a:rPr lang="en-US" dirty="0"/>
              <a:t>(</a:t>
            </a:r>
            <a:r>
              <a:rPr lang="en-US" b="1" dirty="0" smtClean="0"/>
              <a:t>12%</a:t>
            </a:r>
            <a:r>
              <a:rPr lang="en-US" dirty="0" smtClean="0"/>
              <a:t> </a:t>
            </a:r>
            <a:r>
              <a:rPr lang="en-US" dirty="0"/>
              <a:t>of total)</a:t>
            </a:r>
          </a:p>
          <a:p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257622399"/>
              </p:ext>
            </p:extLst>
          </p:nvPr>
        </p:nvGraphicFramePr>
        <p:xfrm>
          <a:off x="6705599" y="1996400"/>
          <a:ext cx="6256275" cy="400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040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Canvas vs. Etudes Enrollments in Spring Quarter</a:t>
            </a:r>
            <a:br>
              <a:rPr lang="en-US" b="1" dirty="0" smtClean="0"/>
            </a:br>
            <a:r>
              <a:rPr lang="en-US" sz="3200" dirty="0" smtClean="0"/>
              <a:t>fully online, hybrid, and on-campus sections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Enrollments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all </a:t>
            </a:r>
            <a:r>
              <a:rPr lang="en-US" b="1" dirty="0"/>
              <a:t>Etudes</a:t>
            </a:r>
            <a:r>
              <a:rPr lang="en-US" dirty="0"/>
              <a:t> course </a:t>
            </a:r>
            <a:r>
              <a:rPr lang="en-US" dirty="0" smtClean="0"/>
              <a:t>sites </a:t>
            </a:r>
            <a:r>
              <a:rPr lang="en-US" dirty="0"/>
              <a:t>= 14,048</a:t>
            </a:r>
          </a:p>
          <a:p>
            <a:pPr lvl="1"/>
            <a:r>
              <a:rPr lang="en-US" dirty="0"/>
              <a:t>In all </a:t>
            </a:r>
            <a:r>
              <a:rPr lang="en-US" b="1" dirty="0"/>
              <a:t>Canvas</a:t>
            </a:r>
            <a:r>
              <a:rPr lang="en-US" dirty="0"/>
              <a:t> course </a:t>
            </a:r>
            <a:r>
              <a:rPr lang="en-US" dirty="0" smtClean="0"/>
              <a:t>sites </a:t>
            </a:r>
            <a:r>
              <a:rPr lang="en-US" dirty="0"/>
              <a:t>= 3,418 (</a:t>
            </a:r>
            <a:r>
              <a:rPr lang="en-US" b="1" dirty="0"/>
              <a:t>19.6% </a:t>
            </a:r>
            <a:r>
              <a:rPr lang="en-US" dirty="0"/>
              <a:t>of total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/>
          </a:p>
          <a:p>
            <a:r>
              <a:rPr lang="en-US" b="1" dirty="0" smtClean="0"/>
              <a:t>Sections (total 556)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all </a:t>
            </a:r>
            <a:r>
              <a:rPr lang="en-US" b="1" dirty="0"/>
              <a:t>Etudes</a:t>
            </a:r>
            <a:r>
              <a:rPr lang="en-US" dirty="0"/>
              <a:t> course sites </a:t>
            </a:r>
            <a:r>
              <a:rPr lang="en-US" dirty="0" smtClean="0"/>
              <a:t>= 448</a:t>
            </a:r>
            <a:endParaRPr lang="en-US" dirty="0"/>
          </a:p>
          <a:p>
            <a:pPr lvl="1"/>
            <a:r>
              <a:rPr lang="en-US" dirty="0"/>
              <a:t>For all </a:t>
            </a:r>
            <a:r>
              <a:rPr lang="en-US" b="1" dirty="0"/>
              <a:t>Canvas</a:t>
            </a:r>
            <a:r>
              <a:rPr lang="en-US" dirty="0"/>
              <a:t> course </a:t>
            </a:r>
            <a:r>
              <a:rPr lang="en-US" dirty="0" smtClean="0"/>
              <a:t>sites </a:t>
            </a:r>
            <a:r>
              <a:rPr lang="en-US" dirty="0"/>
              <a:t>= 108 (</a:t>
            </a:r>
            <a:r>
              <a:rPr lang="en-US" b="1" dirty="0"/>
              <a:t>19.4%</a:t>
            </a:r>
            <a:r>
              <a:rPr lang="en-US" dirty="0"/>
              <a:t> of total)</a:t>
            </a:r>
          </a:p>
          <a:p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738017268"/>
              </p:ext>
            </p:extLst>
          </p:nvPr>
        </p:nvGraphicFramePr>
        <p:xfrm>
          <a:off x="6705599" y="1996400"/>
          <a:ext cx="6256275" cy="400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02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Use of CMS by Quarter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3998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96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Non-instructional Uses of Canvas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BSS Division site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BHS Curriculum Committee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College Puente Project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Academic Probation course by Counseling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Supplemental Instruction for PSME 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204" y="1986350"/>
            <a:ext cx="4243137" cy="264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2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Integrations with Canvas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74807"/>
          </a:xfrm>
        </p:spPr>
        <p:txBody>
          <a:bodyPr>
            <a:normAutofit fontScale="77500" lnSpcReduction="20000"/>
          </a:bodyPr>
          <a:lstStyle/>
          <a:p>
            <a:r>
              <a:rPr lang="en-US" sz="2900" b="1" dirty="0" err="1" smtClean="0"/>
              <a:t>EvalKIT</a:t>
            </a:r>
            <a:r>
              <a:rPr lang="en-US" sz="2900" b="1" dirty="0" smtClean="0"/>
              <a:t> </a:t>
            </a:r>
            <a:r>
              <a:rPr lang="en-US" sz="2900" dirty="0"/>
              <a:t>– for administering student course evaluation surveys </a:t>
            </a:r>
          </a:p>
          <a:p>
            <a:r>
              <a:rPr lang="en-US" sz="2900" b="1" dirty="0" err="1" smtClean="0"/>
              <a:t>Proctorio</a:t>
            </a:r>
            <a:r>
              <a:rPr lang="en-US" sz="2900" b="1" dirty="0" smtClean="0"/>
              <a:t> </a:t>
            </a:r>
            <a:r>
              <a:rPr lang="en-US" sz="2900" dirty="0"/>
              <a:t>- for remote proctored testing </a:t>
            </a:r>
          </a:p>
          <a:p>
            <a:r>
              <a:rPr lang="en-US" sz="2900" b="1" dirty="0" smtClean="0"/>
              <a:t>Macmillan </a:t>
            </a:r>
            <a:r>
              <a:rPr lang="en-US" sz="2900" dirty="0"/>
              <a:t>- textbook publisher’s content </a:t>
            </a:r>
          </a:p>
          <a:p>
            <a:r>
              <a:rPr lang="en-US" sz="2900" b="1" dirty="0" smtClean="0"/>
              <a:t>Pearson </a:t>
            </a:r>
            <a:r>
              <a:rPr lang="en-US" sz="2900" b="1" dirty="0" err="1"/>
              <a:t>MyLab</a:t>
            </a:r>
            <a:r>
              <a:rPr lang="en-US" sz="2900" b="1" dirty="0"/>
              <a:t> and Mastering </a:t>
            </a:r>
            <a:r>
              <a:rPr lang="en-US" sz="2900" dirty="0"/>
              <a:t>– textbook publisher’s content and software </a:t>
            </a:r>
          </a:p>
          <a:p>
            <a:r>
              <a:rPr lang="en-US" sz="2900" b="1" dirty="0" err="1" smtClean="0"/>
              <a:t>VoiceThread</a:t>
            </a:r>
            <a:r>
              <a:rPr lang="en-US" sz="2900" b="1" dirty="0" smtClean="0"/>
              <a:t> </a:t>
            </a:r>
            <a:r>
              <a:rPr lang="en-US" sz="2900" dirty="0"/>
              <a:t>– rich multimedia for student engagement and interaction </a:t>
            </a:r>
          </a:p>
          <a:p>
            <a:r>
              <a:rPr lang="en-US" sz="2900" b="1" dirty="0" err="1" smtClean="0"/>
              <a:t>Turnitin</a:t>
            </a:r>
            <a:r>
              <a:rPr lang="en-US" sz="2900" b="1" dirty="0" smtClean="0"/>
              <a:t> </a:t>
            </a:r>
            <a:r>
              <a:rPr lang="en-US" sz="2900" dirty="0"/>
              <a:t>– plagiarism detection software </a:t>
            </a:r>
          </a:p>
          <a:p>
            <a:r>
              <a:rPr lang="en-US" sz="2900" b="1" dirty="0" smtClean="0"/>
              <a:t>Canvas </a:t>
            </a:r>
            <a:r>
              <a:rPr lang="en-US" sz="2900" b="1" dirty="0"/>
              <a:t>Support Cloud Services </a:t>
            </a:r>
            <a:r>
              <a:rPr lang="en-US" sz="2900" dirty="0"/>
              <a:t>– help desk for evenings and weekends </a:t>
            </a:r>
          </a:p>
          <a:p>
            <a:r>
              <a:rPr lang="en-US" sz="2900" b="1" dirty="0" smtClean="0"/>
              <a:t>Content </a:t>
            </a:r>
            <a:r>
              <a:rPr lang="en-US" sz="2900" b="1" dirty="0"/>
              <a:t>Migrations Tool </a:t>
            </a:r>
            <a:r>
              <a:rPr lang="en-US" sz="2900" dirty="0"/>
              <a:t>– for copying site content from Etudes to Canvas </a:t>
            </a:r>
          </a:p>
          <a:p>
            <a:r>
              <a:rPr lang="en-US" sz="2900" b="1" dirty="0" smtClean="0"/>
              <a:t>Banner </a:t>
            </a:r>
            <a:r>
              <a:rPr lang="en-US" sz="2900" dirty="0"/>
              <a:t>– for single sign-on via </a:t>
            </a:r>
            <a:r>
              <a:rPr lang="en-US" sz="2900" dirty="0" err="1"/>
              <a:t>MyPortal</a:t>
            </a:r>
            <a:r>
              <a:rPr lang="en-US" sz="2900" dirty="0"/>
              <a:t> </a:t>
            </a:r>
            <a:r>
              <a:rPr lang="en-US" sz="2900" dirty="0" smtClean="0"/>
              <a:t>and submission of grades</a:t>
            </a:r>
          </a:p>
          <a:p>
            <a:r>
              <a:rPr lang="en-US" sz="2900" b="1" dirty="0" err="1" smtClean="0"/>
              <a:t>Beoga</a:t>
            </a:r>
            <a:endParaRPr lang="en-US" sz="2900" b="1" dirty="0" smtClean="0"/>
          </a:p>
          <a:p>
            <a:r>
              <a:rPr lang="en-US" sz="2900" b="1" dirty="0" err="1" smtClean="0"/>
              <a:t>Mediawiki</a:t>
            </a:r>
            <a:endParaRPr lang="en-US" sz="2900" b="1" dirty="0" smtClean="0"/>
          </a:p>
          <a:p>
            <a:r>
              <a:rPr lang="en-US" sz="2900" b="1" dirty="0" err="1" smtClean="0"/>
              <a:t>NetTutor</a:t>
            </a:r>
            <a:r>
              <a:rPr lang="en-US" sz="2900" b="1" dirty="0" smtClean="0"/>
              <a:t> </a:t>
            </a:r>
            <a:r>
              <a:rPr lang="en-US" sz="2900" dirty="0"/>
              <a:t>– tutoring services for OEI Exchange courses only </a:t>
            </a:r>
            <a:endParaRPr lang="en-US" sz="2900" dirty="0" smtClean="0"/>
          </a:p>
          <a:p>
            <a:r>
              <a:rPr lang="en-US" sz="2900" b="1" dirty="0" smtClean="0"/>
              <a:t>Quest </a:t>
            </a:r>
            <a:r>
              <a:rPr lang="en-US" sz="2900" b="1" dirty="0"/>
              <a:t>for Success </a:t>
            </a:r>
            <a:r>
              <a:rPr lang="en-US" sz="2900" dirty="0"/>
              <a:t>– </a:t>
            </a:r>
            <a:r>
              <a:rPr lang="en-US" sz="2900" dirty="0" err="1"/>
              <a:t>SmarterMeasure</a:t>
            </a:r>
            <a:r>
              <a:rPr lang="en-US" sz="2900" dirty="0"/>
              <a:t> readiness assessment and tutorials for OEI Exchange courses only </a:t>
            </a:r>
            <a:endParaRPr lang="en-US" sz="2900" dirty="0" smtClean="0"/>
          </a:p>
          <a:p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7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Accessibility Reviews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Reviewed = 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73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164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Canvas Training and Migration Report</vt:lpstr>
      <vt:lpstr> Canvas Certification</vt:lpstr>
      <vt:lpstr>Canvas vs. Etudes Enrollments in Winter Quarter fully online, hybrid, and on-campus sections</vt:lpstr>
      <vt:lpstr>Canvas vs. Etudes Enrollments in Spring Quarter fully online, hybrid, and on-campus sections</vt:lpstr>
      <vt:lpstr>Use of CMS by Quarter</vt:lpstr>
      <vt:lpstr>Non-instructional Uses of Canvas</vt:lpstr>
      <vt:lpstr>Integrations with Canvas</vt:lpstr>
      <vt:lpstr>Accessibility Reviews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Canvas Training and Migration Report</dc:title>
  <dc:creator>FHDA</dc:creator>
  <cp:lastModifiedBy>FHDA</cp:lastModifiedBy>
  <cp:revision>7</cp:revision>
  <dcterms:created xsi:type="dcterms:W3CDTF">2016-04-18T17:36:25Z</dcterms:created>
  <dcterms:modified xsi:type="dcterms:W3CDTF">2016-04-18T18:18:40Z</dcterms:modified>
</cp:coreProperties>
</file>