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6502" r:id="rId1"/>
  </p:sldMasterIdLst>
  <p:sldIdLst>
    <p:sldId id="256" r:id="rId2"/>
    <p:sldId id="270" r:id="rId3"/>
    <p:sldId id="274" r:id="rId4"/>
    <p:sldId id="272" r:id="rId5"/>
    <p:sldId id="275" r:id="rId6"/>
    <p:sldId id="271" r:id="rId7"/>
    <p:sldId id="273" r:id="rId8"/>
    <p:sldId id="276" r:id="rId9"/>
    <p:sldId id="277" r:id="rId10"/>
    <p:sldId id="278" r:id="rId11"/>
    <p:sldId id="279" r:id="rId12"/>
    <p:sldId id="280" r:id="rId13"/>
    <p:sldId id="261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28"/>
    <p:restoredTop sz="93662"/>
  </p:normalViewPr>
  <p:slideViewPr>
    <p:cSldViewPr snapToGrid="0" snapToObjects="1">
      <p:cViewPr>
        <p:scale>
          <a:sx n="60" d="100"/>
          <a:sy n="60" d="100"/>
        </p:scale>
        <p:origin x="1472" y="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 Main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H Ow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44600"/>
            <a:ext cx="3149600" cy="33655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82975" y="6254750"/>
            <a:ext cx="52784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Arial" charset="0"/>
                <a:ea typeface="ＭＳ Ｐゴシック" charset="-128"/>
                <a:cs typeface="ＭＳ Ｐゴシック" charset="-128"/>
              </a:rPr>
              <a:t>Foothill College, 12345 El Monte Road, Los Altos Hills, CA 94022  </a:t>
            </a:r>
            <a:r>
              <a:rPr lang="en-US" sz="1050" dirty="0">
                <a:solidFill>
                  <a:srgbClr val="99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|</a:t>
            </a:r>
            <a:r>
              <a:rPr lang="en-US" sz="1050" dirty="0">
                <a:latin typeface="Arial" charset="0"/>
                <a:ea typeface="ＭＳ Ｐゴシック" charset="-128"/>
                <a:cs typeface="ＭＳ Ｐゴシック" charset="-128"/>
              </a:rPr>
              <a:t>  foothill.edu</a:t>
            </a:r>
          </a:p>
        </p:txBody>
      </p:sp>
      <p:pic>
        <p:nvPicPr>
          <p:cNvPr id="7" name="Picture 10" descr="PPT Main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H Ow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44600"/>
            <a:ext cx="3149600" cy="33655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82975" y="6254750"/>
            <a:ext cx="52784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Arial" charset="0"/>
                <a:ea typeface="ＭＳ Ｐゴシック" charset="-128"/>
                <a:cs typeface="ＭＳ Ｐゴシック" charset="-128"/>
              </a:rPr>
              <a:t>Foothill College, 12345 El Monte Road, Los Altos Hills, CA 94022  </a:t>
            </a:r>
            <a:r>
              <a:rPr lang="en-US" sz="1050" dirty="0">
                <a:solidFill>
                  <a:srgbClr val="99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|</a:t>
            </a:r>
            <a:r>
              <a:rPr lang="en-US" sz="1050" dirty="0">
                <a:latin typeface="Arial" charset="0"/>
                <a:ea typeface="ＭＳ Ｐゴシック" charset="-128"/>
                <a:cs typeface="ＭＳ Ｐゴシック" charset="-128"/>
              </a:rPr>
              <a:t>  foothill.edu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3330" y="2115163"/>
            <a:ext cx="5277693" cy="18369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3326" y="4245823"/>
            <a:ext cx="5277697" cy="98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rgbClr val="990000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148088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905000"/>
            <a:ext cx="6767369" cy="44542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SzPct val="70000"/>
              <a:buFont typeface="Wingdings" charset="2"/>
              <a:buChar char="§"/>
              <a:defRPr sz="4000">
                <a:latin typeface="Calibri"/>
                <a:cs typeface="Calibri"/>
              </a:defRPr>
            </a:lvl1pPr>
            <a:lvl2pPr marL="4572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2pPr>
            <a:lvl3pPr marL="6858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3pPr>
            <a:lvl4pPr marL="9144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4pPr>
            <a:lvl5pPr marL="11430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3519901"/>
      </p:ext>
    </p:extLst>
  </p:cSld>
  <p:clrMapOvr>
    <a:masterClrMapping/>
  </p:clrMapOvr>
  <p:transition spd="med"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1895617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5468862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86022"/>
      </p:ext>
    </p:extLst>
  </p:cSld>
  <p:clrMapOvr>
    <a:masterClrMapping/>
  </p:clrMapOvr>
  <p:transition spd="med">
    <p:fad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099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sz="half" idx="21"/>
          </p:nvPr>
        </p:nvSpPr>
        <p:spPr>
          <a:xfrm>
            <a:off x="2009907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Content Placeholder 3"/>
          <p:cNvSpPr>
            <a:spLocks noGrp="1"/>
          </p:cNvSpPr>
          <p:nvPr>
            <p:ph sz="half" idx="27"/>
          </p:nvPr>
        </p:nvSpPr>
        <p:spPr>
          <a:xfrm>
            <a:off x="43721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28"/>
          </p:nvPr>
        </p:nvSpPr>
        <p:spPr>
          <a:xfrm>
            <a:off x="6734307" y="19812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sz="half" idx="32"/>
          </p:nvPr>
        </p:nvSpPr>
        <p:spPr>
          <a:xfrm>
            <a:off x="2009907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sz="half" idx="33"/>
          </p:nvPr>
        </p:nvSpPr>
        <p:spPr>
          <a:xfrm>
            <a:off x="4343400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sz="half" idx="34"/>
          </p:nvPr>
        </p:nvSpPr>
        <p:spPr>
          <a:xfrm>
            <a:off x="4343400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sz="half" idx="35"/>
          </p:nvPr>
        </p:nvSpPr>
        <p:spPr>
          <a:xfrm>
            <a:off x="6734307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sz="half" idx="36"/>
          </p:nvPr>
        </p:nvSpPr>
        <p:spPr>
          <a:xfrm>
            <a:off x="6734307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" name="Content Placeholder 3"/>
          <p:cNvSpPr>
            <a:spLocks noGrp="1"/>
          </p:cNvSpPr>
          <p:nvPr>
            <p:ph sz="half" idx="37"/>
          </p:nvPr>
        </p:nvSpPr>
        <p:spPr>
          <a:xfrm>
            <a:off x="20099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sz="half" idx="38"/>
          </p:nvPr>
        </p:nvSpPr>
        <p:spPr>
          <a:xfrm>
            <a:off x="2009907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Content Placeholder 3"/>
          <p:cNvSpPr>
            <a:spLocks noGrp="1"/>
          </p:cNvSpPr>
          <p:nvPr>
            <p:ph sz="half" idx="39"/>
          </p:nvPr>
        </p:nvSpPr>
        <p:spPr>
          <a:xfrm>
            <a:off x="4343400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Content Placeholder 3"/>
          <p:cNvSpPr>
            <a:spLocks noGrp="1"/>
          </p:cNvSpPr>
          <p:nvPr>
            <p:ph sz="half" idx="40"/>
          </p:nvPr>
        </p:nvSpPr>
        <p:spPr>
          <a:xfrm>
            <a:off x="67343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sz="half" idx="41"/>
          </p:nvPr>
        </p:nvSpPr>
        <p:spPr>
          <a:xfrm>
            <a:off x="2009907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sz="half" idx="42"/>
          </p:nvPr>
        </p:nvSpPr>
        <p:spPr>
          <a:xfrm>
            <a:off x="4343400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Content Placeholder 2"/>
          <p:cNvSpPr>
            <a:spLocks noGrp="1"/>
          </p:cNvSpPr>
          <p:nvPr>
            <p:ph sz="half" idx="43"/>
          </p:nvPr>
        </p:nvSpPr>
        <p:spPr>
          <a:xfrm>
            <a:off x="4343400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sz="half" idx="44"/>
          </p:nvPr>
        </p:nvSpPr>
        <p:spPr>
          <a:xfrm>
            <a:off x="6734307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sz="half" idx="45"/>
          </p:nvPr>
        </p:nvSpPr>
        <p:spPr>
          <a:xfrm>
            <a:off x="6734307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4067451"/>
      </p:ext>
    </p:extLst>
  </p:cSld>
  <p:clrMapOvr>
    <a:masterClrMapping/>
  </p:clrMapOvr>
  <p:transition spd="med">
    <p:fade/>
  </p:transition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ocial Media Tag Horz 201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411788"/>
            <a:ext cx="4738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355725" y="3100388"/>
            <a:ext cx="778827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990000"/>
                </a:solidFill>
                <a:latin typeface="Calibri" pitchFamily="34" charset="0"/>
              </a:rPr>
              <a:t>12345 El Monte Road</a:t>
            </a:r>
          </a:p>
          <a:p>
            <a:pPr algn="ctr"/>
            <a:r>
              <a:rPr lang="en-US" altLang="en-US" sz="2000" b="1" dirty="0">
                <a:solidFill>
                  <a:srgbClr val="990000"/>
                </a:solidFill>
                <a:latin typeface="Calibri" pitchFamily="34" charset="0"/>
              </a:rPr>
              <a:t>Los Altos Hills, CA 94022</a:t>
            </a:r>
          </a:p>
          <a:p>
            <a:pPr algn="ctr"/>
            <a:endParaRPr lang="en-US" altLang="en-US" sz="2000" b="1" dirty="0">
              <a:solidFill>
                <a:srgbClr val="990000"/>
              </a:solidFill>
              <a:latin typeface="Calibri" pitchFamily="34" charset="0"/>
            </a:endParaRPr>
          </a:p>
          <a:p>
            <a:pPr algn="ctr"/>
            <a:r>
              <a:rPr lang="en-US" altLang="en-US" sz="2000" b="1" dirty="0">
                <a:solidFill>
                  <a:srgbClr val="990000"/>
                </a:solidFill>
                <a:latin typeface="Calibri" pitchFamily="34" charset="0"/>
              </a:rPr>
              <a:t>foothill.edu</a:t>
            </a:r>
          </a:p>
          <a:p>
            <a:pPr algn="ctr"/>
            <a:endParaRPr lang="en-US" altLang="en-US" sz="2000" b="1" dirty="0">
              <a:solidFill>
                <a:srgbClr val="990000"/>
              </a:solidFill>
              <a:latin typeface="Calibri" pitchFamily="34" charset="0"/>
            </a:endParaRPr>
          </a:p>
        </p:txBody>
      </p:sp>
      <p:pic>
        <p:nvPicPr>
          <p:cNvPr id="4" name="Picture 9" descr="Social Media Tag Horz 201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411788"/>
            <a:ext cx="4738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FH Stack_201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92238"/>
            <a:ext cx="2044700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874619"/>
      </p:ext>
    </p:extLst>
  </p:cSld>
  <p:clrMapOvr>
    <a:masterClrMapping/>
  </p:clrMapOvr>
  <p:transition spd="med">
    <p:fade/>
  </p:transition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T Main Slid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6207125"/>
            <a:ext cx="1355725" cy="6508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53C227EE-2CD7-4E5B-AD25-833125E6BE31}" type="slidenum">
              <a:rPr lang="en-US" altLang="en-US">
                <a:solidFill>
                  <a:srgbClr val="D9D9D9"/>
                </a:solidFill>
                <a:latin typeface="Century Gothic" pitchFamily="34" charset="0"/>
              </a:rPr>
              <a:pPr algn="ctr" eaLnBrk="1" hangingPunct="1"/>
              <a:t>‹#›</a:t>
            </a:fld>
            <a:endParaRPr lang="en-US" altLang="en-US" dirty="0">
              <a:solidFill>
                <a:srgbClr val="D9D9D9"/>
              </a:solidFill>
              <a:latin typeface="Century Gothic" pitchFamily="34" charset="0"/>
            </a:endParaRPr>
          </a:p>
        </p:txBody>
      </p:sp>
      <p:pic>
        <p:nvPicPr>
          <p:cNvPr id="14" name="Picture 13" descr="FH Owl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39725"/>
            <a:ext cx="1770062" cy="18923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 descr="PPT Main Slid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6207125"/>
            <a:ext cx="1355725" cy="6508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7F9DBBBE-C4A4-4E77-A324-7D5491DE07C9}" type="slidenum">
              <a:rPr lang="en-US" altLang="en-US">
                <a:solidFill>
                  <a:srgbClr val="D9D9D9"/>
                </a:solidFill>
                <a:latin typeface="Calibri" pitchFamily="34" charset="0"/>
              </a:rPr>
              <a:pPr algn="ctr" eaLnBrk="1" hangingPunct="1"/>
              <a:t>‹#›</a:t>
            </a:fld>
            <a:endParaRPr lang="en-US" altLang="en-US" dirty="0">
              <a:solidFill>
                <a:srgbClr val="D9D9D9"/>
              </a:solidFill>
              <a:latin typeface="Calibri" pitchFamily="34" charset="0"/>
            </a:endParaRPr>
          </a:p>
        </p:txBody>
      </p:sp>
      <p:pic>
        <p:nvPicPr>
          <p:cNvPr id="7" name="Picture 6" descr="FH Owl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39725"/>
            <a:ext cx="1770062" cy="18923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21" r:id="rId1"/>
    <p:sldLayoutId id="2147486516" r:id="rId2"/>
    <p:sldLayoutId id="2147486517" r:id="rId3"/>
    <p:sldLayoutId id="2147486520" r:id="rId4"/>
    <p:sldLayoutId id="2147486522" r:id="rId5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ctrTitle"/>
          </p:nvPr>
        </p:nvSpPr>
        <p:spPr bwMode="auto">
          <a:xfrm>
            <a:off x="3482974" y="1103586"/>
            <a:ext cx="5539105" cy="28377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Foothill College Facilities Master Plan </a:t>
            </a:r>
            <a:r>
              <a:rPr lang="en-US" altLang="en-US" dirty="0">
                <a:ea typeface="ＭＳ Ｐゴシック" pitchFamily="34" charset="-128"/>
              </a:rPr>
              <a:t>Update </a:t>
            </a:r>
            <a:r>
              <a:rPr lang="en-US" altLang="en-US" dirty="0" smtClean="0">
                <a:ea typeface="ＭＳ Ｐゴシック" pitchFamily="34" charset="-128"/>
              </a:rPr>
              <a:t>2016-17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sz="2200" dirty="0" smtClean="0">
                <a:ea typeface="ＭＳ Ｐゴシック" pitchFamily="34" charset="-128"/>
              </a:rPr>
              <a:t>Addendum </a:t>
            </a:r>
            <a:r>
              <a:rPr lang="en-US" altLang="en-US" sz="2200" dirty="0">
                <a:ea typeface="ＭＳ Ｐゴシック" pitchFamily="34" charset="-128"/>
              </a:rPr>
              <a:t>to the FHDA 2016 Facilities Master Plan, Foothill Section, Dated 08/19/2016</a:t>
            </a:r>
            <a:endParaRPr lang="en-US" altLang="en-US" sz="2200" dirty="0" smtClean="0">
              <a:ea typeface="ＭＳ Ｐゴシック" pitchFamily="34" charset="-128"/>
            </a:endParaRPr>
          </a:p>
        </p:txBody>
      </p:sp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 bwMode="auto">
          <a:xfrm>
            <a:off x="3482975" y="4246562"/>
            <a:ext cx="5278438" cy="16259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2000" dirty="0" smtClean="0">
                <a:ea typeface="ＭＳ Ｐゴシック" pitchFamily="34" charset="-128"/>
              </a:rPr>
              <a:t>Andrew </a:t>
            </a:r>
            <a:r>
              <a:rPr lang="en-US" altLang="en-US" sz="2000" dirty="0" err="1" smtClean="0">
                <a:ea typeface="ＭＳ Ｐゴシック" pitchFamily="34" charset="-128"/>
              </a:rPr>
              <a:t>LaManque</a:t>
            </a:r>
            <a:r>
              <a:rPr lang="en-US" altLang="en-US" sz="2000" dirty="0" smtClean="0">
                <a:ea typeface="ＭＳ Ｐゴシック" pitchFamily="34" charset="-128"/>
              </a:rPr>
              <a:t>, PhD</a:t>
            </a:r>
          </a:p>
          <a:p>
            <a:pPr>
              <a:spcBef>
                <a:spcPct val="0"/>
              </a:spcBef>
            </a:pPr>
            <a:r>
              <a:rPr lang="en-US" altLang="en-US" sz="2000" dirty="0" smtClean="0">
                <a:ea typeface="ＭＳ Ｐゴシック" pitchFamily="34" charset="-128"/>
              </a:rPr>
              <a:t>Planning and Resource Council (</a:t>
            </a:r>
            <a:r>
              <a:rPr lang="en-US" altLang="en-US" sz="2000" dirty="0" err="1" smtClean="0">
                <a:ea typeface="ＭＳ Ｐゴシック" pitchFamily="34" charset="-128"/>
              </a:rPr>
              <a:t>PaRC</a:t>
            </a:r>
            <a:r>
              <a:rPr lang="en-US" altLang="en-US" sz="2000" dirty="0" smtClean="0">
                <a:ea typeface="ＭＳ Ｐゴシック" pitchFamily="34" charset="-128"/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altLang="en-US" sz="2000" dirty="0" smtClean="0">
                <a:ea typeface="ＭＳ Ｐゴシック" pitchFamily="34" charset="-128"/>
              </a:rPr>
              <a:t>June 7, 2017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of particular interest to faculty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Facilities Plan Metrics (p. 14)</a:t>
            </a:r>
          </a:p>
          <a:p>
            <a:pPr lvl="1"/>
            <a:r>
              <a:rPr lang="en-US" dirty="0" smtClean="0"/>
              <a:t>“</a:t>
            </a:r>
            <a:r>
              <a:rPr lang="is-IS" dirty="0" smtClean="0"/>
              <a:t>…robust facilities are a critical component of student success efforts... These include classrooms with movable desks, makerspaces, simulation labs, space for learning, communitites, and outdoor community space.”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41330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of particular interest to faculty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9944" y="1592184"/>
            <a:ext cx="7187609" cy="506379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Supporting Projects: Equity (pp. 15-16): “New Lab and Flexible Classroom Space</a:t>
            </a:r>
            <a:r>
              <a:rPr lang="is-IS" sz="3200" dirty="0" smtClean="0"/>
              <a:t>”</a:t>
            </a:r>
          </a:p>
          <a:p>
            <a:pPr lvl="1"/>
            <a:r>
              <a:rPr lang="is-IS" sz="2800" dirty="0" smtClean="0"/>
              <a:t>STEM Success Center Expansion/Renovation</a:t>
            </a:r>
          </a:p>
          <a:p>
            <a:pPr lvl="1"/>
            <a:r>
              <a:rPr lang="is-IS" sz="2800" dirty="0" smtClean="0"/>
              <a:t>Outdoor Classroom</a:t>
            </a:r>
          </a:p>
          <a:p>
            <a:pPr lvl="1"/>
            <a:r>
              <a:rPr lang="en-US" sz="2800" dirty="0" smtClean="0"/>
              <a:t>Add rolling desks to several classrooms to support active learning strategies</a:t>
            </a:r>
          </a:p>
          <a:p>
            <a:pPr lvl="1"/>
            <a:r>
              <a:rPr lang="en-US" sz="2800" dirty="0" smtClean="0"/>
              <a:t>Develop 3-5 Makerspace classrooms</a:t>
            </a:r>
          </a:p>
          <a:p>
            <a:pPr lvl="1"/>
            <a:r>
              <a:rPr lang="en-US" sz="2800" dirty="0" smtClean="0"/>
              <a:t>New simulation lab for Bio-Health Sciences</a:t>
            </a:r>
          </a:p>
          <a:p>
            <a:pPr lvl="1"/>
            <a:r>
              <a:rPr lang="en-US" sz="2800" dirty="0" smtClean="0"/>
              <a:t>Language Arts learning lab to support digital modes of reading/writing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028330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of particular interest to faculty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592184"/>
            <a:ext cx="6971936" cy="476707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Supporting Projects: Community (pp. 17-18)</a:t>
            </a:r>
          </a:p>
          <a:p>
            <a:pPr lvl="1"/>
            <a:r>
              <a:rPr lang="en-US" sz="2800" dirty="0" smtClean="0"/>
              <a:t>Relocate Middle College to vacated District Police space</a:t>
            </a:r>
          </a:p>
          <a:p>
            <a:pPr lvl="1"/>
            <a:r>
              <a:rPr lang="en-US" sz="2800" dirty="0" smtClean="0"/>
              <a:t>Space for Student Learning Communities to socialize and learn</a:t>
            </a:r>
          </a:p>
          <a:p>
            <a:pPr lvl="1"/>
            <a:r>
              <a:rPr lang="en-US" sz="2800" dirty="0" smtClean="0"/>
              <a:t>Space for faculty/staff Professional Development Office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3834529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 bwMode="auto">
          <a:xfrm>
            <a:off x="1895475" y="339725"/>
            <a:ext cx="6767513" cy="1252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Calibri" pitchFamily="34" charset="0"/>
              </a:rPr>
              <a:t>Purpose of the Facilities Master Plan Update – 2016-17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 smtClean="0"/>
              <a:t>PaRC</a:t>
            </a:r>
            <a:r>
              <a:rPr lang="en-US" dirty="0" smtClean="0"/>
              <a:t> </a:t>
            </a:r>
            <a:r>
              <a:rPr lang="en-US" dirty="0"/>
              <a:t>asked that the committee reconsider the recommendation to build a new student services building and instead revisit the project recommendations connected to goals already highlighted in the plan.  </a:t>
            </a:r>
          </a:p>
        </p:txBody>
      </p:sp>
    </p:spTree>
    <p:extLst>
      <p:ext uri="{BB962C8B-B14F-4D97-AF65-F5344CB8AC3E}">
        <p14:creationId xmlns:p14="http://schemas.microsoft.com/office/powerpoint/2010/main" val="28201667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 bwMode="auto">
          <a:xfrm>
            <a:off x="1895475" y="339725"/>
            <a:ext cx="6767513" cy="1252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Calibri" pitchFamily="34" charset="0"/>
              </a:rPr>
              <a:t>Foothill Facilities Master Planning Timeline</a:t>
            </a:r>
            <a:endParaRPr lang="en-US" altLang="en-US" dirty="0" smtClean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42" y="1718441"/>
            <a:ext cx="7076446" cy="454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1859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 bwMode="auto">
          <a:xfrm>
            <a:off x="1895475" y="339725"/>
            <a:ext cx="6767513" cy="7007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Calibri" pitchFamily="34" charset="0"/>
              </a:rPr>
              <a:t>Assumptions</a:t>
            </a:r>
            <a:endParaRPr lang="en-US" altLang="en-US" dirty="0" smtClean="0">
              <a:latin typeface="Calibri" pitchFamily="34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 bwMode="auto">
          <a:xfrm>
            <a:off x="1623849" y="1040524"/>
            <a:ext cx="7409792" cy="55967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US" altLang="en-US" sz="2400" dirty="0">
                <a:latin typeface="Calibri" pitchFamily="34" charset="0"/>
              </a:rPr>
              <a:t>1) Foothill students will increasingly bring a diverse range of skills and academic abilities to the learning process.</a:t>
            </a:r>
          </a:p>
          <a:p>
            <a:pPr marL="0" indent="0">
              <a:buNone/>
            </a:pPr>
            <a:r>
              <a:rPr lang="en-US" altLang="en-US" sz="2400" dirty="0">
                <a:latin typeface="Calibri" pitchFamily="34" charset="0"/>
              </a:rPr>
              <a:t>2) Online enrollments will continue to account for about one third of total enrollments.</a:t>
            </a:r>
          </a:p>
          <a:p>
            <a:pPr marL="0" indent="0">
              <a:buNone/>
            </a:pPr>
            <a:r>
              <a:rPr lang="en-US" altLang="en-US" sz="2400" dirty="0">
                <a:latin typeface="Calibri" pitchFamily="34" charset="0"/>
              </a:rPr>
              <a:t>3) Sunnyvale Center enrollments will continue to increase with an emphasis on Career and Technical Education (CTE) Programs.</a:t>
            </a:r>
          </a:p>
          <a:p>
            <a:pPr marL="0" indent="0">
              <a:buNone/>
            </a:pPr>
            <a:r>
              <a:rPr lang="en-US" altLang="en-US" sz="2400" dirty="0">
                <a:latin typeface="Calibri" pitchFamily="34" charset="0"/>
              </a:rPr>
              <a:t>4) The college plans to focus increasing attention on retaining students through completion of career, certificate, and transfer pathways.</a:t>
            </a:r>
          </a:p>
          <a:p>
            <a:pPr marL="0" indent="0">
              <a:buNone/>
            </a:pPr>
            <a:r>
              <a:rPr lang="en-US" altLang="en-US" sz="2400" dirty="0">
                <a:latin typeface="Calibri" pitchFamily="34" charset="0"/>
              </a:rPr>
              <a:t>5) The demand for more flexible classroom, meeting, and laboratory space across the disciplines will continue to increase.</a:t>
            </a:r>
          </a:p>
        </p:txBody>
      </p:sp>
    </p:spTree>
    <p:extLst>
      <p:ext uri="{BB962C8B-B14F-4D97-AF65-F5344CB8AC3E}">
        <p14:creationId xmlns:p14="http://schemas.microsoft.com/office/powerpoint/2010/main" val="24527176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 bwMode="auto">
          <a:xfrm>
            <a:off x="1895475" y="339725"/>
            <a:ext cx="6767513" cy="574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Calibri" pitchFamily="34" charset="0"/>
              </a:rPr>
              <a:t>Selected Background Data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041" y="914400"/>
            <a:ext cx="4311057" cy="28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007" y="3910924"/>
            <a:ext cx="41148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4819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 bwMode="auto">
          <a:xfrm>
            <a:off x="1895475" y="339725"/>
            <a:ext cx="6767513" cy="8899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Calibri" pitchFamily="34" charset="0"/>
              </a:rPr>
              <a:t>Metrics</a:t>
            </a: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 bwMode="auto">
          <a:xfrm>
            <a:off x="1686911" y="1545022"/>
            <a:ext cx="7189076" cy="48145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lvl="0"/>
            <a:r>
              <a:rPr lang="en-US" dirty="0"/>
              <a:t>1) EMP Goal (by 2023): There will be no difference in the fall to winter persistence rate between Disproportionately Impacted and Other groups.</a:t>
            </a:r>
          </a:p>
          <a:p>
            <a:pPr lvl="0"/>
            <a:r>
              <a:rPr lang="en-US" dirty="0"/>
              <a:t>2) EMP Goal (by 2023): There will be no more than 13 percentage point difference between Disproportionately Impacted and Other groups’ current online annual course success rate.</a:t>
            </a:r>
          </a:p>
          <a:p>
            <a:pPr lvl="0"/>
            <a:r>
              <a:rPr lang="en-US" dirty="0"/>
              <a:t>3) The College will divert 50% or more of its hazardous and solid waste from the landfill.</a:t>
            </a:r>
          </a:p>
          <a:p>
            <a:pPr lvl="0"/>
            <a:r>
              <a:rPr lang="en-US" dirty="0"/>
              <a:t>4) 75% of students enrolled at the Sunnyvale Center will have Career and Technical Education (CTE) majors.</a:t>
            </a:r>
            <a:endParaRPr lang="en-US" alt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9951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 bwMode="auto">
          <a:xfrm>
            <a:off x="1895475" y="339725"/>
            <a:ext cx="6767513" cy="8899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Calibri" pitchFamily="34" charset="0"/>
              </a:rPr>
              <a:t>Proposed Project </a:t>
            </a:r>
            <a:r>
              <a:rPr lang="en-US" altLang="en-US" dirty="0" smtClean="0">
                <a:latin typeface="Calibri" pitchFamily="34" charset="0"/>
              </a:rPr>
              <a:t>List</a:t>
            </a: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 bwMode="auto">
          <a:xfrm>
            <a:off x="1686911" y="1545022"/>
            <a:ext cx="7189076" cy="48145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Pending </a:t>
            </a:r>
            <a:r>
              <a:rPr lang="en-US" b="1" dirty="0"/>
              <a:t>Further Analysis, </a:t>
            </a:r>
            <a:r>
              <a:rPr lang="en-US" b="1" dirty="0" smtClean="0"/>
              <a:t>Prioritization, </a:t>
            </a:r>
            <a:r>
              <a:rPr lang="en-US" b="1" dirty="0"/>
              <a:t>and Funding</a:t>
            </a:r>
            <a:endParaRPr lang="en-US" dirty="0"/>
          </a:p>
          <a:p>
            <a:pPr marL="0" indent="0">
              <a:buNone/>
            </a:pPr>
            <a:r>
              <a:rPr lang="en-US" altLang="en-US" sz="2800" dirty="0">
                <a:latin typeface="Calibri" pitchFamily="34" charset="0"/>
              </a:rPr>
              <a:t>The project list is organized by the Facilities Planning Principles agreed to in 2015-16 focusing on projects related to Equity, Community, and Resources</a:t>
            </a:r>
            <a:r>
              <a:rPr lang="en-US" altLang="en-US" sz="2800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en-US" altLang="en-US" sz="2800" dirty="0" smtClean="0">
                <a:latin typeface="Calibri" pitchFamily="34" charset="0"/>
              </a:rPr>
              <a:t>Projects 1-73</a:t>
            </a:r>
          </a:p>
        </p:txBody>
      </p:sp>
    </p:spTree>
    <p:extLst>
      <p:ext uri="{BB962C8B-B14F-4D97-AF65-F5344CB8AC3E}">
        <p14:creationId xmlns:p14="http://schemas.microsoft.com/office/powerpoint/2010/main" val="4166862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 bwMode="auto">
          <a:xfrm>
            <a:off x="1895475" y="339725"/>
            <a:ext cx="6767513" cy="8899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Calibri" pitchFamily="34" charset="0"/>
              </a:rPr>
              <a:t>Project List - Sunnyvale</a:t>
            </a: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 bwMode="auto">
          <a:xfrm>
            <a:off x="1686911" y="1545022"/>
            <a:ext cx="7189076" cy="48145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10.	Sunnyvale Center Phase II - parking garage and second building at the Foothill College Sunnyvale Center as enrollment demands.</a:t>
            </a:r>
          </a:p>
          <a:p>
            <a:pPr marL="0" indent="0">
              <a:buNone/>
            </a:pPr>
            <a:r>
              <a:rPr lang="en-US" dirty="0" smtClean="0"/>
              <a:t>11</a:t>
            </a:r>
            <a:r>
              <a:rPr lang="en-US" dirty="0"/>
              <a:t>.	Sunnyvale Center Phase III - Explore the purchase of adjacent lots consistent with the Foothill College Mission Statement.</a:t>
            </a:r>
          </a:p>
        </p:txBody>
      </p:sp>
    </p:spTree>
    <p:extLst>
      <p:ext uri="{BB962C8B-B14F-4D97-AF65-F5344CB8AC3E}">
        <p14:creationId xmlns:p14="http://schemas.microsoft.com/office/powerpoint/2010/main" val="16027797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 bwMode="auto">
          <a:xfrm>
            <a:off x="1895475" y="339725"/>
            <a:ext cx="6767513" cy="8899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Calibri" pitchFamily="34" charset="0"/>
              </a:rPr>
              <a:t>Project List - Security</a:t>
            </a: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 bwMode="auto">
          <a:xfrm>
            <a:off x="1686911" y="1545022"/>
            <a:ext cx="7189076" cy="48145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dirty="0"/>
              <a:t>35.	Campus &amp; Building Security Improvements:  Including, where appropriate, electronic lock down; emergency phones, duress buttons, security shades, inward opening doors with effective locks, etc.</a:t>
            </a:r>
            <a:endParaRPr lang="en-US" altLang="en-US" sz="28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8939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h_main-template_fall15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fh_main-template_fall15</Template>
  <TotalTime>296</TotalTime>
  <Words>474</Words>
  <Application>Microsoft Macintosh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Century Gothic</vt:lpstr>
      <vt:lpstr>ＭＳ Ｐゴシック</vt:lpstr>
      <vt:lpstr>Wingdings</vt:lpstr>
      <vt:lpstr>Wingdings 2</vt:lpstr>
      <vt:lpstr>Arial</vt:lpstr>
      <vt:lpstr>fh_main-template_fall15</vt:lpstr>
      <vt:lpstr>Foothill College Facilities Master Plan Update 2016-17 Addendum to the FHDA 2016 Facilities Master Plan, Foothill Section, Dated 08/19/2016</vt:lpstr>
      <vt:lpstr>Purpose of the Facilities Master Plan Update – 2016-17</vt:lpstr>
      <vt:lpstr>Foothill Facilities Master Planning Timeline</vt:lpstr>
      <vt:lpstr>Assumptions</vt:lpstr>
      <vt:lpstr>Selected Background Data</vt:lpstr>
      <vt:lpstr>Metrics</vt:lpstr>
      <vt:lpstr>Proposed Project List</vt:lpstr>
      <vt:lpstr>Project List - Sunnyvale</vt:lpstr>
      <vt:lpstr>Project List - Security</vt:lpstr>
      <vt:lpstr>Highlights of particular interest to faculty</vt:lpstr>
      <vt:lpstr>Highlights of particular interest to faculty</vt:lpstr>
      <vt:lpstr>Highlights of particular interest to faculty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FHDA</dc:creator>
  <cp:lastModifiedBy>Carolyn Holcroft</cp:lastModifiedBy>
  <cp:revision>50</cp:revision>
  <dcterms:created xsi:type="dcterms:W3CDTF">2016-11-16T21:24:22Z</dcterms:created>
  <dcterms:modified xsi:type="dcterms:W3CDTF">2017-06-19T19:20:28Z</dcterms:modified>
</cp:coreProperties>
</file>