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6502" r:id="rId1"/>
  </p:sldMasterIdLst>
  <p:notesMasterIdLst>
    <p:notesMasterId r:id="rId16"/>
  </p:notesMasterIdLst>
  <p:sldIdLst>
    <p:sldId id="256" r:id="rId2"/>
    <p:sldId id="274" r:id="rId3"/>
    <p:sldId id="275" r:id="rId4"/>
    <p:sldId id="279" r:id="rId5"/>
    <p:sldId id="276" r:id="rId6"/>
    <p:sldId id="277" r:id="rId7"/>
    <p:sldId id="278" r:id="rId8"/>
    <p:sldId id="280" r:id="rId9"/>
    <p:sldId id="282" r:id="rId10"/>
    <p:sldId id="284" r:id="rId11"/>
    <p:sldId id="285" r:id="rId12"/>
    <p:sldId id="281" r:id="rId13"/>
    <p:sldId id="283" r:id="rId14"/>
    <p:sldId id="261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6" d="100"/>
          <a:sy n="46" d="100"/>
        </p:scale>
        <p:origin x="48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577BF5-DEFA-4B02-B16A-475104E527AB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2DF69F-F654-4175-AA90-63E1EE9E4112}">
      <dgm:prSet phldrT="[Text]"/>
      <dgm:spPr/>
      <dgm:t>
        <a:bodyPr/>
        <a:lstStyle/>
        <a:p>
          <a:r>
            <a:rPr lang="en-US" b="1" dirty="0" smtClean="0"/>
            <a:t>Course Completion [through transfer level]</a:t>
          </a:r>
          <a:endParaRPr lang="en-US" b="1" dirty="0"/>
        </a:p>
      </dgm:t>
    </dgm:pt>
    <dgm:pt modelId="{6A504F7E-FFCE-4219-A53D-9B27A2DC2566}" type="parTrans" cxnId="{D0968D15-4599-43B6-8E7F-B2FCEC2B1CBE}">
      <dgm:prSet/>
      <dgm:spPr/>
      <dgm:t>
        <a:bodyPr/>
        <a:lstStyle/>
        <a:p>
          <a:endParaRPr lang="en-US"/>
        </a:p>
      </dgm:t>
    </dgm:pt>
    <dgm:pt modelId="{9C94131D-39F0-405D-A764-8D4F1FA757D6}" type="sibTrans" cxnId="{D0968D15-4599-43B6-8E7F-B2FCEC2B1CBE}">
      <dgm:prSet/>
      <dgm:spPr/>
      <dgm:t>
        <a:bodyPr/>
        <a:lstStyle/>
        <a:p>
          <a:endParaRPr lang="en-US"/>
        </a:p>
      </dgm:t>
    </dgm:pt>
    <dgm:pt modelId="{53770849-F4C5-45BE-841E-0FC1461D137E}">
      <dgm:prSet phldrT="[Text]" custT="1"/>
      <dgm:spPr/>
      <dgm:t>
        <a:bodyPr/>
        <a:lstStyle/>
        <a:p>
          <a:r>
            <a:rPr lang="en-US" sz="2000" b="1" dirty="0" smtClean="0"/>
            <a:t>Instruction</a:t>
          </a:r>
          <a:endParaRPr lang="en-US" sz="2000" b="1" dirty="0"/>
        </a:p>
      </dgm:t>
    </dgm:pt>
    <dgm:pt modelId="{162A1648-7911-4108-B58A-F410EA3937CA}" type="parTrans" cxnId="{0180E1D0-7BBC-4B3E-B7BB-EBF9D29DBAAF}">
      <dgm:prSet/>
      <dgm:spPr/>
      <dgm:t>
        <a:bodyPr/>
        <a:lstStyle/>
        <a:p>
          <a:endParaRPr lang="en-US"/>
        </a:p>
      </dgm:t>
    </dgm:pt>
    <dgm:pt modelId="{69F3D7AA-EADD-4CEC-A79E-D893F5B15353}" type="sibTrans" cxnId="{0180E1D0-7BBC-4B3E-B7BB-EBF9D29DBAAF}">
      <dgm:prSet/>
      <dgm:spPr/>
      <dgm:t>
        <a:bodyPr/>
        <a:lstStyle/>
        <a:p>
          <a:endParaRPr lang="en-US"/>
        </a:p>
      </dgm:t>
    </dgm:pt>
    <dgm:pt modelId="{5DF42A11-8C98-4BE6-B87C-150423A8B971}">
      <dgm:prSet phldrT="[Text]" custT="1"/>
      <dgm:spPr/>
      <dgm:t>
        <a:bodyPr/>
        <a:lstStyle/>
        <a:p>
          <a:r>
            <a:rPr lang="en-US" sz="2400" b="1" i="1" dirty="0" smtClean="0"/>
            <a:t>Mentoring</a:t>
          </a:r>
          <a:endParaRPr lang="en-US" sz="2400" b="1" i="1" dirty="0"/>
        </a:p>
      </dgm:t>
    </dgm:pt>
    <dgm:pt modelId="{B0C27F74-F85A-4AB3-9CA6-B5F289258BF5}" type="parTrans" cxnId="{8A45AC64-56B4-4027-831E-2B1BC6448853}">
      <dgm:prSet/>
      <dgm:spPr/>
      <dgm:t>
        <a:bodyPr/>
        <a:lstStyle/>
        <a:p>
          <a:endParaRPr lang="en-US"/>
        </a:p>
      </dgm:t>
    </dgm:pt>
    <dgm:pt modelId="{1BD740AD-6F8E-4FB9-8383-9A846CC80F4B}" type="sibTrans" cxnId="{8A45AC64-56B4-4027-831E-2B1BC6448853}">
      <dgm:prSet/>
      <dgm:spPr/>
      <dgm:t>
        <a:bodyPr/>
        <a:lstStyle/>
        <a:p>
          <a:endParaRPr lang="en-US"/>
        </a:p>
      </dgm:t>
    </dgm:pt>
    <dgm:pt modelId="{8582F3C8-632C-443F-90E7-D02674D379DF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bg1"/>
              </a:solidFill>
            </a:rPr>
            <a:t>Early Alert</a:t>
          </a:r>
          <a:endParaRPr lang="en-US" sz="2000" b="1" dirty="0">
            <a:solidFill>
              <a:schemeClr val="bg1"/>
            </a:solidFill>
          </a:endParaRPr>
        </a:p>
      </dgm:t>
    </dgm:pt>
    <dgm:pt modelId="{CA7E8ADA-582C-4836-8D39-3A02B174BE19}" type="parTrans" cxnId="{4F187FE2-1AE9-4C6E-8C19-602B3398D590}">
      <dgm:prSet/>
      <dgm:spPr/>
      <dgm:t>
        <a:bodyPr/>
        <a:lstStyle/>
        <a:p>
          <a:endParaRPr lang="en-US"/>
        </a:p>
      </dgm:t>
    </dgm:pt>
    <dgm:pt modelId="{5A306DE0-F4A4-4402-9391-8DB648F7618E}" type="sibTrans" cxnId="{4F187FE2-1AE9-4C6E-8C19-602B3398D590}">
      <dgm:prSet/>
      <dgm:spPr/>
      <dgm:t>
        <a:bodyPr/>
        <a:lstStyle/>
        <a:p>
          <a:endParaRPr lang="en-US"/>
        </a:p>
      </dgm:t>
    </dgm:pt>
    <dgm:pt modelId="{BBF08A27-3371-446F-8827-607A6D44A56F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bg1"/>
              </a:solidFill>
            </a:rPr>
            <a:t>Counseling</a:t>
          </a:r>
          <a:endParaRPr lang="en-US" sz="2000" b="1" dirty="0">
            <a:solidFill>
              <a:schemeClr val="bg1"/>
            </a:solidFill>
          </a:endParaRPr>
        </a:p>
      </dgm:t>
    </dgm:pt>
    <dgm:pt modelId="{219FF976-00F7-40E8-BD48-1CBF476A7C34}" type="parTrans" cxnId="{6B91FCE6-4BFA-4299-92DD-1418A17D6DB6}">
      <dgm:prSet/>
      <dgm:spPr/>
      <dgm:t>
        <a:bodyPr/>
        <a:lstStyle/>
        <a:p>
          <a:endParaRPr lang="en-US"/>
        </a:p>
      </dgm:t>
    </dgm:pt>
    <dgm:pt modelId="{90A879C8-5C8F-400D-B438-C68301F877CE}" type="sibTrans" cxnId="{6B91FCE6-4BFA-4299-92DD-1418A17D6DB6}">
      <dgm:prSet/>
      <dgm:spPr/>
      <dgm:t>
        <a:bodyPr/>
        <a:lstStyle/>
        <a:p>
          <a:endParaRPr lang="en-US"/>
        </a:p>
      </dgm:t>
    </dgm:pt>
    <dgm:pt modelId="{68326260-5084-4585-AE96-BDC307CE5DF5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bg1"/>
              </a:solidFill>
            </a:rPr>
            <a:t>Tutoring</a:t>
          </a:r>
          <a:endParaRPr lang="en-US" sz="2000" b="1" dirty="0">
            <a:solidFill>
              <a:schemeClr val="bg1"/>
            </a:solidFill>
          </a:endParaRPr>
        </a:p>
      </dgm:t>
    </dgm:pt>
    <dgm:pt modelId="{26B34110-44AD-4B6E-AC93-665AF6637B84}" type="parTrans" cxnId="{1894EB1C-C5D9-4AF6-9F41-BA8FDEE0281C}">
      <dgm:prSet/>
      <dgm:spPr/>
      <dgm:t>
        <a:bodyPr/>
        <a:lstStyle/>
        <a:p>
          <a:endParaRPr lang="en-US"/>
        </a:p>
      </dgm:t>
    </dgm:pt>
    <dgm:pt modelId="{04A2A7E4-BE00-4994-8367-D54203F2F7AA}" type="sibTrans" cxnId="{1894EB1C-C5D9-4AF6-9F41-BA8FDEE0281C}">
      <dgm:prSet/>
      <dgm:spPr/>
      <dgm:t>
        <a:bodyPr/>
        <a:lstStyle/>
        <a:p>
          <a:endParaRPr lang="en-US"/>
        </a:p>
      </dgm:t>
    </dgm:pt>
    <dgm:pt modelId="{3DE8BD5E-6568-490A-8DC4-98293A9B4D34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bg1"/>
              </a:solidFill>
            </a:rPr>
            <a:t>Supplemental Instr</a:t>
          </a:r>
          <a:endParaRPr lang="en-US" sz="2000" b="1" dirty="0">
            <a:solidFill>
              <a:schemeClr val="bg1"/>
            </a:solidFill>
          </a:endParaRPr>
        </a:p>
      </dgm:t>
    </dgm:pt>
    <dgm:pt modelId="{0BA83F03-EAAC-4D1B-8F6C-B57C129F7B7E}" type="parTrans" cxnId="{8DC248A0-AA89-4133-986D-B7DF6EEB90FF}">
      <dgm:prSet/>
      <dgm:spPr/>
      <dgm:t>
        <a:bodyPr/>
        <a:lstStyle/>
        <a:p>
          <a:endParaRPr lang="en-US"/>
        </a:p>
      </dgm:t>
    </dgm:pt>
    <dgm:pt modelId="{249AAE5D-E22A-42BD-9AE3-63F4AF0A6FB8}" type="sibTrans" cxnId="{8DC248A0-AA89-4133-986D-B7DF6EEB90FF}">
      <dgm:prSet/>
      <dgm:spPr/>
      <dgm:t>
        <a:bodyPr/>
        <a:lstStyle/>
        <a:p>
          <a:endParaRPr lang="en-US"/>
        </a:p>
      </dgm:t>
    </dgm:pt>
    <dgm:pt modelId="{D21C71FF-AA16-4ABC-8CFB-08DD69F59B07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bg1"/>
              </a:solidFill>
            </a:rPr>
            <a:t>Gen Programming</a:t>
          </a:r>
          <a:endParaRPr lang="en-US" sz="1100" b="1" dirty="0">
            <a:solidFill>
              <a:schemeClr val="bg1"/>
            </a:solidFill>
          </a:endParaRPr>
        </a:p>
      </dgm:t>
    </dgm:pt>
    <dgm:pt modelId="{D62A0117-D3C2-4B86-91BF-0FBA312788BE}" type="parTrans" cxnId="{9F0A085A-83D1-4428-BE8D-A1059831D600}">
      <dgm:prSet/>
      <dgm:spPr/>
      <dgm:t>
        <a:bodyPr/>
        <a:lstStyle/>
        <a:p>
          <a:endParaRPr lang="en-US"/>
        </a:p>
      </dgm:t>
    </dgm:pt>
    <dgm:pt modelId="{DFABE77D-BD4D-49B1-87ED-405B4FFBF1F2}" type="sibTrans" cxnId="{9F0A085A-83D1-4428-BE8D-A1059831D600}">
      <dgm:prSet/>
      <dgm:spPr/>
      <dgm:t>
        <a:bodyPr/>
        <a:lstStyle/>
        <a:p>
          <a:endParaRPr lang="en-US"/>
        </a:p>
      </dgm:t>
    </dgm:pt>
    <dgm:pt modelId="{4FFABA25-661B-4E50-9670-386BA6F0CE0D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bg1"/>
              </a:solidFill>
            </a:rPr>
            <a:t>Summer Bridge</a:t>
          </a:r>
          <a:endParaRPr lang="en-US" sz="1100" b="1" dirty="0">
            <a:solidFill>
              <a:schemeClr val="bg1"/>
            </a:solidFill>
          </a:endParaRPr>
        </a:p>
      </dgm:t>
    </dgm:pt>
    <dgm:pt modelId="{694B617A-5841-40C7-B3E8-8E8219EF4D7F}" type="parTrans" cxnId="{F99959A4-FDF2-49A5-8A2B-328CAE397299}">
      <dgm:prSet/>
      <dgm:spPr/>
      <dgm:t>
        <a:bodyPr/>
        <a:lstStyle/>
        <a:p>
          <a:endParaRPr lang="en-US"/>
        </a:p>
      </dgm:t>
    </dgm:pt>
    <dgm:pt modelId="{D45E63C7-FFE8-490E-9A72-FBF6DB59E88C}" type="sibTrans" cxnId="{F99959A4-FDF2-49A5-8A2B-328CAE397299}">
      <dgm:prSet/>
      <dgm:spPr/>
      <dgm:t>
        <a:bodyPr/>
        <a:lstStyle/>
        <a:p>
          <a:endParaRPr lang="en-US"/>
        </a:p>
      </dgm:t>
    </dgm:pt>
    <dgm:pt modelId="{36360A2F-93AE-46AB-A4E2-C14E7908D6E7}">
      <dgm:prSet phldrT="[Text]" custT="1"/>
      <dgm:spPr/>
      <dgm:t>
        <a:bodyPr/>
        <a:lstStyle/>
        <a:p>
          <a:r>
            <a:rPr lang="en-US" sz="2000" b="1" dirty="0" smtClean="0"/>
            <a:t>Prof Dev</a:t>
          </a:r>
          <a:endParaRPr lang="en-US" sz="1100" b="1" dirty="0"/>
        </a:p>
      </dgm:t>
    </dgm:pt>
    <dgm:pt modelId="{FEF5F9C7-1070-46B2-A242-83C412C46E13}" type="parTrans" cxnId="{10823D43-B07D-4E8F-BFB9-9365A3A0F656}">
      <dgm:prSet/>
      <dgm:spPr/>
      <dgm:t>
        <a:bodyPr/>
        <a:lstStyle/>
        <a:p>
          <a:endParaRPr lang="en-US"/>
        </a:p>
      </dgm:t>
    </dgm:pt>
    <dgm:pt modelId="{B6DA8C50-2513-4024-8CD5-03AC53309DD4}" type="sibTrans" cxnId="{10823D43-B07D-4E8F-BFB9-9365A3A0F656}">
      <dgm:prSet/>
      <dgm:spPr/>
      <dgm:t>
        <a:bodyPr/>
        <a:lstStyle/>
        <a:p>
          <a:endParaRPr lang="en-US"/>
        </a:p>
      </dgm:t>
    </dgm:pt>
    <dgm:pt modelId="{5D505353-F653-4351-B2B9-0A8822C52146}">
      <dgm:prSet phldrT="[Text]" custT="1"/>
      <dgm:spPr/>
      <dgm:t>
        <a:bodyPr/>
        <a:lstStyle/>
        <a:p>
          <a:r>
            <a:rPr lang="en-US" sz="2400" b="1" u="sng" dirty="0" smtClean="0">
              <a:solidFill>
                <a:schemeClr val="tx1"/>
              </a:solidFill>
            </a:rPr>
            <a:t>Evaluation</a:t>
          </a:r>
          <a:endParaRPr lang="en-US" sz="2400" b="1" u="sng" dirty="0">
            <a:solidFill>
              <a:schemeClr val="tx1"/>
            </a:solidFill>
          </a:endParaRPr>
        </a:p>
      </dgm:t>
    </dgm:pt>
    <dgm:pt modelId="{9EDE0BE6-F075-4545-B927-5293F051D993}" type="parTrans" cxnId="{C6DE091C-5E42-4A18-A212-DAD7EBDA7CA9}">
      <dgm:prSet/>
      <dgm:spPr/>
      <dgm:t>
        <a:bodyPr/>
        <a:lstStyle/>
        <a:p>
          <a:endParaRPr lang="en-US"/>
        </a:p>
      </dgm:t>
    </dgm:pt>
    <dgm:pt modelId="{85C7EE54-B8D0-43E5-9CD2-47CB2DD8F3DC}" type="sibTrans" cxnId="{C6DE091C-5E42-4A18-A212-DAD7EBDA7CA9}">
      <dgm:prSet/>
      <dgm:spPr/>
      <dgm:t>
        <a:bodyPr/>
        <a:lstStyle/>
        <a:p>
          <a:endParaRPr lang="en-US"/>
        </a:p>
      </dgm:t>
    </dgm:pt>
    <dgm:pt modelId="{D032705C-3C12-473E-ACBC-05578E128D3F}" type="pres">
      <dgm:prSet presAssocID="{75577BF5-DEFA-4B02-B16A-475104E527A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D70758-93C0-4066-8DC7-7339B103D14E}" type="pres">
      <dgm:prSet presAssocID="{75577BF5-DEFA-4B02-B16A-475104E527AB}" presName="radial" presStyleCnt="0">
        <dgm:presLayoutVars>
          <dgm:animLvl val="ctr"/>
        </dgm:presLayoutVars>
      </dgm:prSet>
      <dgm:spPr/>
    </dgm:pt>
    <dgm:pt modelId="{139CF1AF-57D7-4655-A10A-C5581ABED957}" type="pres">
      <dgm:prSet presAssocID="{0A2DF69F-F654-4175-AA90-63E1EE9E4112}" presName="centerShape" presStyleLbl="vennNode1" presStyleIdx="0" presStyleCnt="11"/>
      <dgm:spPr/>
      <dgm:t>
        <a:bodyPr/>
        <a:lstStyle/>
        <a:p>
          <a:endParaRPr lang="en-US"/>
        </a:p>
      </dgm:t>
    </dgm:pt>
    <dgm:pt modelId="{D30DE8E4-0122-4574-B474-FF90AF3FBC51}" type="pres">
      <dgm:prSet presAssocID="{53770849-F4C5-45BE-841E-0FC1461D137E}" presName="node" presStyleLbl="venn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7F1CB1-78CF-40DB-9145-5884C8EFC143}" type="pres">
      <dgm:prSet presAssocID="{5DF42A11-8C98-4BE6-B87C-150423A8B971}" presName="node" presStyleLbl="venn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9FB9E8-90C8-4A15-98F1-B9D9D8720906}" type="pres">
      <dgm:prSet presAssocID="{8582F3C8-632C-443F-90E7-D02674D379DF}" presName="node" presStyleLbl="vennNode1" presStyleIdx="3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1C90E-166D-4E93-A2D6-A4C9F6B0990F}" type="pres">
      <dgm:prSet presAssocID="{BBF08A27-3371-446F-8827-607A6D44A56F}" presName="node" presStyleLbl="venn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52EA26-35D1-491A-921E-4FD761A7F45E}" type="pres">
      <dgm:prSet presAssocID="{68326260-5084-4585-AE96-BDC307CE5DF5}" presName="node" presStyleLbl="venn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294F21-8825-4AEE-8232-2528F56C22EE}" type="pres">
      <dgm:prSet presAssocID="{3DE8BD5E-6568-490A-8DC4-98293A9B4D34}" presName="node" presStyleLbl="venn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2BC1C6-AD2A-4896-80D6-1E31902C74F0}" type="pres">
      <dgm:prSet presAssocID="{D21C71FF-AA16-4ABC-8CFB-08DD69F59B07}" presName="node" presStyleLbl="venn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A12853-B684-4CAD-B8FE-1998F5A38ADA}" type="pres">
      <dgm:prSet presAssocID="{4FFABA25-661B-4E50-9670-386BA6F0CE0D}" presName="node" presStyleLbl="venn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EC5174-3879-41A4-9102-B61493DAFEB7}" type="pres">
      <dgm:prSet presAssocID="{5D505353-F653-4351-B2B9-0A8822C52146}" presName="node" presStyleLbl="venn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69DEC3-5B4A-4003-9396-F179B2493895}" type="pres">
      <dgm:prSet presAssocID="{36360A2F-93AE-46AB-A4E2-C14E7908D6E7}" presName="node" presStyleLbl="venn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94EB1C-C5D9-4AF6-9F41-BA8FDEE0281C}" srcId="{0A2DF69F-F654-4175-AA90-63E1EE9E4112}" destId="{68326260-5084-4585-AE96-BDC307CE5DF5}" srcOrd="4" destOrd="0" parTransId="{26B34110-44AD-4B6E-AC93-665AF6637B84}" sibTransId="{04A2A7E4-BE00-4994-8367-D54203F2F7AA}"/>
    <dgm:cxn modelId="{0105CD63-EB13-4380-91F8-F398F9079BEF}" type="presOf" srcId="{3DE8BD5E-6568-490A-8DC4-98293A9B4D34}" destId="{A8294F21-8825-4AEE-8232-2528F56C22EE}" srcOrd="0" destOrd="0" presId="urn:microsoft.com/office/officeart/2005/8/layout/radial3"/>
    <dgm:cxn modelId="{C6DE091C-5E42-4A18-A212-DAD7EBDA7CA9}" srcId="{0A2DF69F-F654-4175-AA90-63E1EE9E4112}" destId="{5D505353-F653-4351-B2B9-0A8822C52146}" srcOrd="8" destOrd="0" parTransId="{9EDE0BE6-F075-4545-B927-5293F051D993}" sibTransId="{85C7EE54-B8D0-43E5-9CD2-47CB2DD8F3DC}"/>
    <dgm:cxn modelId="{9F0A085A-83D1-4428-BE8D-A1059831D600}" srcId="{0A2DF69F-F654-4175-AA90-63E1EE9E4112}" destId="{D21C71FF-AA16-4ABC-8CFB-08DD69F59B07}" srcOrd="6" destOrd="0" parTransId="{D62A0117-D3C2-4B86-91BF-0FBA312788BE}" sibTransId="{DFABE77D-BD4D-49B1-87ED-405B4FFBF1F2}"/>
    <dgm:cxn modelId="{8A45AC64-56B4-4027-831E-2B1BC6448853}" srcId="{0A2DF69F-F654-4175-AA90-63E1EE9E4112}" destId="{5DF42A11-8C98-4BE6-B87C-150423A8B971}" srcOrd="1" destOrd="0" parTransId="{B0C27F74-F85A-4AB3-9CA6-B5F289258BF5}" sibTransId="{1BD740AD-6F8E-4FB9-8383-9A846CC80F4B}"/>
    <dgm:cxn modelId="{0180E1D0-7BBC-4B3E-B7BB-EBF9D29DBAAF}" srcId="{0A2DF69F-F654-4175-AA90-63E1EE9E4112}" destId="{53770849-F4C5-45BE-841E-0FC1461D137E}" srcOrd="0" destOrd="0" parTransId="{162A1648-7911-4108-B58A-F410EA3937CA}" sibTransId="{69F3D7AA-EADD-4CEC-A79E-D893F5B15353}"/>
    <dgm:cxn modelId="{70FEAA35-6625-4B1A-8A24-9AB129FBFF7E}" type="presOf" srcId="{75577BF5-DEFA-4B02-B16A-475104E527AB}" destId="{D032705C-3C12-473E-ACBC-05578E128D3F}" srcOrd="0" destOrd="0" presId="urn:microsoft.com/office/officeart/2005/8/layout/radial3"/>
    <dgm:cxn modelId="{D0968D15-4599-43B6-8E7F-B2FCEC2B1CBE}" srcId="{75577BF5-DEFA-4B02-B16A-475104E527AB}" destId="{0A2DF69F-F654-4175-AA90-63E1EE9E4112}" srcOrd="0" destOrd="0" parTransId="{6A504F7E-FFCE-4219-A53D-9B27A2DC2566}" sibTransId="{9C94131D-39F0-405D-A764-8D4F1FA757D6}"/>
    <dgm:cxn modelId="{8DC248A0-AA89-4133-986D-B7DF6EEB90FF}" srcId="{0A2DF69F-F654-4175-AA90-63E1EE9E4112}" destId="{3DE8BD5E-6568-490A-8DC4-98293A9B4D34}" srcOrd="5" destOrd="0" parTransId="{0BA83F03-EAAC-4D1B-8F6C-B57C129F7B7E}" sibTransId="{249AAE5D-E22A-42BD-9AE3-63F4AF0A6FB8}"/>
    <dgm:cxn modelId="{6B91FCE6-4BFA-4299-92DD-1418A17D6DB6}" srcId="{0A2DF69F-F654-4175-AA90-63E1EE9E4112}" destId="{BBF08A27-3371-446F-8827-607A6D44A56F}" srcOrd="3" destOrd="0" parTransId="{219FF976-00F7-40E8-BD48-1CBF476A7C34}" sibTransId="{90A879C8-5C8F-400D-B438-C68301F877CE}"/>
    <dgm:cxn modelId="{D7D1F55D-4BA8-42A2-878C-28BE7968AB66}" type="presOf" srcId="{5DF42A11-8C98-4BE6-B87C-150423A8B971}" destId="{257F1CB1-78CF-40DB-9145-5884C8EFC143}" srcOrd="0" destOrd="0" presId="urn:microsoft.com/office/officeart/2005/8/layout/radial3"/>
    <dgm:cxn modelId="{715DBEC0-0B35-411A-84C7-E6599A342BAC}" type="presOf" srcId="{68326260-5084-4585-AE96-BDC307CE5DF5}" destId="{F552EA26-35D1-491A-921E-4FD761A7F45E}" srcOrd="0" destOrd="0" presId="urn:microsoft.com/office/officeart/2005/8/layout/radial3"/>
    <dgm:cxn modelId="{FD2148F4-735C-4586-87FF-A8AF62AD286D}" type="presOf" srcId="{D21C71FF-AA16-4ABC-8CFB-08DD69F59B07}" destId="{AE2BC1C6-AD2A-4896-80D6-1E31902C74F0}" srcOrd="0" destOrd="0" presId="urn:microsoft.com/office/officeart/2005/8/layout/radial3"/>
    <dgm:cxn modelId="{DE7C4A43-1803-4101-89AA-221768AECC10}" type="presOf" srcId="{0A2DF69F-F654-4175-AA90-63E1EE9E4112}" destId="{139CF1AF-57D7-4655-A10A-C5581ABED957}" srcOrd="0" destOrd="0" presId="urn:microsoft.com/office/officeart/2005/8/layout/radial3"/>
    <dgm:cxn modelId="{F99959A4-FDF2-49A5-8A2B-328CAE397299}" srcId="{0A2DF69F-F654-4175-AA90-63E1EE9E4112}" destId="{4FFABA25-661B-4E50-9670-386BA6F0CE0D}" srcOrd="7" destOrd="0" parTransId="{694B617A-5841-40C7-B3E8-8E8219EF4D7F}" sibTransId="{D45E63C7-FFE8-490E-9A72-FBF6DB59E88C}"/>
    <dgm:cxn modelId="{867E4F6B-29C2-4686-8F34-248C3B3F4D64}" type="presOf" srcId="{8582F3C8-632C-443F-90E7-D02674D379DF}" destId="{329FB9E8-90C8-4A15-98F1-B9D9D8720906}" srcOrd="0" destOrd="0" presId="urn:microsoft.com/office/officeart/2005/8/layout/radial3"/>
    <dgm:cxn modelId="{3FD64C01-8219-4338-8E95-E3E6A26402F0}" type="presOf" srcId="{BBF08A27-3371-446F-8827-607A6D44A56F}" destId="{4081C90E-166D-4E93-A2D6-A4C9F6B0990F}" srcOrd="0" destOrd="0" presId="urn:microsoft.com/office/officeart/2005/8/layout/radial3"/>
    <dgm:cxn modelId="{B88F2E7B-F1C5-41D9-8944-9F47B5438257}" type="presOf" srcId="{4FFABA25-661B-4E50-9670-386BA6F0CE0D}" destId="{57A12853-B684-4CAD-B8FE-1998F5A38ADA}" srcOrd="0" destOrd="0" presId="urn:microsoft.com/office/officeart/2005/8/layout/radial3"/>
    <dgm:cxn modelId="{5CF4BDD7-2147-4328-A1EC-B56EB4E92AEC}" type="presOf" srcId="{36360A2F-93AE-46AB-A4E2-C14E7908D6E7}" destId="{8D69DEC3-5B4A-4003-9396-F179B2493895}" srcOrd="0" destOrd="0" presId="urn:microsoft.com/office/officeart/2005/8/layout/radial3"/>
    <dgm:cxn modelId="{10823D43-B07D-4E8F-BFB9-9365A3A0F656}" srcId="{0A2DF69F-F654-4175-AA90-63E1EE9E4112}" destId="{36360A2F-93AE-46AB-A4E2-C14E7908D6E7}" srcOrd="9" destOrd="0" parTransId="{FEF5F9C7-1070-46B2-A242-83C412C46E13}" sibTransId="{B6DA8C50-2513-4024-8CD5-03AC53309DD4}"/>
    <dgm:cxn modelId="{4F187FE2-1AE9-4C6E-8C19-602B3398D590}" srcId="{0A2DF69F-F654-4175-AA90-63E1EE9E4112}" destId="{8582F3C8-632C-443F-90E7-D02674D379DF}" srcOrd="2" destOrd="0" parTransId="{CA7E8ADA-582C-4836-8D39-3A02B174BE19}" sibTransId="{5A306DE0-F4A4-4402-9391-8DB648F7618E}"/>
    <dgm:cxn modelId="{3ECEA7AD-62C2-4DE3-A2FC-B30B33985443}" type="presOf" srcId="{53770849-F4C5-45BE-841E-0FC1461D137E}" destId="{D30DE8E4-0122-4574-B474-FF90AF3FBC51}" srcOrd="0" destOrd="0" presId="urn:microsoft.com/office/officeart/2005/8/layout/radial3"/>
    <dgm:cxn modelId="{50DD983B-DF7A-4B41-A33D-580B149811AF}" type="presOf" srcId="{5D505353-F653-4351-B2B9-0A8822C52146}" destId="{10EC5174-3879-41A4-9102-B61493DAFEB7}" srcOrd="0" destOrd="0" presId="urn:microsoft.com/office/officeart/2005/8/layout/radial3"/>
    <dgm:cxn modelId="{A5B5A643-6CDE-404A-8907-4297C348EC17}" type="presParOf" srcId="{D032705C-3C12-473E-ACBC-05578E128D3F}" destId="{B9D70758-93C0-4066-8DC7-7339B103D14E}" srcOrd="0" destOrd="0" presId="urn:microsoft.com/office/officeart/2005/8/layout/radial3"/>
    <dgm:cxn modelId="{09BC066D-9E05-454E-8A75-93A27926AFBA}" type="presParOf" srcId="{B9D70758-93C0-4066-8DC7-7339B103D14E}" destId="{139CF1AF-57D7-4655-A10A-C5581ABED957}" srcOrd="0" destOrd="0" presId="urn:microsoft.com/office/officeart/2005/8/layout/radial3"/>
    <dgm:cxn modelId="{A735182F-B4CD-4975-B973-2FC1729ADB7D}" type="presParOf" srcId="{B9D70758-93C0-4066-8DC7-7339B103D14E}" destId="{D30DE8E4-0122-4574-B474-FF90AF3FBC51}" srcOrd="1" destOrd="0" presId="urn:microsoft.com/office/officeart/2005/8/layout/radial3"/>
    <dgm:cxn modelId="{A5760209-4271-4CB0-B609-A55F30D608E6}" type="presParOf" srcId="{B9D70758-93C0-4066-8DC7-7339B103D14E}" destId="{257F1CB1-78CF-40DB-9145-5884C8EFC143}" srcOrd="2" destOrd="0" presId="urn:microsoft.com/office/officeart/2005/8/layout/radial3"/>
    <dgm:cxn modelId="{44AC13CE-4080-4705-BBCD-EC197EB75898}" type="presParOf" srcId="{B9D70758-93C0-4066-8DC7-7339B103D14E}" destId="{329FB9E8-90C8-4A15-98F1-B9D9D8720906}" srcOrd="3" destOrd="0" presId="urn:microsoft.com/office/officeart/2005/8/layout/radial3"/>
    <dgm:cxn modelId="{CC66F288-4C15-43C5-B934-8AD8765D4BE6}" type="presParOf" srcId="{B9D70758-93C0-4066-8DC7-7339B103D14E}" destId="{4081C90E-166D-4E93-A2D6-A4C9F6B0990F}" srcOrd="4" destOrd="0" presId="urn:microsoft.com/office/officeart/2005/8/layout/radial3"/>
    <dgm:cxn modelId="{2BF3CC05-BE88-4A12-BAB1-C2E4BBB2B7F0}" type="presParOf" srcId="{B9D70758-93C0-4066-8DC7-7339B103D14E}" destId="{F552EA26-35D1-491A-921E-4FD761A7F45E}" srcOrd="5" destOrd="0" presId="urn:microsoft.com/office/officeart/2005/8/layout/radial3"/>
    <dgm:cxn modelId="{01762950-768F-4AEA-BCE0-49B23939FE2A}" type="presParOf" srcId="{B9D70758-93C0-4066-8DC7-7339B103D14E}" destId="{A8294F21-8825-4AEE-8232-2528F56C22EE}" srcOrd="6" destOrd="0" presId="urn:microsoft.com/office/officeart/2005/8/layout/radial3"/>
    <dgm:cxn modelId="{3D1AC638-B8ED-42A8-B76E-B9EE5A302CF4}" type="presParOf" srcId="{B9D70758-93C0-4066-8DC7-7339B103D14E}" destId="{AE2BC1C6-AD2A-4896-80D6-1E31902C74F0}" srcOrd="7" destOrd="0" presId="urn:microsoft.com/office/officeart/2005/8/layout/radial3"/>
    <dgm:cxn modelId="{17DBA524-E56C-4F59-9D36-E300F342E60D}" type="presParOf" srcId="{B9D70758-93C0-4066-8DC7-7339B103D14E}" destId="{57A12853-B684-4CAD-B8FE-1998F5A38ADA}" srcOrd="8" destOrd="0" presId="urn:microsoft.com/office/officeart/2005/8/layout/radial3"/>
    <dgm:cxn modelId="{8267D11D-7D09-4D2B-807A-5D3A01F5F650}" type="presParOf" srcId="{B9D70758-93C0-4066-8DC7-7339B103D14E}" destId="{10EC5174-3879-41A4-9102-B61493DAFEB7}" srcOrd="9" destOrd="0" presId="urn:microsoft.com/office/officeart/2005/8/layout/radial3"/>
    <dgm:cxn modelId="{9F12AB98-F282-4FDA-9328-7F1296CB40E8}" type="presParOf" srcId="{B9D70758-93C0-4066-8DC7-7339B103D14E}" destId="{8D69DEC3-5B4A-4003-9396-F179B2493895}" srcOrd="1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9CF1AF-57D7-4655-A10A-C5581ABED957}">
      <dsp:nvSpPr>
        <dsp:cNvPr id="0" name=""/>
        <dsp:cNvSpPr/>
      </dsp:nvSpPr>
      <dsp:spPr>
        <a:xfrm>
          <a:off x="1809303" y="1263997"/>
          <a:ext cx="3148905" cy="31489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Course Completion [through transfer level]</a:t>
          </a:r>
          <a:endParaRPr lang="en-US" sz="2900" b="1" kern="1200" dirty="0"/>
        </a:p>
      </dsp:txBody>
      <dsp:txXfrm>
        <a:off x="2270449" y="1725143"/>
        <a:ext cx="2226613" cy="2226613"/>
      </dsp:txXfrm>
    </dsp:sp>
    <dsp:sp modelId="{D30DE8E4-0122-4574-B474-FF90AF3FBC51}">
      <dsp:nvSpPr>
        <dsp:cNvPr id="0" name=""/>
        <dsp:cNvSpPr/>
      </dsp:nvSpPr>
      <dsp:spPr>
        <a:xfrm>
          <a:off x="2596530" y="562"/>
          <a:ext cx="1574452" cy="157445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Instruction</a:t>
          </a:r>
          <a:endParaRPr lang="en-US" sz="2000" b="1" kern="1200" dirty="0"/>
        </a:p>
      </dsp:txBody>
      <dsp:txXfrm>
        <a:off x="2827103" y="231135"/>
        <a:ext cx="1113306" cy="1113306"/>
      </dsp:txXfrm>
    </dsp:sp>
    <dsp:sp modelId="{257F1CB1-78CF-40DB-9145-5884C8EFC143}">
      <dsp:nvSpPr>
        <dsp:cNvPr id="0" name=""/>
        <dsp:cNvSpPr/>
      </dsp:nvSpPr>
      <dsp:spPr>
        <a:xfrm>
          <a:off x="3801878" y="392203"/>
          <a:ext cx="1574452" cy="157445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kern="1200" dirty="0" smtClean="0"/>
            <a:t>Mentoring</a:t>
          </a:r>
          <a:endParaRPr lang="en-US" sz="2400" b="1" i="1" kern="1200" dirty="0"/>
        </a:p>
      </dsp:txBody>
      <dsp:txXfrm>
        <a:off x="4032451" y="622776"/>
        <a:ext cx="1113306" cy="1113306"/>
      </dsp:txXfrm>
    </dsp:sp>
    <dsp:sp modelId="{329FB9E8-90C8-4A15-98F1-B9D9D8720906}">
      <dsp:nvSpPr>
        <dsp:cNvPr id="0" name=""/>
        <dsp:cNvSpPr/>
      </dsp:nvSpPr>
      <dsp:spPr>
        <a:xfrm>
          <a:off x="4546825" y="1417534"/>
          <a:ext cx="1574452" cy="157445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Early Alert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4777398" y="1648107"/>
        <a:ext cx="1113306" cy="1113306"/>
      </dsp:txXfrm>
    </dsp:sp>
    <dsp:sp modelId="{4081C90E-166D-4E93-A2D6-A4C9F6B0990F}">
      <dsp:nvSpPr>
        <dsp:cNvPr id="0" name=""/>
        <dsp:cNvSpPr/>
      </dsp:nvSpPr>
      <dsp:spPr>
        <a:xfrm>
          <a:off x="4546825" y="2684912"/>
          <a:ext cx="1574452" cy="157445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Counseling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4777398" y="2915485"/>
        <a:ext cx="1113306" cy="1113306"/>
      </dsp:txXfrm>
    </dsp:sp>
    <dsp:sp modelId="{F552EA26-35D1-491A-921E-4FD761A7F45E}">
      <dsp:nvSpPr>
        <dsp:cNvPr id="0" name=""/>
        <dsp:cNvSpPr/>
      </dsp:nvSpPr>
      <dsp:spPr>
        <a:xfrm>
          <a:off x="3801878" y="3710243"/>
          <a:ext cx="1574452" cy="157445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Tutoring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4032451" y="3940816"/>
        <a:ext cx="1113306" cy="1113306"/>
      </dsp:txXfrm>
    </dsp:sp>
    <dsp:sp modelId="{A8294F21-8825-4AEE-8232-2528F56C22EE}">
      <dsp:nvSpPr>
        <dsp:cNvPr id="0" name=""/>
        <dsp:cNvSpPr/>
      </dsp:nvSpPr>
      <dsp:spPr>
        <a:xfrm>
          <a:off x="2596530" y="4101885"/>
          <a:ext cx="1574452" cy="157445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Supplemental Instr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2827103" y="4332458"/>
        <a:ext cx="1113306" cy="1113306"/>
      </dsp:txXfrm>
    </dsp:sp>
    <dsp:sp modelId="{AE2BC1C6-AD2A-4896-80D6-1E31902C74F0}">
      <dsp:nvSpPr>
        <dsp:cNvPr id="0" name=""/>
        <dsp:cNvSpPr/>
      </dsp:nvSpPr>
      <dsp:spPr>
        <a:xfrm>
          <a:off x="1391181" y="3710243"/>
          <a:ext cx="1574452" cy="157445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Gen Programming</a:t>
          </a:r>
          <a:endParaRPr lang="en-US" sz="1100" b="1" kern="1200" dirty="0">
            <a:solidFill>
              <a:schemeClr val="bg1"/>
            </a:solidFill>
          </a:endParaRPr>
        </a:p>
      </dsp:txBody>
      <dsp:txXfrm>
        <a:off x="1621754" y="3940816"/>
        <a:ext cx="1113306" cy="1113306"/>
      </dsp:txXfrm>
    </dsp:sp>
    <dsp:sp modelId="{57A12853-B684-4CAD-B8FE-1998F5A38ADA}">
      <dsp:nvSpPr>
        <dsp:cNvPr id="0" name=""/>
        <dsp:cNvSpPr/>
      </dsp:nvSpPr>
      <dsp:spPr>
        <a:xfrm>
          <a:off x="646235" y="2684912"/>
          <a:ext cx="1574452" cy="157445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Summer Bridge</a:t>
          </a:r>
          <a:endParaRPr lang="en-US" sz="1100" b="1" kern="1200" dirty="0">
            <a:solidFill>
              <a:schemeClr val="bg1"/>
            </a:solidFill>
          </a:endParaRPr>
        </a:p>
      </dsp:txBody>
      <dsp:txXfrm>
        <a:off x="876808" y="2915485"/>
        <a:ext cx="1113306" cy="1113306"/>
      </dsp:txXfrm>
    </dsp:sp>
    <dsp:sp modelId="{10EC5174-3879-41A4-9102-B61493DAFEB7}">
      <dsp:nvSpPr>
        <dsp:cNvPr id="0" name=""/>
        <dsp:cNvSpPr/>
      </dsp:nvSpPr>
      <dsp:spPr>
        <a:xfrm>
          <a:off x="646235" y="1417534"/>
          <a:ext cx="1574452" cy="157445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dirty="0" smtClean="0">
              <a:solidFill>
                <a:schemeClr val="tx1"/>
              </a:solidFill>
            </a:rPr>
            <a:t>Evaluation</a:t>
          </a:r>
          <a:endParaRPr lang="en-US" sz="2400" b="1" u="sng" kern="1200" dirty="0">
            <a:solidFill>
              <a:schemeClr val="tx1"/>
            </a:solidFill>
          </a:endParaRPr>
        </a:p>
      </dsp:txBody>
      <dsp:txXfrm>
        <a:off x="876808" y="1648107"/>
        <a:ext cx="1113306" cy="1113306"/>
      </dsp:txXfrm>
    </dsp:sp>
    <dsp:sp modelId="{8D69DEC3-5B4A-4003-9396-F179B2493895}">
      <dsp:nvSpPr>
        <dsp:cNvPr id="0" name=""/>
        <dsp:cNvSpPr/>
      </dsp:nvSpPr>
      <dsp:spPr>
        <a:xfrm>
          <a:off x="1391181" y="392203"/>
          <a:ext cx="1574452" cy="157445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Prof Dev</a:t>
          </a:r>
          <a:endParaRPr lang="en-US" sz="1100" b="1" kern="1200" dirty="0"/>
        </a:p>
      </dsp:txBody>
      <dsp:txXfrm>
        <a:off x="1621754" y="622776"/>
        <a:ext cx="1113306" cy="11133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1CE27-1815-433C-B84B-3089E02D27D6}" type="datetimeFigureOut">
              <a:rPr lang="en-US" smtClean="0"/>
              <a:t>6/13/2017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3BA74-2213-4236-9462-B884B441DE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491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 registering post-SOAR</a:t>
            </a:r>
            <a:r>
              <a:rPr lang="en-US" baseline="0" dirty="0" smtClean="0"/>
              <a:t> events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BA74-2213-4236-9462-B884B441DEC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10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PT Main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H Ow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244600"/>
            <a:ext cx="3149600" cy="3365500"/>
          </a:xfrm>
          <a:prstGeom prst="rect">
            <a:avLst/>
          </a:prstGeom>
          <a:noFill/>
          <a:ln>
            <a:noFill/>
          </a:ln>
          <a:effectLst>
            <a:outerShdw blurRad="53975" dist="25401" dir="2700000" algn="tl" rotWithShape="0">
              <a:schemeClr val="bg1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82975" y="6254750"/>
            <a:ext cx="527843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Arial" charset="0"/>
                <a:ea typeface="ＭＳ Ｐゴシック" charset="-128"/>
                <a:cs typeface="ＭＳ Ｐゴシック" charset="-128"/>
              </a:rPr>
              <a:t>Foothill College, 12345 El Monte Road, Los Altos Hills, CA 94022  </a:t>
            </a:r>
            <a:r>
              <a:rPr lang="en-US" sz="1050" dirty="0">
                <a:solidFill>
                  <a:srgbClr val="99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|</a:t>
            </a:r>
            <a:r>
              <a:rPr lang="en-US" sz="1050" dirty="0">
                <a:latin typeface="Arial" charset="0"/>
                <a:ea typeface="ＭＳ Ｐゴシック" charset="-128"/>
                <a:cs typeface="ＭＳ Ｐゴシック" charset="-128"/>
              </a:rPr>
              <a:t>  foothill.edu</a:t>
            </a:r>
          </a:p>
        </p:txBody>
      </p:sp>
      <p:pic>
        <p:nvPicPr>
          <p:cNvPr id="7" name="Picture 10" descr="PPT Main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H Ow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244600"/>
            <a:ext cx="3149600" cy="3365500"/>
          </a:xfrm>
          <a:prstGeom prst="rect">
            <a:avLst/>
          </a:prstGeom>
          <a:noFill/>
          <a:ln>
            <a:noFill/>
          </a:ln>
          <a:effectLst>
            <a:outerShdw blurRad="53975" dist="25401" dir="2700000" algn="tl" rotWithShape="0">
              <a:schemeClr val="bg1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82975" y="6254750"/>
            <a:ext cx="527843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Arial" charset="0"/>
                <a:ea typeface="ＭＳ Ｐゴシック" charset="-128"/>
                <a:cs typeface="ＭＳ Ｐゴシック" charset="-128"/>
              </a:rPr>
              <a:t>Foothill College, 12345 El Monte Road, Los Altos Hills, CA 94022  </a:t>
            </a:r>
            <a:r>
              <a:rPr lang="en-US" sz="1050" dirty="0">
                <a:solidFill>
                  <a:srgbClr val="99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|</a:t>
            </a:r>
            <a:r>
              <a:rPr lang="en-US" sz="1050" dirty="0">
                <a:latin typeface="Arial" charset="0"/>
                <a:ea typeface="ＭＳ Ｐゴシック" charset="-128"/>
                <a:cs typeface="ＭＳ Ｐゴシック" charset="-128"/>
              </a:rPr>
              <a:t>  foothill.edu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3330" y="2115163"/>
            <a:ext cx="5277693" cy="183693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83326" y="4245823"/>
            <a:ext cx="5277697" cy="989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rgbClr val="990000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148088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1905000"/>
            <a:ext cx="6767369" cy="44542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SzPct val="70000"/>
              <a:buFont typeface="Wingdings" charset="2"/>
              <a:buChar char="§"/>
              <a:defRPr sz="4000">
                <a:latin typeface="Calibri"/>
                <a:cs typeface="Calibri"/>
              </a:defRPr>
            </a:lvl1pPr>
            <a:lvl2pPr marL="4572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2pPr>
            <a:lvl3pPr marL="6858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3pPr>
            <a:lvl4pPr marL="9144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4pPr>
            <a:lvl5pPr marL="11430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3519901"/>
      </p:ext>
    </p:extLst>
  </p:cSld>
  <p:clrMapOvr>
    <a:masterClrMapping/>
  </p:clrMapOvr>
  <p:transition spd="med">
    <p:fade/>
  </p:transition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1895617" y="1905000"/>
            <a:ext cx="3194124" cy="42085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70000"/>
              <a:defRPr sz="2400">
                <a:latin typeface="Calibri"/>
                <a:cs typeface="Calibri"/>
              </a:defRPr>
            </a:lvl1pPr>
            <a:lvl2pPr>
              <a:buSzPct val="70000"/>
              <a:defRPr sz="2400">
                <a:latin typeface="Calibri"/>
                <a:cs typeface="Calibri"/>
              </a:defRPr>
            </a:lvl2pPr>
            <a:lvl3pPr>
              <a:buSzPct val="70000"/>
              <a:defRPr sz="2400">
                <a:latin typeface="Calibri"/>
                <a:cs typeface="Calibri"/>
              </a:defRPr>
            </a:lvl3pPr>
            <a:lvl4pPr>
              <a:buSzPct val="70000"/>
              <a:defRPr sz="2400">
                <a:latin typeface="Calibri"/>
                <a:cs typeface="Calibri"/>
              </a:defRPr>
            </a:lvl4pPr>
            <a:lvl5pPr>
              <a:buSzPct val="70000"/>
              <a:defRPr sz="24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1" i="0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1"/>
          </p:nvPr>
        </p:nvSpPr>
        <p:spPr>
          <a:xfrm>
            <a:off x="5468862" y="1905000"/>
            <a:ext cx="3194124" cy="42085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70000"/>
              <a:defRPr sz="2400">
                <a:latin typeface="Calibri"/>
                <a:cs typeface="Calibri"/>
              </a:defRPr>
            </a:lvl1pPr>
            <a:lvl2pPr>
              <a:buSzPct val="70000"/>
              <a:defRPr sz="2400">
                <a:latin typeface="Calibri"/>
                <a:cs typeface="Calibri"/>
              </a:defRPr>
            </a:lvl2pPr>
            <a:lvl3pPr>
              <a:buSzPct val="70000"/>
              <a:defRPr sz="2400">
                <a:latin typeface="Calibri"/>
                <a:cs typeface="Calibri"/>
              </a:defRPr>
            </a:lvl3pPr>
            <a:lvl4pPr>
              <a:buSzPct val="70000"/>
              <a:defRPr sz="2400">
                <a:latin typeface="Calibri"/>
                <a:cs typeface="Calibri"/>
              </a:defRPr>
            </a:lvl4pPr>
            <a:lvl5pPr>
              <a:buSzPct val="70000"/>
              <a:defRPr sz="24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686022"/>
      </p:ext>
    </p:extLst>
  </p:cSld>
  <p:clrMapOvr>
    <a:masterClrMapping/>
  </p:clrMapOvr>
  <p:transition spd="med">
    <p:fade/>
  </p:transition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09907" y="1981200"/>
            <a:ext cx="1371600" cy="1371600"/>
          </a:xfrm>
          <a:prstGeom prst="rect">
            <a:avLst/>
          </a:prstGeom>
          <a:solidFill>
            <a:schemeClr val="bg2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sz="half" idx="21"/>
          </p:nvPr>
        </p:nvSpPr>
        <p:spPr>
          <a:xfrm>
            <a:off x="2009907" y="342900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Content Placeholder 3"/>
          <p:cNvSpPr>
            <a:spLocks noGrp="1"/>
          </p:cNvSpPr>
          <p:nvPr>
            <p:ph sz="half" idx="27"/>
          </p:nvPr>
        </p:nvSpPr>
        <p:spPr>
          <a:xfrm>
            <a:off x="4372107" y="1981200"/>
            <a:ext cx="1371600" cy="1371600"/>
          </a:xfrm>
          <a:prstGeom prst="rect">
            <a:avLst/>
          </a:prstGeom>
          <a:solidFill>
            <a:schemeClr val="bg2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Content Placeholder 3"/>
          <p:cNvSpPr>
            <a:spLocks noGrp="1"/>
          </p:cNvSpPr>
          <p:nvPr>
            <p:ph sz="half" idx="28"/>
          </p:nvPr>
        </p:nvSpPr>
        <p:spPr>
          <a:xfrm>
            <a:off x="6734307" y="19812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sz="half" idx="32"/>
          </p:nvPr>
        </p:nvSpPr>
        <p:spPr>
          <a:xfrm>
            <a:off x="2009907" y="365893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5" name="Content Placeholder 2"/>
          <p:cNvSpPr>
            <a:spLocks noGrp="1"/>
          </p:cNvSpPr>
          <p:nvPr>
            <p:ph sz="half" idx="33"/>
          </p:nvPr>
        </p:nvSpPr>
        <p:spPr>
          <a:xfrm>
            <a:off x="4343400" y="342900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Content Placeholder 2"/>
          <p:cNvSpPr>
            <a:spLocks noGrp="1"/>
          </p:cNvSpPr>
          <p:nvPr>
            <p:ph sz="half" idx="34"/>
          </p:nvPr>
        </p:nvSpPr>
        <p:spPr>
          <a:xfrm>
            <a:off x="4343400" y="365893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Content Placeholder 2"/>
          <p:cNvSpPr>
            <a:spLocks noGrp="1"/>
          </p:cNvSpPr>
          <p:nvPr>
            <p:ph sz="half" idx="35"/>
          </p:nvPr>
        </p:nvSpPr>
        <p:spPr>
          <a:xfrm>
            <a:off x="6734307" y="342900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Content Placeholder 2"/>
          <p:cNvSpPr>
            <a:spLocks noGrp="1"/>
          </p:cNvSpPr>
          <p:nvPr>
            <p:ph sz="half" idx="36"/>
          </p:nvPr>
        </p:nvSpPr>
        <p:spPr>
          <a:xfrm>
            <a:off x="6734307" y="365893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5" name="Content Placeholder 3"/>
          <p:cNvSpPr>
            <a:spLocks noGrp="1"/>
          </p:cNvSpPr>
          <p:nvPr>
            <p:ph sz="half" idx="37"/>
          </p:nvPr>
        </p:nvSpPr>
        <p:spPr>
          <a:xfrm>
            <a:off x="2009907" y="41910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6" name="Content Placeholder 2"/>
          <p:cNvSpPr>
            <a:spLocks noGrp="1"/>
          </p:cNvSpPr>
          <p:nvPr>
            <p:ph sz="half" idx="38"/>
          </p:nvPr>
        </p:nvSpPr>
        <p:spPr>
          <a:xfrm>
            <a:off x="2009907" y="571506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7" name="Content Placeholder 3"/>
          <p:cNvSpPr>
            <a:spLocks noGrp="1"/>
          </p:cNvSpPr>
          <p:nvPr>
            <p:ph sz="half" idx="39"/>
          </p:nvPr>
        </p:nvSpPr>
        <p:spPr>
          <a:xfrm>
            <a:off x="4343400" y="41910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8" name="Content Placeholder 3"/>
          <p:cNvSpPr>
            <a:spLocks noGrp="1"/>
          </p:cNvSpPr>
          <p:nvPr>
            <p:ph sz="half" idx="40"/>
          </p:nvPr>
        </p:nvSpPr>
        <p:spPr>
          <a:xfrm>
            <a:off x="6734307" y="41910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9" name="Content Placeholder 2"/>
          <p:cNvSpPr>
            <a:spLocks noGrp="1"/>
          </p:cNvSpPr>
          <p:nvPr>
            <p:ph sz="half" idx="41"/>
          </p:nvPr>
        </p:nvSpPr>
        <p:spPr>
          <a:xfrm>
            <a:off x="2009907" y="594499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0" name="Content Placeholder 2"/>
          <p:cNvSpPr>
            <a:spLocks noGrp="1"/>
          </p:cNvSpPr>
          <p:nvPr>
            <p:ph sz="half" idx="42"/>
          </p:nvPr>
        </p:nvSpPr>
        <p:spPr>
          <a:xfrm>
            <a:off x="4343400" y="571506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1" name="Content Placeholder 2"/>
          <p:cNvSpPr>
            <a:spLocks noGrp="1"/>
          </p:cNvSpPr>
          <p:nvPr>
            <p:ph sz="half" idx="43"/>
          </p:nvPr>
        </p:nvSpPr>
        <p:spPr>
          <a:xfrm>
            <a:off x="4343400" y="594499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2" name="Content Placeholder 2"/>
          <p:cNvSpPr>
            <a:spLocks noGrp="1"/>
          </p:cNvSpPr>
          <p:nvPr>
            <p:ph sz="half" idx="44"/>
          </p:nvPr>
        </p:nvSpPr>
        <p:spPr>
          <a:xfrm>
            <a:off x="6734307" y="571506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sz="half" idx="45"/>
          </p:nvPr>
        </p:nvSpPr>
        <p:spPr>
          <a:xfrm>
            <a:off x="6734307" y="594499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4067451"/>
      </p:ext>
    </p:extLst>
  </p:cSld>
  <p:clrMapOvr>
    <a:masterClrMapping/>
  </p:clrMapOvr>
  <p:transition spd="med">
    <p:fade/>
  </p:transition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ocial Media Tag Horz 2015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5411788"/>
            <a:ext cx="47386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1355725" y="3100388"/>
            <a:ext cx="7788275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000" b="1" dirty="0">
                <a:solidFill>
                  <a:srgbClr val="990000"/>
                </a:solidFill>
                <a:latin typeface="Calibri" pitchFamily="34" charset="0"/>
              </a:rPr>
              <a:t>12345 El Monte Road</a:t>
            </a:r>
          </a:p>
          <a:p>
            <a:pPr algn="ctr"/>
            <a:r>
              <a:rPr lang="en-US" altLang="en-US" sz="2000" b="1" dirty="0">
                <a:solidFill>
                  <a:srgbClr val="990000"/>
                </a:solidFill>
                <a:latin typeface="Calibri" pitchFamily="34" charset="0"/>
              </a:rPr>
              <a:t>Los Altos Hills, CA 94022</a:t>
            </a:r>
          </a:p>
          <a:p>
            <a:pPr algn="ctr"/>
            <a:endParaRPr lang="en-US" altLang="en-US" sz="2000" b="1" dirty="0">
              <a:solidFill>
                <a:srgbClr val="990000"/>
              </a:solidFill>
              <a:latin typeface="Calibri" pitchFamily="34" charset="0"/>
            </a:endParaRPr>
          </a:p>
          <a:p>
            <a:pPr algn="ctr"/>
            <a:r>
              <a:rPr lang="en-US" altLang="en-US" sz="2000" b="1" dirty="0">
                <a:solidFill>
                  <a:srgbClr val="990000"/>
                </a:solidFill>
                <a:latin typeface="Calibri" pitchFamily="34" charset="0"/>
              </a:rPr>
              <a:t>foothill.edu</a:t>
            </a:r>
          </a:p>
          <a:p>
            <a:pPr algn="ctr"/>
            <a:endParaRPr lang="en-US" altLang="en-US" sz="2000" b="1" dirty="0">
              <a:solidFill>
                <a:srgbClr val="990000"/>
              </a:solidFill>
              <a:latin typeface="Calibri" pitchFamily="34" charset="0"/>
            </a:endParaRPr>
          </a:p>
        </p:txBody>
      </p:sp>
      <p:pic>
        <p:nvPicPr>
          <p:cNvPr id="4" name="Picture 9" descr="Social Media Tag Horz 2015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5411788"/>
            <a:ext cx="47386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FH Stack_2015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92238"/>
            <a:ext cx="2044700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874619"/>
      </p:ext>
    </p:extLst>
  </p:cSld>
  <p:clrMapOvr>
    <a:masterClrMapping/>
  </p:clrMapOvr>
  <p:transition spd="med">
    <p:fade/>
  </p:transition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PPT Main Slid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0" y="6207125"/>
            <a:ext cx="1355725" cy="65087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53C227EE-2CD7-4E5B-AD25-833125E6BE31}" type="slidenum">
              <a:rPr lang="en-US" altLang="en-US">
                <a:solidFill>
                  <a:srgbClr val="D9D9D9"/>
                </a:solidFill>
                <a:latin typeface="Century Gothic" pitchFamily="34" charset="0"/>
              </a:rPr>
              <a:pPr algn="ctr" eaLnBrk="1" hangingPunct="1"/>
              <a:t>‹#›</a:t>
            </a:fld>
            <a:endParaRPr lang="en-US" altLang="en-US" dirty="0">
              <a:solidFill>
                <a:srgbClr val="D9D9D9"/>
              </a:solidFill>
              <a:latin typeface="Century Gothic" pitchFamily="34" charset="0"/>
            </a:endParaRPr>
          </a:p>
        </p:txBody>
      </p:sp>
      <p:pic>
        <p:nvPicPr>
          <p:cNvPr id="14" name="Picture 13" descr="FH Owl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39725"/>
            <a:ext cx="1770062" cy="1892300"/>
          </a:xfrm>
          <a:prstGeom prst="rect">
            <a:avLst/>
          </a:prstGeom>
          <a:noFill/>
          <a:ln>
            <a:noFill/>
          </a:ln>
          <a:effectLst>
            <a:outerShdw blurRad="53975" dist="25401" dir="2700000" algn="tl" rotWithShape="0">
              <a:schemeClr val="bg1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4" descr="PPT Main Slid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6207125"/>
            <a:ext cx="1355725" cy="65087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7F9DBBBE-C4A4-4E77-A324-7D5491DE07C9}" type="slidenum">
              <a:rPr lang="en-US" altLang="en-US">
                <a:solidFill>
                  <a:srgbClr val="D9D9D9"/>
                </a:solidFill>
                <a:latin typeface="Calibri" pitchFamily="34" charset="0"/>
              </a:rPr>
              <a:pPr algn="ctr" eaLnBrk="1" hangingPunct="1"/>
              <a:t>‹#›</a:t>
            </a:fld>
            <a:endParaRPr lang="en-US" altLang="en-US" dirty="0">
              <a:solidFill>
                <a:srgbClr val="D9D9D9"/>
              </a:solidFill>
              <a:latin typeface="Calibri" pitchFamily="34" charset="0"/>
            </a:endParaRPr>
          </a:p>
        </p:txBody>
      </p:sp>
      <p:pic>
        <p:nvPicPr>
          <p:cNvPr id="7" name="Picture 6" descr="FH Owl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39725"/>
            <a:ext cx="1770062" cy="1892300"/>
          </a:xfrm>
          <a:prstGeom prst="rect">
            <a:avLst/>
          </a:prstGeom>
          <a:noFill/>
          <a:ln>
            <a:noFill/>
          </a:ln>
          <a:effectLst>
            <a:outerShdw blurRad="53975" dist="25401" dir="2700000" algn="tl" rotWithShape="0">
              <a:schemeClr val="bg1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21" r:id="rId1"/>
    <p:sldLayoutId id="2147486516" r:id="rId2"/>
    <p:sldLayoutId id="2147486517" r:id="rId3"/>
    <p:sldLayoutId id="2147486520" r:id="rId4"/>
    <p:sldLayoutId id="2147486522" r:id="rId5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ＭＳ Ｐゴシック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9pPr>
    </p:titleStyle>
    <p:bodyStyle>
      <a:lvl1pPr marL="228600" indent="-228600" algn="l" rtl="0" eaLnBrk="1" fontAlgn="base" hangingPunct="1">
        <a:spcBef>
          <a:spcPts val="1800"/>
        </a:spcBef>
        <a:spcAft>
          <a:spcPct val="0"/>
        </a:spcAft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ＭＳ Ｐゴシック" pitchFamily="34" charset="-128"/>
          <a:cs typeface="+mn-cs"/>
        </a:defRPr>
      </a:lvl1pPr>
      <a:lvl2pPr marL="4572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pitchFamily="18" charset="2"/>
        <a:buChar char="¡"/>
        <a:defRPr kern="1200">
          <a:solidFill>
            <a:schemeClr val="tx2"/>
          </a:solidFill>
          <a:latin typeface="+mn-lt"/>
          <a:ea typeface="ＭＳ Ｐゴシック" pitchFamily="34" charset="-128"/>
          <a:cs typeface="+mn-cs"/>
        </a:defRPr>
      </a:lvl2pPr>
      <a:lvl3pPr marL="6858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pitchFamily="18" charset="2"/>
        <a:buChar char="¡"/>
        <a:defRPr kern="1200">
          <a:solidFill>
            <a:schemeClr val="tx2"/>
          </a:solidFill>
          <a:latin typeface="+mn-lt"/>
          <a:ea typeface="ＭＳ Ｐゴシック" pitchFamily="34" charset="-128"/>
          <a:cs typeface="+mn-cs"/>
        </a:defRPr>
      </a:lvl3pPr>
      <a:lvl4pPr marL="9144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pitchFamily="18" charset="2"/>
        <a:buChar char="¡"/>
        <a:defRPr kern="1200">
          <a:solidFill>
            <a:schemeClr val="tx2"/>
          </a:solidFill>
          <a:latin typeface="+mn-lt"/>
          <a:ea typeface="ＭＳ Ｐゴシック" pitchFamily="34" charset="-128"/>
          <a:cs typeface="+mn-cs"/>
        </a:defRPr>
      </a:lvl4pPr>
      <a:lvl5pPr marL="11430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pitchFamily="18" charset="2"/>
        <a:buChar char="¡"/>
        <a:defRPr kern="1200">
          <a:solidFill>
            <a:schemeClr val="tx2"/>
          </a:solidFill>
          <a:latin typeface="+mn-lt"/>
          <a:ea typeface="ＭＳ Ｐゴシック" pitchFamily="34" charset="-128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ctrTitle"/>
          </p:nvPr>
        </p:nvSpPr>
        <p:spPr bwMode="auto">
          <a:xfrm>
            <a:off x="3482975" y="2114550"/>
            <a:ext cx="5278438" cy="1838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  <a:normAutofit/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Integrated Plan Proposed Goals</a:t>
            </a:r>
          </a:p>
        </p:txBody>
      </p:sp>
      <p:sp>
        <p:nvSpPr>
          <p:cNvPr id="4098" name="Subtitle 2"/>
          <p:cNvSpPr>
            <a:spLocks noGrp="1"/>
          </p:cNvSpPr>
          <p:nvPr>
            <p:ph type="subTitle" idx="1"/>
          </p:nvPr>
        </p:nvSpPr>
        <p:spPr bwMode="auto">
          <a:xfrm>
            <a:off x="3482974" y="4246563"/>
            <a:ext cx="5478145" cy="989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 smtClean="0">
                <a:ea typeface="ＭＳ Ｐゴシック" pitchFamily="34" charset="-128"/>
              </a:rPr>
              <a:t>Student Success Collaborative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ea typeface="ＭＳ Ｐゴシック" pitchFamily="34" charset="-128"/>
              </a:rPr>
              <a:t>June 13, 2017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15200" y="5791200"/>
            <a:ext cx="16459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+mn-lt"/>
              </a:rPr>
              <a:t>E. Kuo, Equity Programs</a:t>
            </a:r>
            <a:endParaRPr lang="en-US" sz="1000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What Needle Are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We Moving?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1905000"/>
            <a:ext cx="6981683" cy="4454261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+mn-lt"/>
              </a:rPr>
              <a:t>Student places in ENGL 209</a:t>
            </a:r>
          </a:p>
          <a:p>
            <a:r>
              <a:rPr lang="en-US" dirty="0" smtClean="0">
                <a:latin typeface="+mn-lt"/>
              </a:rPr>
              <a:t>Student places in ENGL 1S</a:t>
            </a:r>
          </a:p>
          <a:p>
            <a:r>
              <a:rPr lang="en-US" dirty="0" smtClean="0">
                <a:latin typeface="+mn-lt"/>
              </a:rPr>
              <a:t>Student places in MATH 235</a:t>
            </a:r>
          </a:p>
          <a:p>
            <a:r>
              <a:rPr lang="en-US" dirty="0" smtClean="0">
                <a:latin typeface="+mn-lt"/>
              </a:rPr>
              <a:t>Student places in NCBS 401A</a:t>
            </a:r>
          </a:p>
          <a:p>
            <a:r>
              <a:rPr lang="en-US" dirty="0" smtClean="0">
                <a:latin typeface="+mn-lt"/>
              </a:rPr>
              <a:t>Student places in NCEL 411</a:t>
            </a:r>
          </a:p>
          <a:p>
            <a:pPr marL="0" indent="0">
              <a:buNone/>
            </a:pPr>
            <a:endParaRPr lang="en-US" dirty="0" smtClean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19108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479633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Integrated Plan Model</a:t>
            </a:r>
            <a:endParaRPr lang="en-US" dirty="0">
              <a:latin typeface="+mj-lt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1919145"/>
              </p:ext>
            </p:extLst>
          </p:nvPr>
        </p:nvGraphicFramePr>
        <p:xfrm>
          <a:off x="1747837" y="990600"/>
          <a:ext cx="6767513" cy="567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Arc 7"/>
          <p:cNvSpPr/>
          <p:nvPr/>
        </p:nvSpPr>
        <p:spPr>
          <a:xfrm rot="10544490" flipV="1">
            <a:off x="1995881" y="2320449"/>
            <a:ext cx="976746" cy="1316183"/>
          </a:xfrm>
          <a:prstGeom prst="arc">
            <a:avLst>
              <a:gd name="adj1" fmla="val 14865061"/>
              <a:gd name="adj2" fmla="val 2250249"/>
            </a:avLst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c 8"/>
          <p:cNvSpPr/>
          <p:nvPr/>
        </p:nvSpPr>
        <p:spPr>
          <a:xfrm rot="2350415">
            <a:off x="5516391" y="2079635"/>
            <a:ext cx="2999652" cy="5088639"/>
          </a:xfrm>
          <a:prstGeom prst="arc">
            <a:avLst>
              <a:gd name="adj1" fmla="val 14865061"/>
              <a:gd name="adj2" fmla="val 2250249"/>
            </a:avLst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c 9"/>
          <p:cNvSpPr/>
          <p:nvPr/>
        </p:nvSpPr>
        <p:spPr>
          <a:xfrm>
            <a:off x="6698673" y="1371600"/>
            <a:ext cx="914400" cy="914400"/>
          </a:xfrm>
          <a:prstGeom prst="arc">
            <a:avLst>
              <a:gd name="adj1" fmla="val 14865061"/>
              <a:gd name="adj2" fmla="val 2250249"/>
            </a:avLst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rc 10"/>
          <p:cNvSpPr/>
          <p:nvPr/>
        </p:nvSpPr>
        <p:spPr>
          <a:xfrm rot="12565855" flipV="1">
            <a:off x="3400069" y="779044"/>
            <a:ext cx="1108381" cy="1125201"/>
          </a:xfrm>
          <a:prstGeom prst="arc">
            <a:avLst>
              <a:gd name="adj1" fmla="val 14865061"/>
              <a:gd name="adj2" fmla="val 2250249"/>
            </a:avLst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4023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Goals for Consideration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1905000"/>
            <a:ext cx="6767369" cy="4953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latin typeface="+mn-lt"/>
              </a:rPr>
              <a:t>Decrease achievement gap among disproportionately impacted groups</a:t>
            </a:r>
          </a:p>
          <a:p>
            <a:r>
              <a:rPr lang="en-US" dirty="0" smtClean="0">
                <a:latin typeface="+mn-lt"/>
              </a:rPr>
              <a:t>Increase persistence along basic skills pathways</a:t>
            </a:r>
          </a:p>
          <a:p>
            <a:r>
              <a:rPr lang="en-US" dirty="0" smtClean="0">
                <a:latin typeface="+mn-lt"/>
              </a:rPr>
              <a:t>Increase completion along basic skills pathways</a:t>
            </a:r>
          </a:p>
          <a:p>
            <a:r>
              <a:rPr lang="en-US" dirty="0" smtClean="0">
                <a:latin typeface="+mn-lt"/>
              </a:rPr>
              <a:t>Decrease time to completion along basic skills pathways</a:t>
            </a:r>
          </a:p>
          <a:p>
            <a:r>
              <a:rPr lang="en-US" dirty="0" smtClean="0">
                <a:latin typeface="+mn-lt"/>
              </a:rPr>
              <a:t>Increase degree/certificate completion </a:t>
            </a:r>
          </a:p>
          <a:p>
            <a:r>
              <a:rPr lang="en-US" dirty="0" smtClean="0">
                <a:latin typeface="+mn-lt"/>
              </a:rPr>
              <a:t>Increase identification and use of early intervention services</a:t>
            </a: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17090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Goals for Consideration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1905000"/>
            <a:ext cx="6767369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+mn-lt"/>
              </a:rPr>
              <a:t>Increase participation in noncredit CDCP courses</a:t>
            </a:r>
          </a:p>
          <a:p>
            <a:r>
              <a:rPr lang="en-US" dirty="0" smtClean="0">
                <a:latin typeface="+mn-lt"/>
              </a:rPr>
              <a:t>Increase non-credit to credit course transition</a:t>
            </a:r>
          </a:p>
          <a:p>
            <a:r>
              <a:rPr lang="en-US" dirty="0" smtClean="0">
                <a:latin typeface="+mn-lt"/>
              </a:rPr>
              <a:t>Increase matriculation participation among disproportionately impacted groups</a:t>
            </a:r>
          </a:p>
          <a:p>
            <a:r>
              <a:rPr lang="en-US" dirty="0" smtClean="0">
                <a:latin typeface="+mn-lt"/>
              </a:rPr>
              <a:t>Increase participation and persistence among dual enrollment participants</a:t>
            </a: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55230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Integrated Plan Template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1905000"/>
            <a:ext cx="6767369" cy="47625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+mn-lt"/>
              </a:rPr>
              <a:t>Due December 15, 2017</a:t>
            </a:r>
          </a:p>
          <a:p>
            <a:r>
              <a:rPr lang="en-US" dirty="0" smtClean="0">
                <a:latin typeface="+mn-lt"/>
              </a:rPr>
              <a:t>Plan spans two years</a:t>
            </a:r>
          </a:p>
          <a:p>
            <a:r>
              <a:rPr lang="en-US" dirty="0" smtClean="0">
                <a:latin typeface="+mn-lt"/>
              </a:rPr>
              <a:t>Data does not need to be included in plan submission</a:t>
            </a:r>
          </a:p>
          <a:p>
            <a:r>
              <a:rPr lang="en-US" dirty="0" smtClean="0">
                <a:latin typeface="+mn-lt"/>
              </a:rPr>
              <a:t>Goals and accomplishments based on 2015-16 plans</a:t>
            </a:r>
          </a:p>
          <a:p>
            <a:r>
              <a:rPr lang="en-US" dirty="0" smtClean="0">
                <a:latin typeface="+mn-lt"/>
              </a:rPr>
              <a:t>Identify integrated plan goals</a:t>
            </a:r>
          </a:p>
          <a:p>
            <a:r>
              <a:rPr lang="en-US" dirty="0">
                <a:latin typeface="+mn-lt"/>
              </a:rPr>
              <a:t>Word count </a:t>
            </a:r>
            <a:r>
              <a:rPr lang="en-US" dirty="0" smtClean="0">
                <a:latin typeface="+mn-lt"/>
              </a:rPr>
              <a:t>limit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740543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Data-Driven Planning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1905000"/>
            <a:ext cx="7095983" cy="470535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+mn-lt"/>
              </a:rPr>
              <a:t>Student sub-groups</a:t>
            </a:r>
          </a:p>
          <a:p>
            <a:r>
              <a:rPr lang="en-US" dirty="0">
                <a:latin typeface="+mn-lt"/>
              </a:rPr>
              <a:t>Disproportionate impact</a:t>
            </a:r>
          </a:p>
          <a:p>
            <a:r>
              <a:rPr lang="en-US" dirty="0" smtClean="0">
                <a:latin typeface="+mn-lt"/>
              </a:rPr>
              <a:t>Success rates</a:t>
            </a:r>
          </a:p>
          <a:p>
            <a:pPr lvl="1"/>
            <a:r>
              <a:rPr lang="en-US" dirty="0" smtClean="0">
                <a:latin typeface="+mn-lt"/>
              </a:rPr>
              <a:t>Students transitioning to college-level Math and English</a:t>
            </a:r>
          </a:p>
          <a:p>
            <a:pPr lvl="1"/>
            <a:r>
              <a:rPr lang="en-US" dirty="0" smtClean="0">
                <a:latin typeface="+mn-lt"/>
              </a:rPr>
              <a:t>Time it takes to transition to college-level Math and English</a:t>
            </a:r>
          </a:p>
          <a:p>
            <a:r>
              <a:rPr lang="en-US" dirty="0" smtClean="0">
                <a:latin typeface="+mn-lt"/>
              </a:rPr>
              <a:t>SEP goals: access, retention, transfer, ESL/basic skills completion, degree/certificate completion</a:t>
            </a: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0870668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Data-Driven Planning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1905000"/>
            <a:ext cx="6767369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+mn-lt"/>
              </a:rPr>
              <a:t>Consider:</a:t>
            </a:r>
          </a:p>
          <a:p>
            <a:pPr lvl="1"/>
            <a:r>
              <a:rPr lang="en-US" dirty="0" smtClean="0">
                <a:latin typeface="+mn-lt"/>
              </a:rPr>
              <a:t>Incoming student participation in orientation, assessment, ed plans</a:t>
            </a:r>
          </a:p>
          <a:p>
            <a:pPr lvl="1"/>
            <a:r>
              <a:rPr lang="en-US" dirty="0" smtClean="0">
                <a:latin typeface="+mn-lt"/>
              </a:rPr>
              <a:t>Students on academic probation, referred and moved off probation</a:t>
            </a:r>
          </a:p>
          <a:p>
            <a:pPr lvl="1"/>
            <a:r>
              <a:rPr lang="en-US" dirty="0" smtClean="0">
                <a:latin typeface="+mn-lt"/>
              </a:rPr>
              <a:t>Students transitioning from non-credit to credit</a:t>
            </a:r>
          </a:p>
          <a:p>
            <a:pPr lvl="1"/>
            <a:r>
              <a:rPr lang="en-US" dirty="0" smtClean="0">
                <a:latin typeface="+mn-lt"/>
              </a:rPr>
              <a:t>Students earning non-credit CDCP certificates</a:t>
            </a:r>
          </a:p>
          <a:p>
            <a:pPr lvl="1"/>
            <a:r>
              <a:rPr lang="en-US" dirty="0" smtClean="0">
                <a:latin typeface="+mn-lt"/>
              </a:rPr>
              <a:t>Students experiencing increased placement and course success rates</a:t>
            </a:r>
          </a:p>
          <a:p>
            <a:pPr lvl="1"/>
            <a:r>
              <a:rPr lang="en-US" dirty="0">
                <a:latin typeface="+mn-lt"/>
              </a:rPr>
              <a:t>Students referred to Owl Scholars (early alert), use service, experience course </a:t>
            </a:r>
            <a:r>
              <a:rPr lang="en-US" dirty="0" smtClean="0">
                <a:latin typeface="+mn-lt"/>
              </a:rPr>
              <a:t>success</a:t>
            </a:r>
          </a:p>
          <a:p>
            <a:endParaRPr lang="en-US" dirty="0" smtClean="0">
              <a:latin typeface="+mn-lt"/>
            </a:endParaRPr>
          </a:p>
          <a:p>
            <a:pPr lvl="1"/>
            <a:endParaRPr lang="en-US" dirty="0" smtClean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1715211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2015-16 Goals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+mn-lt"/>
              </a:rPr>
              <a:t>Basic Skills</a:t>
            </a: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Student Equity</a:t>
            </a: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Student Success and Support Program</a:t>
            </a:r>
            <a:endParaRPr lang="en-US" dirty="0">
              <a:latin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76950" y="1013251"/>
            <a:ext cx="2609850" cy="1257300"/>
            <a:chOff x="6534150" y="2705100"/>
            <a:chExt cx="2609850" cy="1257300"/>
          </a:xfrm>
        </p:grpSpPr>
        <p:sp>
          <p:nvSpPr>
            <p:cNvPr id="5" name="Rounded Rectangle 4"/>
            <p:cNvSpPr/>
            <p:nvPr/>
          </p:nvSpPr>
          <p:spPr>
            <a:xfrm>
              <a:off x="6800850" y="2705100"/>
              <a:ext cx="2076450" cy="1257300"/>
            </a:xfrm>
            <a:prstGeom prst="roundRect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534150" y="2899201"/>
              <a:ext cx="26098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+mn-lt"/>
                </a:rPr>
                <a:t>Will look for intersections </a:t>
              </a: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5444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Integrated Plan Goals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+mn-lt"/>
              </a:rPr>
              <a:t>Population</a:t>
            </a:r>
          </a:p>
          <a:p>
            <a:pPr lvl="1"/>
            <a:r>
              <a:rPr lang="en-US" dirty="0" smtClean="0">
                <a:latin typeface="+mn-lt"/>
              </a:rPr>
              <a:t>First-time new students placing in basic skills courses</a:t>
            </a:r>
          </a:p>
          <a:p>
            <a:r>
              <a:rPr lang="en-US" dirty="0" smtClean="0">
                <a:latin typeface="+mn-lt"/>
              </a:rPr>
              <a:t>Outcome</a:t>
            </a:r>
          </a:p>
          <a:p>
            <a:pPr lvl="1"/>
            <a:r>
              <a:rPr lang="en-US" dirty="0" smtClean="0">
                <a:latin typeface="+mn-lt"/>
              </a:rPr>
              <a:t>Successful completion to degree/transfer applicable course</a:t>
            </a:r>
          </a:p>
          <a:p>
            <a:r>
              <a:rPr lang="en-US" dirty="0" smtClean="0">
                <a:latin typeface="+mn-lt"/>
              </a:rPr>
              <a:t>Time Frame</a:t>
            </a:r>
          </a:p>
          <a:p>
            <a:pPr lvl="1"/>
            <a:r>
              <a:rPr lang="en-US" dirty="0" smtClean="0">
                <a:latin typeface="+mn-lt"/>
              </a:rPr>
              <a:t>????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8651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7057883" cy="1252667"/>
          </a:xfrm>
        </p:spPr>
        <p:txBody>
          <a:bodyPr/>
          <a:lstStyle/>
          <a:p>
            <a:r>
              <a:rPr lang="en-US" dirty="0">
                <a:latin typeface="+mj-lt"/>
              </a:rPr>
              <a:t>Integrated Plan </a:t>
            </a:r>
            <a:r>
              <a:rPr lang="en-US" dirty="0" smtClean="0">
                <a:latin typeface="+mj-lt"/>
              </a:rPr>
              <a:t>Goal Areas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1905000"/>
            <a:ext cx="6767369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+mn-lt"/>
              </a:rPr>
              <a:t>Access</a:t>
            </a:r>
          </a:p>
          <a:p>
            <a:r>
              <a:rPr lang="en-US" dirty="0" smtClean="0">
                <a:latin typeface="+mn-lt"/>
              </a:rPr>
              <a:t>Retention</a:t>
            </a:r>
          </a:p>
          <a:p>
            <a:r>
              <a:rPr lang="en-US" dirty="0" smtClean="0">
                <a:latin typeface="+mn-lt"/>
              </a:rPr>
              <a:t>Transfer</a:t>
            </a:r>
          </a:p>
          <a:p>
            <a:r>
              <a:rPr lang="en-US" dirty="0" smtClean="0">
                <a:latin typeface="+mn-lt"/>
              </a:rPr>
              <a:t>ESL/basic skills completion</a:t>
            </a:r>
          </a:p>
          <a:p>
            <a:r>
              <a:rPr lang="en-US" dirty="0">
                <a:latin typeface="+mn-lt"/>
              </a:rPr>
              <a:t>D</a:t>
            </a:r>
            <a:r>
              <a:rPr lang="en-US" dirty="0" smtClean="0">
                <a:latin typeface="+mn-lt"/>
              </a:rPr>
              <a:t>egree/certificate completion</a:t>
            </a:r>
          </a:p>
          <a:p>
            <a:r>
              <a:rPr lang="en-US" dirty="0">
                <a:latin typeface="+mn-lt"/>
              </a:rPr>
              <a:t>O</a:t>
            </a:r>
            <a:r>
              <a:rPr lang="en-US" dirty="0" smtClean="0">
                <a:latin typeface="+mn-lt"/>
              </a:rPr>
              <a:t>ther</a:t>
            </a:r>
          </a:p>
          <a:p>
            <a:pPr marL="0" indent="0">
              <a:buNone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70430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Integrated Plan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Outcome Based Goals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1905000"/>
            <a:ext cx="7248383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+mn-lt"/>
              </a:rPr>
              <a:t>Basic skills completion</a:t>
            </a:r>
          </a:p>
          <a:p>
            <a:pPr lvl="1"/>
            <a:r>
              <a:rPr lang="en-US" dirty="0" smtClean="0">
                <a:latin typeface="+mn-lt"/>
              </a:rPr>
              <a:t>Increase number transitioning to college-level Math and English</a:t>
            </a:r>
          </a:p>
          <a:p>
            <a:pPr lvl="1"/>
            <a:r>
              <a:rPr lang="en-US" dirty="0" smtClean="0">
                <a:latin typeface="+mn-lt"/>
              </a:rPr>
              <a:t>Reduce time to college-level Math and English</a:t>
            </a:r>
          </a:p>
          <a:p>
            <a:r>
              <a:rPr lang="en-US" dirty="0" smtClean="0">
                <a:latin typeface="+mn-lt"/>
              </a:rPr>
              <a:t>Close achievement gap</a:t>
            </a:r>
          </a:p>
          <a:p>
            <a:pPr lvl="1"/>
            <a:r>
              <a:rPr lang="en-US" dirty="0" smtClean="0">
                <a:latin typeface="+mn-lt"/>
              </a:rPr>
              <a:t>Disproportionately impacted </a:t>
            </a:r>
          </a:p>
          <a:p>
            <a:r>
              <a:rPr lang="en-US" dirty="0" smtClean="0">
                <a:latin typeface="+mn-lt"/>
              </a:rPr>
              <a:t>Improve success rates</a:t>
            </a:r>
          </a:p>
          <a:p>
            <a:pPr lvl="1"/>
            <a:r>
              <a:rPr lang="en-US" dirty="0" smtClean="0">
                <a:latin typeface="+mn-lt"/>
              </a:rPr>
              <a:t>Course completion</a:t>
            </a:r>
          </a:p>
          <a:p>
            <a:pPr lvl="1"/>
            <a:r>
              <a:rPr lang="en-US" dirty="0" smtClean="0">
                <a:latin typeface="+mn-lt"/>
              </a:rPr>
              <a:t>Degree/certificate</a:t>
            </a:r>
          </a:p>
          <a:p>
            <a:pPr lvl="1"/>
            <a:r>
              <a:rPr lang="en-US" dirty="0" smtClean="0">
                <a:latin typeface="+mn-lt"/>
              </a:rPr>
              <a:t>Transfer</a:t>
            </a:r>
          </a:p>
        </p:txBody>
      </p:sp>
    </p:spTree>
    <p:extLst>
      <p:ext uri="{BB962C8B-B14F-4D97-AF65-F5344CB8AC3E}">
        <p14:creationId xmlns:p14="http://schemas.microsoft.com/office/powerpoint/2010/main" val="11968237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Integrated Plan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Outcome Based Goals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1905000"/>
            <a:ext cx="7248383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+mn-lt"/>
              </a:rPr>
              <a:t>Identification and use of services</a:t>
            </a:r>
          </a:p>
          <a:p>
            <a:pPr lvl="1"/>
            <a:r>
              <a:rPr lang="en-US" dirty="0" smtClean="0">
                <a:latin typeface="+mn-lt"/>
              </a:rPr>
              <a:t>Among those “at-risk”</a:t>
            </a:r>
          </a:p>
          <a:p>
            <a:r>
              <a:rPr lang="en-US" dirty="0" smtClean="0">
                <a:latin typeface="+mn-lt"/>
              </a:rPr>
              <a:t>Collaboration</a:t>
            </a:r>
          </a:p>
          <a:p>
            <a:pPr lvl="1"/>
            <a:r>
              <a:rPr lang="en-US" dirty="0" smtClean="0">
                <a:latin typeface="+mn-lt"/>
              </a:rPr>
              <a:t>High schools, community, workforce</a:t>
            </a:r>
          </a:p>
          <a:p>
            <a:r>
              <a:rPr lang="en-US" dirty="0" smtClean="0">
                <a:latin typeface="+mn-lt"/>
              </a:rPr>
              <a:t>Improved non-credit success</a:t>
            </a:r>
          </a:p>
          <a:p>
            <a:pPr lvl="1"/>
            <a:r>
              <a:rPr lang="en-US" dirty="0" smtClean="0">
                <a:latin typeface="+mn-lt"/>
              </a:rPr>
              <a:t>CDCP certificates, transition to credit</a:t>
            </a:r>
          </a:p>
        </p:txBody>
      </p:sp>
    </p:spTree>
    <p:extLst>
      <p:ext uri="{BB962C8B-B14F-4D97-AF65-F5344CB8AC3E}">
        <p14:creationId xmlns:p14="http://schemas.microsoft.com/office/powerpoint/2010/main" val="13589029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h_main-template_fall15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fh_main-template_fall15</Template>
  <TotalTime>289</TotalTime>
  <Words>390</Words>
  <Application>Microsoft Office PowerPoint</Application>
  <PresentationFormat>On-screen Show (4:3)</PresentationFormat>
  <Paragraphs>98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ＭＳ Ｐゴシック</vt:lpstr>
      <vt:lpstr>Arial</vt:lpstr>
      <vt:lpstr>Calibri</vt:lpstr>
      <vt:lpstr>Century Gothic</vt:lpstr>
      <vt:lpstr>Wingdings</vt:lpstr>
      <vt:lpstr>Wingdings 2</vt:lpstr>
      <vt:lpstr>fh_main-template_fall15</vt:lpstr>
      <vt:lpstr>Integrated Plan Proposed Goals</vt:lpstr>
      <vt:lpstr>Integrated Plan Template</vt:lpstr>
      <vt:lpstr>Data-Driven Planning</vt:lpstr>
      <vt:lpstr>Data-Driven Planning</vt:lpstr>
      <vt:lpstr>2015-16 Goals</vt:lpstr>
      <vt:lpstr>Integrated Plan Goals</vt:lpstr>
      <vt:lpstr>Integrated Plan Goal Areas</vt:lpstr>
      <vt:lpstr>Integrated Plan  Outcome Based Goals</vt:lpstr>
      <vt:lpstr>Integrated Plan  Outcome Based Goals</vt:lpstr>
      <vt:lpstr>What Needle Are  We Moving?</vt:lpstr>
      <vt:lpstr>Integrated Plan Model</vt:lpstr>
      <vt:lpstr>Goals for Consideration</vt:lpstr>
      <vt:lpstr>Goals for Consideration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FHDA</dc:creator>
  <cp:lastModifiedBy>FHDA</cp:lastModifiedBy>
  <cp:revision>48</cp:revision>
  <dcterms:created xsi:type="dcterms:W3CDTF">2016-11-16T21:24:22Z</dcterms:created>
  <dcterms:modified xsi:type="dcterms:W3CDTF">2017-06-13T11:36:33Z</dcterms:modified>
</cp:coreProperties>
</file>