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27"/>
  </p:notesMasterIdLst>
  <p:sldIdLst>
    <p:sldId id="256" r:id="rId2"/>
    <p:sldId id="257" r:id="rId3"/>
    <p:sldId id="262" r:id="rId4"/>
    <p:sldId id="265" r:id="rId5"/>
    <p:sldId id="278" r:id="rId6"/>
    <p:sldId id="263" r:id="rId7"/>
    <p:sldId id="268" r:id="rId8"/>
    <p:sldId id="269" r:id="rId9"/>
    <p:sldId id="270" r:id="rId10"/>
    <p:sldId id="271" r:id="rId11"/>
    <p:sldId id="264" r:id="rId12"/>
    <p:sldId id="280" r:id="rId13"/>
    <p:sldId id="281" r:id="rId14"/>
    <p:sldId id="282" r:id="rId15"/>
    <p:sldId id="283" r:id="rId16"/>
    <p:sldId id="284" r:id="rId17"/>
    <p:sldId id="266" r:id="rId18"/>
    <p:sldId id="279" r:id="rId19"/>
    <p:sldId id="267" r:id="rId20"/>
    <p:sldId id="273" r:id="rId21"/>
    <p:sldId id="274" r:id="rId22"/>
    <p:sldId id="275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4643"/>
  </p:normalViewPr>
  <p:slideViewPr>
    <p:cSldViewPr snapToGrid="0" snapToObjects="1">
      <p:cViewPr>
        <p:scale>
          <a:sx n="100" d="100"/>
          <a:sy n="100" d="100"/>
        </p:scale>
        <p:origin x="1864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5CD2-1321-BA44-8C53-072C4ACF5095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31027-0C3F-E743-B35D-A1F3E5564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Data Sources</a:t>
            </a:r>
          </a:p>
          <a:p>
            <a:pPr lvl="1"/>
            <a:r>
              <a:rPr lang="en-US" sz="2400" smtClean="0"/>
              <a:t>CCCCO Data Mart, Student Success Scorecard, FHDA IR&amp;P, FH Workforce Development &amp; Institutional Advancement, CCC Core Indicator Reports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31027-0C3F-E743-B35D-A1F3E5564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44600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</a:p>
        </p:txBody>
      </p:sp>
      <p:pic>
        <p:nvPicPr>
          <p:cNvPr id="9" name="Picture 9" descr="FH Stack Inv_20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4800"/>
            <a:ext cx="22780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12345 El Monte Road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Los Altos Hills, CA 94022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990000"/>
                </a:solidFill>
                <a:latin typeface="Calibri" charset="0"/>
                <a:cs typeface="Calibri" charset="0"/>
              </a:rPr>
              <a:t>foothill.edu</a:t>
            </a:r>
          </a:p>
          <a:p>
            <a:pPr algn="ctr">
              <a:defRPr/>
            </a:pPr>
            <a:endParaRPr lang="en-US" sz="2000" b="1" dirty="0" smtClean="0">
              <a:solidFill>
                <a:srgbClr val="99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1028" name="Picture 1" descr="FH Stack Inv_2015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42888"/>
            <a:ext cx="10223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698500"/>
            <a:ext cx="5277693" cy="3253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Institutional-Set Standards </a:t>
            </a:r>
            <a:r>
              <a:rPr lang="en-US" smtClean="0"/>
              <a:t>and </a:t>
            </a:r>
            <a:r>
              <a:rPr lang="en-US" smtClean="0"/>
              <a:t>IEPI Indicator </a:t>
            </a:r>
            <a:r>
              <a:rPr lang="en-US" dirty="0" smtClean="0"/>
              <a:t>Goals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100" dirty="0" smtClean="0"/>
              <a:t>ACCJC Annual Report and</a:t>
            </a:r>
            <a:br>
              <a:rPr lang="en-US" sz="3100" dirty="0" smtClean="0"/>
            </a:br>
            <a:r>
              <a:rPr lang="en-US" sz="3100" dirty="0" smtClean="0"/>
              <a:t>Institutional Effectiveness Partnership Initiative (IEPI)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January 23, 2017</a:t>
            </a:r>
            <a:endParaRPr lang="en-US" sz="2000" dirty="0" smtClean="0"/>
          </a:p>
          <a:p>
            <a:r>
              <a:rPr lang="en-US" sz="2000" dirty="0" smtClean="0"/>
              <a:t>Academic Senate Meeting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1950" y="6324600"/>
            <a:ext cx="77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Holcroft</a:t>
            </a:r>
            <a:endParaRPr lang="en-US" sz="1000" dirty="0" smtClean="0">
              <a:latin typeface="Calibri" panose="020F0502020204030204" pitchFamily="34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</a:rPr>
              <a:t>FH IR&amp;P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Transfers to Four-Year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591050"/>
            <a:ext cx="6767369" cy="17682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CSU transfers</a:t>
            </a:r>
          </a:p>
          <a:p>
            <a:r>
              <a:rPr lang="en-US" dirty="0"/>
              <a:t>UC transfers</a:t>
            </a:r>
          </a:p>
          <a:p>
            <a:r>
              <a:rPr lang="en-US" dirty="0"/>
              <a:t>In-State Privates and Out-of-State transfers (transfer volume on Data Mart)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92189"/>
            <a:ext cx="10039350" cy="2815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817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+32 (+4%)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528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(CTE)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Licensure exam pass rate </a:t>
            </a:r>
          </a:p>
          <a:p>
            <a:r>
              <a:rPr lang="en-US" dirty="0" smtClean="0"/>
              <a:t>Job placement rate</a:t>
            </a:r>
          </a:p>
          <a:p>
            <a:endParaRPr lang="en-US" dirty="0"/>
          </a:p>
          <a:p>
            <a:r>
              <a:rPr lang="en-US" dirty="0" smtClean="0"/>
              <a:t>Initiate discussion at Workforce Workgroup mtg (3/8)</a:t>
            </a:r>
          </a:p>
          <a:p>
            <a:r>
              <a:rPr lang="en-US" dirty="0" smtClean="0"/>
              <a:t>PaRC review and approval (3/16)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2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Licensure Exam Pass Rate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313428" y="2144676"/>
            <a:ext cx="666750" cy="3936594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0217" y="6081270"/>
            <a:ext cx="763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Source: FH Workforce Development and Institutional Advancement, FH CTE Programs, Division of Apprenticeship Standards (DAS)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*Based on state written and practical exams; **Based on national and state exams; ***Based on first attempt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5679" y="2144676"/>
            <a:ext cx="666750" cy="3936594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28" y="1477926"/>
            <a:ext cx="7448548" cy="460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Pass Rates Standards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Relatively Consistent 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65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“reasonable” job placement rate?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617" y="5276910"/>
            <a:ext cx="7248383" cy="154299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ACCJC flagged programs with N/A or placement below 40% (8/2015 memo)</a:t>
            </a:r>
          </a:p>
          <a:p>
            <a:r>
              <a:rPr lang="en-US" sz="2800" dirty="0" smtClean="0"/>
              <a:t>College is on enhanced monitoring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04950" y="4872368"/>
            <a:ext cx="756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California Community College Core Indicator Report information for 2015-16, 2014-15, and 2013-14 Fiscal Planning [CCCCO MIS data, EDD Base Wage File]</a:t>
            </a:r>
            <a:endParaRPr lang="en-US" sz="1000" dirty="0"/>
          </a:p>
        </p:txBody>
      </p:sp>
      <p:sp>
        <p:nvSpPr>
          <p:cNvPr id="11" name="Rounded Rectangle 10"/>
          <p:cNvSpPr/>
          <p:nvPr/>
        </p:nvSpPr>
        <p:spPr>
          <a:xfrm>
            <a:off x="8329611" y="2057400"/>
            <a:ext cx="666750" cy="2857500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592184"/>
            <a:ext cx="7667625" cy="328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6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reasonable job placement?</a:t>
            </a:r>
          </a:p>
          <a:p>
            <a:r>
              <a:rPr lang="en-US" dirty="0" smtClean="0"/>
              <a:t>How to determine?</a:t>
            </a:r>
          </a:p>
          <a:p>
            <a:pPr lvl="1"/>
            <a:r>
              <a:rPr lang="en-US" dirty="0" smtClean="0"/>
              <a:t>Cohort based vs. non-cohort programs</a:t>
            </a:r>
          </a:p>
          <a:p>
            <a:pPr lvl="1"/>
            <a:r>
              <a:rPr lang="en-US" dirty="0" smtClean="0"/>
              <a:t>Reporting current programs only</a:t>
            </a:r>
          </a:p>
        </p:txBody>
      </p:sp>
    </p:spTree>
    <p:extLst>
      <p:ext uri="{BB962C8B-B14F-4D97-AF65-F5344CB8AC3E}">
        <p14:creationId xmlns:p14="http://schemas.microsoft.com/office/powerpoint/2010/main" val="73880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job placement reporting methodology (WWG)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5617" y="5094304"/>
            <a:ext cx="7172183" cy="1745093"/>
          </a:xfrm>
        </p:spPr>
        <p:txBody>
          <a:bodyPr>
            <a:noAutofit/>
          </a:bodyPr>
          <a:lstStyle/>
          <a:p>
            <a:r>
              <a:rPr lang="en-US" sz="2000" dirty="0" smtClean="0"/>
              <a:t>CTE programs with less than 10 completers to be removed (8/2015 ACCJC memo)</a:t>
            </a:r>
          </a:p>
          <a:p>
            <a:r>
              <a:rPr lang="en-US" sz="2000" dirty="0" smtClean="0"/>
              <a:t>Report the avg for non-cohort programs</a:t>
            </a:r>
          </a:p>
          <a:p>
            <a:r>
              <a:rPr lang="en-US" sz="2000" dirty="0" smtClean="0"/>
              <a:t>EMT to use program survey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4950" y="4808494"/>
            <a:ext cx="756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California Community College Core Indicator Report information for 2015-16, 2014-15, and 2013-14 Fiscal Planning [CCCCO MIS data, EDD Base Wage File]</a:t>
            </a:r>
            <a:endParaRPr lang="en-US" sz="1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37567" y="2388358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78512" y="3250720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04950" y="4710752"/>
            <a:ext cx="7256913" cy="40944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515984"/>
            <a:ext cx="7605712" cy="33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0412" y="3329764"/>
            <a:ext cx="2502938" cy="34688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9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90650"/>
            <a:ext cx="76962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Job Placement Rate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224701" y="1793233"/>
            <a:ext cx="666750" cy="4639468"/>
          </a:xfrm>
          <a:prstGeom prst="roundRect">
            <a:avLst/>
          </a:prstGeom>
          <a:noFill/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50361" y="6335058"/>
            <a:ext cx="7720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*Career Technical Education Allied Health individual program’s employment survey.</a:t>
            </a:r>
          </a:p>
          <a:p>
            <a:r>
              <a:rPr lang="en-US" sz="1000" dirty="0" smtClean="0"/>
              <a:t>Source: California Community College Core Indicator Report information for 2016-17, 2015-16 and 2014-15 Fiscal Planning </a:t>
            </a:r>
          </a:p>
          <a:p>
            <a:r>
              <a:rPr lang="en-US" sz="1000" dirty="0" smtClean="0"/>
              <a:t>[CCCCO MIS data, EDD Base Wage File]</a:t>
            </a:r>
            <a:endParaRPr lang="en-US" sz="1000" dirty="0"/>
          </a:p>
        </p:txBody>
      </p:sp>
      <p:sp>
        <p:nvSpPr>
          <p:cNvPr id="4" name="Rounded Rectangle 3"/>
          <p:cNvSpPr/>
          <p:nvPr/>
        </p:nvSpPr>
        <p:spPr>
          <a:xfrm>
            <a:off x="7508541" y="1971169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499377" y="2928786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473421" y="4082463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485729" y="4821717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73420" y="4441854"/>
            <a:ext cx="1355613" cy="228600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54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1511301"/>
            <a:ext cx="6767369" cy="1994496"/>
          </a:xfrm>
        </p:spPr>
        <p:txBody>
          <a:bodyPr/>
          <a:lstStyle/>
          <a:p>
            <a:r>
              <a:rPr lang="en-US" dirty="0" smtClean="0"/>
              <a:t>Institutional </a:t>
            </a:r>
            <a:r>
              <a:rPr lang="en-US" dirty="0" smtClean="0"/>
              <a:t>Effectiveness </a:t>
            </a:r>
            <a:r>
              <a:rPr lang="en-US" smtClean="0"/>
              <a:t>Partnership Initiative (IEPI)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5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57883" cy="445426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one-year goal based on 1% increase of three-year average</a:t>
            </a:r>
          </a:p>
          <a:p>
            <a:r>
              <a:rPr lang="en-US" dirty="0" smtClean="0"/>
              <a:t>Calculate six-year goal based on 3% increase of three-year average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5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178758"/>
            <a:ext cx="6767369" cy="148874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</a:t>
            </a:r>
            <a:r>
              <a:rPr lang="en-US" dirty="0" smtClean="0"/>
              <a:t>[EMP, Student </a:t>
            </a:r>
            <a:r>
              <a:rPr lang="en-US" dirty="0"/>
              <a:t>Equity Plan]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92184"/>
            <a:ext cx="7315200" cy="354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Goal last yr: 77.1%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0%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72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8" y="339517"/>
            <a:ext cx="6767369" cy="91411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592184"/>
            <a:ext cx="7251167" cy="51056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Institutional set </a:t>
            </a:r>
            <a:r>
              <a:rPr lang="en-US" sz="3600" dirty="0" smtClean="0"/>
              <a:t>standards (ACCJC</a:t>
            </a:r>
            <a:r>
              <a:rPr lang="en-US" sz="3600" dirty="0" smtClean="0"/>
              <a:t>)*</a:t>
            </a:r>
            <a:endParaRPr lang="en-US" sz="3600" dirty="0" smtClean="0"/>
          </a:p>
          <a:p>
            <a:pPr lvl="1"/>
            <a:r>
              <a:rPr lang="en-US" sz="3200" dirty="0" smtClean="0"/>
              <a:t>Annual t</a:t>
            </a:r>
            <a:r>
              <a:rPr lang="en-US" sz="3200" dirty="0" smtClean="0"/>
              <a:t>argets, should easily meet </a:t>
            </a:r>
            <a:r>
              <a:rPr lang="en-US" sz="3200" dirty="0" smtClean="0"/>
              <a:t>and </a:t>
            </a:r>
            <a:r>
              <a:rPr lang="en-US" sz="3200" dirty="0" smtClean="0"/>
              <a:t>exceed</a:t>
            </a:r>
            <a:endParaRPr lang="en-US" sz="3200" dirty="0" smtClean="0"/>
          </a:p>
          <a:p>
            <a:pPr lvl="1"/>
            <a:r>
              <a:rPr lang="en-US" sz="3200" u="sng" dirty="0" smtClean="0"/>
              <a:t>Minimum</a:t>
            </a:r>
            <a:r>
              <a:rPr lang="en-US" sz="3200" dirty="0" smtClean="0"/>
              <a:t> levels of achievement</a:t>
            </a:r>
          </a:p>
          <a:p>
            <a:r>
              <a:rPr lang="en-US" sz="3600" dirty="0" smtClean="0"/>
              <a:t>Institutional goals (IEPI)</a:t>
            </a:r>
          </a:p>
          <a:p>
            <a:pPr lvl="1"/>
            <a:r>
              <a:rPr lang="en-US" sz="3200" dirty="0" smtClean="0"/>
              <a:t>Advance institutional effectiveness</a:t>
            </a:r>
          </a:p>
          <a:p>
            <a:pPr lvl="1"/>
            <a:r>
              <a:rPr lang="en-US" sz="3200" u="sng" dirty="0" smtClean="0"/>
              <a:t>Aspirational</a:t>
            </a:r>
            <a:r>
              <a:rPr lang="en-US" sz="3200" dirty="0" smtClean="0"/>
              <a:t> levels of achievement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359261"/>
            <a:ext cx="2374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*ACCJC Standard </a:t>
            </a:r>
            <a:r>
              <a:rPr lang="en-US" sz="1600" dirty="0" smtClean="0"/>
              <a:t>I.B.3.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60204"/>
            <a:ext cx="6767369" cy="14120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Emphasis on decreasing current gaps among disproportionately impacted groups by at least half. [EMP, Student Equity Plan]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66" y="1592184"/>
            <a:ext cx="7315200" cy="35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29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067300"/>
            <a:ext cx="6767369" cy="15049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gap among disproportionately impacted groups by 3-percentage points. [EMP, Student Equity Plan]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14500"/>
            <a:ext cx="7315200" cy="30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22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Remedial Rate-ESL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Emphasis on decreasing current gaps among disproportionately impacted groups by at least half. [EMP, Student Equity Plan]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18" y="1748252"/>
            <a:ext cx="7315200" cy="30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3757">
            <a:off x="1623379" y="2727733"/>
            <a:ext cx="6576260" cy="830997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New Indicator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16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(District)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733550"/>
            <a:ext cx="6767369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Accreditation status: Fully accredited-no action</a:t>
            </a:r>
          </a:p>
          <a:p>
            <a:r>
              <a:rPr lang="en-US" dirty="0" smtClean="0"/>
              <a:t>Fund balance: 5%</a:t>
            </a:r>
          </a:p>
          <a:p>
            <a:pPr lvl="1"/>
            <a:r>
              <a:rPr lang="en-US" dirty="0" smtClean="0"/>
              <a:t>Ending unrestricted general fund balance as percentage of total expenditures</a:t>
            </a:r>
          </a:p>
          <a:p>
            <a:r>
              <a:rPr lang="en-US" dirty="0" smtClean="0"/>
              <a:t>Programmatic compliance: Unmodified</a:t>
            </a:r>
          </a:p>
          <a:p>
            <a:pPr lvl="1"/>
            <a:r>
              <a:rPr lang="en-US" dirty="0" smtClean="0"/>
              <a:t>As identified in </a:t>
            </a:r>
            <a:r>
              <a:rPr lang="en-US" dirty="0"/>
              <a:t>an annual independent audited financial </a:t>
            </a:r>
            <a:r>
              <a:rPr lang="en-US" dirty="0" smtClean="0"/>
              <a:t>statement</a:t>
            </a:r>
          </a:p>
          <a:p>
            <a:pPr lvl="2"/>
            <a:r>
              <a:rPr lang="en-US" dirty="0" smtClean="0"/>
              <a:t>Audit findings</a:t>
            </a:r>
          </a:p>
          <a:p>
            <a:pPr lvl="2"/>
            <a:r>
              <a:rPr lang="en-US" dirty="0" smtClean="0"/>
              <a:t>State Compliance</a:t>
            </a:r>
          </a:p>
          <a:p>
            <a:pPr lvl="2"/>
            <a:r>
              <a:rPr lang="en-US" dirty="0" smtClean="0"/>
              <a:t>Federal Awards/Compliance</a:t>
            </a:r>
          </a:p>
        </p:txBody>
      </p:sp>
    </p:spTree>
    <p:extLst>
      <p:ext uri="{BB962C8B-B14F-4D97-AF65-F5344CB8AC3E}">
        <p14:creationId xmlns:p14="http://schemas.microsoft.com/office/powerpoint/2010/main" val="3630357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to a five-year trend analysis</a:t>
            </a:r>
          </a:p>
          <a:p>
            <a:r>
              <a:rPr lang="en-US" dirty="0" smtClean="0"/>
              <a:t>Revisit standards and goals rates annually </a:t>
            </a:r>
          </a:p>
          <a:p>
            <a:r>
              <a:rPr lang="en-US" dirty="0" smtClean="0"/>
              <a:t>Set goals for additional indicators (identified by IEPI)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006683"/>
          </a:xfrm>
        </p:spPr>
        <p:txBody>
          <a:bodyPr/>
          <a:lstStyle/>
          <a:p>
            <a:r>
              <a:rPr lang="en-US" dirty="0" smtClean="0"/>
              <a:t>Foothill’s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460500"/>
            <a:ext cx="7248383" cy="4898761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Collect Data</a:t>
            </a:r>
            <a:endParaRPr lang="en-US" sz="2400" dirty="0"/>
          </a:p>
          <a:p>
            <a:pPr lvl="1"/>
            <a:r>
              <a:rPr lang="en-US" sz="2400" dirty="0"/>
              <a:t>Most recent term/year (Fall </a:t>
            </a:r>
            <a:r>
              <a:rPr lang="en-US" sz="2400" dirty="0" smtClean="0"/>
              <a:t>2015, 2014, </a:t>
            </a:r>
            <a:r>
              <a:rPr lang="en-US" sz="2400" dirty="0" smtClean="0"/>
              <a:t>2013)</a:t>
            </a:r>
            <a:endParaRPr lang="en-US" sz="2400" dirty="0"/>
          </a:p>
          <a:p>
            <a:pPr lvl="1"/>
            <a:r>
              <a:rPr lang="en-US" sz="2400" dirty="0"/>
              <a:t>Longitudinal </a:t>
            </a:r>
            <a:r>
              <a:rPr lang="en-US" sz="2400" dirty="0" smtClean="0"/>
              <a:t>(2012-13 to </a:t>
            </a:r>
            <a:r>
              <a:rPr lang="en-US" sz="2400" dirty="0" smtClean="0"/>
              <a:t>2014-15, now 2015-16)</a:t>
            </a:r>
            <a:endParaRPr lang="en-US" sz="2400" dirty="0"/>
          </a:p>
          <a:p>
            <a:r>
              <a:rPr lang="en-US" sz="2400" dirty="0" smtClean="0"/>
              <a:t>Discussion</a:t>
            </a:r>
            <a:endParaRPr lang="en-US" sz="2400" dirty="0"/>
          </a:p>
          <a:p>
            <a:pPr lvl="1"/>
            <a:r>
              <a:rPr lang="en-US" sz="2400" dirty="0" smtClean="0"/>
              <a:t>PaRC, Workforce </a:t>
            </a:r>
            <a:r>
              <a:rPr lang="en-US" sz="2400" dirty="0" smtClean="0"/>
              <a:t>Workgroup, </a:t>
            </a:r>
            <a:r>
              <a:rPr lang="en-US" sz="2400" smtClean="0"/>
              <a:t>Academic Senate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32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6" y="2253129"/>
            <a:ext cx="6767369" cy="1252667"/>
          </a:xfrm>
        </p:spPr>
        <p:txBody>
          <a:bodyPr/>
          <a:lstStyle/>
          <a:p>
            <a:r>
              <a:rPr lang="en-US" dirty="0" smtClean="0"/>
              <a:t>Institutional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7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Three-year trend</a:t>
            </a:r>
          </a:p>
          <a:p>
            <a:r>
              <a:rPr lang="en-US" dirty="0" smtClean="0"/>
              <a:t>Three-year average</a:t>
            </a:r>
          </a:p>
          <a:p>
            <a:r>
              <a:rPr lang="en-US" dirty="0" smtClean="0"/>
              <a:t>Calculate 75% of three-year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4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Course Completion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5617" y="5219700"/>
            <a:ext cx="6767369" cy="14062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Completion based on passing course with A, B, C, or P grade; includes all credit courses offered in Fall term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42" y="1592184"/>
            <a:ext cx="10248934" cy="3551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193757">
            <a:off x="1623379" y="2358402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57%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%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Program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4495800"/>
            <a:ext cx="6767369" cy="18634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Number of AA, AA-T, </a:t>
            </a:r>
            <a:r>
              <a:rPr lang="en-US" dirty="0" smtClean="0"/>
              <a:t>AS, AS-T </a:t>
            </a:r>
            <a:r>
              <a:rPr lang="en-US" dirty="0"/>
              <a:t>and Certificates of Achievement</a:t>
            </a:r>
          </a:p>
          <a:p>
            <a:r>
              <a:rPr lang="en-US" dirty="0"/>
              <a:t>Students counted once regardless of how many awards granted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99" y="1592185"/>
            <a:ext cx="10444335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66220" y="2227989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757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+11</a:t>
            </a:r>
            <a:r>
              <a:rPr lang="en-US" sz="4800" dirty="0" smtClean="0">
                <a:solidFill>
                  <a:schemeClr val="bg1"/>
                </a:solidFill>
                <a:latin typeface="Calibri"/>
              </a:rPr>
              <a:t>(+&lt;</a:t>
            </a:r>
            <a:r>
              <a:rPr lang="en-US" sz="4800" dirty="0">
                <a:solidFill>
                  <a:schemeClr val="bg1"/>
                </a:solidFill>
                <a:latin typeface="Calibri"/>
              </a:rPr>
              <a:t>1%)</a:t>
            </a:r>
          </a:p>
        </p:txBody>
      </p:sp>
    </p:spTree>
    <p:extLst>
      <p:ext uri="{BB962C8B-B14F-4D97-AF65-F5344CB8AC3E}">
        <p14:creationId xmlns:p14="http://schemas.microsoft.com/office/powerpoint/2010/main" val="180413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Degree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372099"/>
            <a:ext cx="6767369" cy="1025261"/>
          </a:xfrm>
        </p:spPr>
        <p:txBody>
          <a:bodyPr>
            <a:normAutofit/>
          </a:bodyPr>
          <a:lstStyle/>
          <a:p>
            <a:r>
              <a:rPr lang="en-US" dirty="0" smtClean="0"/>
              <a:t>Number of associate degrees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5" y="1769812"/>
            <a:ext cx="10515600" cy="342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640022" y="2381720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448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+47(+10%)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04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Certificate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5143500"/>
            <a:ext cx="6767369" cy="1215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Certificates of Achievement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6" y="1733550"/>
            <a:ext cx="10078504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93757">
            <a:off x="1878290" y="2327368"/>
            <a:ext cx="6576260" cy="1569660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Standard last yr: 399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Change: -7 (-&lt;1%)</a:t>
            </a:r>
            <a:endParaRPr lang="en-US" sz="48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83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cademic Fall20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FHAcademic Fall2015</Template>
  <TotalTime>345</TotalTime>
  <Words>742</Words>
  <Application>Microsoft Macintosh PowerPoint</Application>
  <PresentationFormat>On-screen Show (4:3)</PresentationFormat>
  <Paragraphs>111</Paragraphs>
  <Slides>25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Calibri Light</vt:lpstr>
      <vt:lpstr>Century Gothic</vt:lpstr>
      <vt:lpstr>ＭＳ Ｐゴシック</vt:lpstr>
      <vt:lpstr>Wingdings</vt:lpstr>
      <vt:lpstr>Wingdings 2</vt:lpstr>
      <vt:lpstr>Arial</vt:lpstr>
      <vt:lpstr>Academic Fall2015</vt:lpstr>
      <vt:lpstr>Institutional-Set Standards and IEPI Indicator Goals: ACCJC Annual Report and Institutional Effectiveness Partnership Initiative (IEPI) </vt:lpstr>
      <vt:lpstr>Overview</vt:lpstr>
      <vt:lpstr>Foothill’s Approach</vt:lpstr>
      <vt:lpstr>Institutional Standards</vt:lpstr>
      <vt:lpstr>Setting the Standards</vt:lpstr>
      <vt:lpstr>Student Course Completion</vt:lpstr>
      <vt:lpstr>Student Program Completion</vt:lpstr>
      <vt:lpstr>Student Degree Completion</vt:lpstr>
      <vt:lpstr>Student Certificate Completion</vt:lpstr>
      <vt:lpstr>Student Transfers to Four-Year</vt:lpstr>
      <vt:lpstr>Additional (CTE) Standards</vt:lpstr>
      <vt:lpstr>Licensure Exam Pass Rate</vt:lpstr>
      <vt:lpstr>What is “reasonable” job placement rate?</vt:lpstr>
      <vt:lpstr>For Discussion</vt:lpstr>
      <vt:lpstr>Proposed job placement reporting methodology (WWG)</vt:lpstr>
      <vt:lpstr>Student Job Placement Rate</vt:lpstr>
      <vt:lpstr>Institutional Effectiveness Partnership Initiative (IEPI) Goals</vt:lpstr>
      <vt:lpstr>Setting the Goals</vt:lpstr>
      <vt:lpstr>Successful Course Completion</vt:lpstr>
      <vt:lpstr>Remedial Rate-Math</vt:lpstr>
      <vt:lpstr>Remedial Rate-English</vt:lpstr>
      <vt:lpstr>Remedial Rate-ESL</vt:lpstr>
      <vt:lpstr>Additional (District) Goals</vt:lpstr>
      <vt:lpstr>Considerations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ACCJC Annual Report Institutional-Set Standards</dc:title>
  <dc:creator>FHDA</dc:creator>
  <cp:lastModifiedBy>Carolyn Holcroft</cp:lastModifiedBy>
  <cp:revision>56</cp:revision>
  <dcterms:created xsi:type="dcterms:W3CDTF">2016-03-02T08:10:03Z</dcterms:created>
  <dcterms:modified xsi:type="dcterms:W3CDTF">2017-01-17T21:46:28Z</dcterms:modified>
</cp:coreProperties>
</file>