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8" r:id="rId3"/>
    <p:sldId id="262" r:id="rId4"/>
    <p:sldId id="263" r:id="rId5"/>
    <p:sldId id="265" r:id="rId6"/>
    <p:sldId id="267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conomicmodeling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Career Technical Education (CTE) Program Proposals: </a:t>
            </a:r>
            <a:br>
              <a:rPr lang="en-US" dirty="0" smtClean="0"/>
            </a:br>
            <a:r>
              <a:rPr lang="en-US" dirty="0" smtClean="0"/>
              <a:t>Labor Market Information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Workforce Workgroup</a:t>
            </a:r>
          </a:p>
          <a:p>
            <a:r>
              <a:rPr lang="en-US" dirty="0" smtClean="0"/>
              <a:t>Subcommittee Update</a:t>
            </a:r>
          </a:p>
          <a:p>
            <a:r>
              <a:rPr lang="en-US" dirty="0" smtClean="0"/>
              <a:t>January 14, 2013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smtClean="0"/>
              <a:t>Kuo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Ed Code section 78015: </a:t>
            </a:r>
          </a:p>
          <a:p>
            <a:pPr lvl="1"/>
            <a:r>
              <a:rPr lang="en-US" dirty="0" smtClean="0"/>
              <a:t>Required for new Career Technical Education (CTE) program proposals</a:t>
            </a:r>
          </a:p>
          <a:p>
            <a:pPr lvl="1"/>
            <a:r>
              <a:rPr lang="en-US" dirty="0" smtClean="0"/>
              <a:t>Jobs available for program completers within the local service area of the college (includes job enhancement/promotion)</a:t>
            </a:r>
          </a:p>
          <a:p>
            <a:pPr lvl="1"/>
            <a:r>
              <a:rPr lang="en-US" dirty="0" smtClean="0"/>
              <a:t>Evidence of need in the specific college service area or region is also necessary</a:t>
            </a:r>
          </a:p>
          <a:p>
            <a:pPr lvl="1">
              <a:buNone/>
            </a:pPr>
            <a:r>
              <a:rPr lang="en-US" u="sng" dirty="0" smtClean="0"/>
              <a:t>Bottom Line: </a:t>
            </a:r>
            <a:r>
              <a:rPr lang="en-US" dirty="0" smtClean="0"/>
              <a:t>Evidence that employment </a:t>
            </a:r>
            <a:r>
              <a:rPr lang="en-US" dirty="0" smtClean="0"/>
              <a:t>opportunities are available for program completers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Labor Market Information (LMI)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3455" y="5743547"/>
            <a:ext cx="7928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Program and Course Approval Handbook, 5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ed.</a:t>
            </a:r>
          </a:p>
          <a:p>
            <a:r>
              <a:rPr lang="en-US" sz="1000" dirty="0" smtClean="0"/>
              <a:t>http://extranet.cccco.edu/Portals/1/AA/ProgramCourseApproval/Handbook_5thEd_BOGapproved.pdf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Labor Market Information includes:</a:t>
            </a:r>
          </a:p>
          <a:p>
            <a:pPr lvl="1"/>
            <a:r>
              <a:rPr lang="en-US" dirty="0" smtClean="0"/>
              <a:t>Industry studies</a:t>
            </a:r>
          </a:p>
          <a:p>
            <a:pPr lvl="1"/>
            <a:r>
              <a:rPr lang="en-US" dirty="0" smtClean="0"/>
              <a:t>Regional economic studies</a:t>
            </a:r>
          </a:p>
          <a:p>
            <a:pPr lvl="1"/>
            <a:r>
              <a:rPr lang="en-US" dirty="0" smtClean="0"/>
              <a:t>Letters from employers (service area need)</a:t>
            </a:r>
          </a:p>
          <a:p>
            <a:pPr lvl="1"/>
            <a:r>
              <a:rPr lang="en-US" dirty="0" smtClean="0"/>
              <a:t>Industry advisory committee </a:t>
            </a:r>
            <a:r>
              <a:rPr lang="en-US" dirty="0" smtClean="0"/>
              <a:t>mtg</a:t>
            </a:r>
            <a:r>
              <a:rPr lang="en-US" dirty="0" smtClean="0"/>
              <a:t> minutes</a:t>
            </a:r>
          </a:p>
          <a:p>
            <a:pPr lvl="1"/>
            <a:r>
              <a:rPr lang="en-US" dirty="0" smtClean="0"/>
              <a:t>Job advertisements (within service area)</a:t>
            </a:r>
          </a:p>
          <a:p>
            <a:pPr lvl="1"/>
            <a:r>
              <a:rPr lang="en-US" dirty="0" smtClean="0"/>
              <a:t>Employment/industry trends</a:t>
            </a:r>
          </a:p>
          <a:p>
            <a:pPr lvl="1"/>
            <a:r>
              <a:rPr lang="en-US" dirty="0" smtClean="0"/>
              <a:t>Professional associations/licensing agencies</a:t>
            </a:r>
          </a:p>
          <a:p>
            <a:pPr lvl="1"/>
            <a:r>
              <a:rPr lang="en-US" dirty="0" smtClean="0"/>
              <a:t>Employer surveys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LMI Sources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Employment Development Department’s LMI system </a:t>
            </a:r>
          </a:p>
          <a:p>
            <a:pPr lvl="1"/>
            <a:r>
              <a:rPr lang="en-US" dirty="0" smtClean="0"/>
              <a:t>http://www.labormarketinfo.edd.ca.gov</a:t>
            </a:r>
            <a:endParaRPr lang="en-US" dirty="0" smtClean="0"/>
          </a:p>
          <a:p>
            <a:r>
              <a:rPr lang="en-US" dirty="0" smtClean="0"/>
              <a:t>Centers of Excellence</a:t>
            </a:r>
          </a:p>
          <a:p>
            <a:pPr lvl="1"/>
            <a:r>
              <a:rPr lang="en-US" dirty="0" smtClean="0"/>
              <a:t>http://www.coecccc.org</a:t>
            </a:r>
          </a:p>
          <a:p>
            <a:r>
              <a:rPr lang="en-US" dirty="0" smtClean="0"/>
              <a:t>Economic Modeling Specialists, Intl (EMSI)</a:t>
            </a:r>
          </a:p>
          <a:p>
            <a:pPr lvl="1"/>
            <a:r>
              <a:rPr lang="en-US" dirty="0" smtClean="0">
                <a:hlinkClick r:id="rId2"/>
              </a:rPr>
              <a:t>http://www.economicmodeling.com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See Workforce Development Division OR Institutional Research for info and/or access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LMI Sources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LMI reports (EMSI-generated)</a:t>
            </a:r>
          </a:p>
          <a:p>
            <a:pPr lvl="1"/>
            <a:r>
              <a:rPr lang="en-US" dirty="0" smtClean="0"/>
              <a:t>Defining “service area” and “region”</a:t>
            </a:r>
          </a:p>
          <a:p>
            <a:pPr lvl="1"/>
            <a:r>
              <a:rPr lang="en-US" dirty="0" smtClean="0"/>
              <a:t>Defining time frame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Contact IR</a:t>
            </a:r>
          </a:p>
          <a:p>
            <a:pPr lvl="1"/>
            <a:r>
              <a:rPr lang="en-US" dirty="0" smtClean="0"/>
              <a:t>Provide SOC codes, occupation titles</a:t>
            </a:r>
          </a:p>
          <a:p>
            <a:pPr lvl="1"/>
            <a:r>
              <a:rPr lang="en-US" dirty="0" smtClean="0"/>
              <a:t>Other LMI sources to be identified by faculty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For Your Consideration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Employer </a:t>
            </a:r>
            <a:r>
              <a:rPr lang="en-US" dirty="0" smtClean="0"/>
              <a:t>Surveys</a:t>
            </a:r>
          </a:p>
          <a:p>
            <a:pPr lvl="1"/>
            <a:r>
              <a:rPr lang="en-US" dirty="0" smtClean="0"/>
              <a:t>Standardization of questions</a:t>
            </a:r>
          </a:p>
          <a:p>
            <a:pPr lvl="2"/>
            <a:r>
              <a:rPr lang="en-US" dirty="0" smtClean="0"/>
              <a:t>GIS survey sample (available with Workforce Div)</a:t>
            </a:r>
          </a:p>
          <a:p>
            <a:pPr lvl="1"/>
            <a:r>
              <a:rPr lang="en-US" dirty="0" smtClean="0"/>
              <a:t>Determination of response rate (10-20 employers?)</a:t>
            </a:r>
          </a:p>
          <a:p>
            <a:pPr lvl="1"/>
            <a:r>
              <a:rPr lang="en-US" dirty="0" smtClean="0"/>
              <a:t>Includes projections questions</a:t>
            </a:r>
          </a:p>
          <a:p>
            <a:pPr lvl="2"/>
            <a:r>
              <a:rPr lang="en-US" dirty="0" smtClean="0"/>
              <a:t>Openings </a:t>
            </a:r>
            <a:r>
              <a:rPr lang="en-US" dirty="0" smtClean="0"/>
              <a:t>in 1-yr and 5-yrs</a:t>
            </a:r>
          </a:p>
          <a:p>
            <a:pPr lvl="2"/>
            <a:r>
              <a:rPr lang="en-US" dirty="0" smtClean="0"/>
              <a:t>Program description provides appropriate training</a:t>
            </a:r>
          </a:p>
          <a:p>
            <a:pPr lvl="2"/>
            <a:r>
              <a:rPr lang="en-US" dirty="0" smtClean="0"/>
              <a:t>Preferentially hire program </a:t>
            </a:r>
            <a:r>
              <a:rPr lang="en-US" dirty="0" smtClean="0"/>
              <a:t>graduates</a:t>
            </a:r>
          </a:p>
          <a:p>
            <a:r>
              <a:rPr lang="en-US" dirty="0" smtClean="0"/>
              <a:t>Process</a:t>
            </a:r>
            <a:endParaRPr lang="en-US" dirty="0" smtClean="0"/>
          </a:p>
          <a:p>
            <a:pPr lvl="1"/>
            <a:r>
              <a:rPr lang="en-US" dirty="0" smtClean="0"/>
              <a:t>Participants: identified by faculty</a:t>
            </a:r>
          </a:p>
          <a:p>
            <a:pPr lvl="1"/>
            <a:r>
              <a:rPr lang="en-US" dirty="0" smtClean="0"/>
              <a:t>Administration: by phone, email, online</a:t>
            </a:r>
          </a:p>
          <a:p>
            <a:pPr lvl="1"/>
            <a:r>
              <a:rPr lang="en-US" dirty="0" smtClean="0"/>
              <a:t>If online: SurveyMonkey—10 </a:t>
            </a:r>
            <a:r>
              <a:rPr lang="en-US" dirty="0" smtClean="0"/>
              <a:t>questions or less, faculty can administer themselves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For Your Consideration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285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Career Technical Education (CTE) Program Proposals:  Labor Market Information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ekuo</cp:lastModifiedBy>
  <cp:revision>11</cp:revision>
  <dcterms:created xsi:type="dcterms:W3CDTF">2012-03-27T05:18:19Z</dcterms:created>
  <dcterms:modified xsi:type="dcterms:W3CDTF">2014-01-14T18:19:40Z</dcterms:modified>
</cp:coreProperties>
</file>